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8" r:id="rId3"/>
    <p:sldId id="259" r:id="rId4"/>
    <p:sldId id="261" r:id="rId5"/>
    <p:sldId id="263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59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0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95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0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4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31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1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9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25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4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6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98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92C45-7F04-4649-AE85-D18D57E42102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9FDFE3-D09B-41D3-8C61-36E37835EA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8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D9313-AD97-ADFA-AE45-9688D042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Heeding Divine warnings...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B40-364D-FD45-A1AF-D6539734E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 wise – wine is a mocker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C00000"/>
                </a:solidFill>
              </a:rPr>
              <a:t>Prov. 20:1)</a:t>
            </a:r>
          </a:p>
          <a:p>
            <a:r>
              <a:rPr lang="en-US" b="1" dirty="0"/>
              <a:t>Follow Instructions  </a:t>
            </a:r>
            <a:r>
              <a:rPr lang="en-US" dirty="0"/>
              <a:t>- do not be deceived with is alluring beginnings... </a:t>
            </a:r>
            <a:r>
              <a:rPr lang="en-US" dirty="0">
                <a:solidFill>
                  <a:srgbClr val="C00000"/>
                </a:solidFill>
              </a:rPr>
              <a:t>(Prov. 23: 31-32)</a:t>
            </a:r>
          </a:p>
          <a:p>
            <a:r>
              <a:rPr lang="en-US" b="1" dirty="0"/>
              <a:t>Have a clear mind </a:t>
            </a:r>
            <a:r>
              <a:rPr lang="en-US" dirty="0"/>
              <a:t>– abstinence </a:t>
            </a:r>
            <a:r>
              <a:rPr lang="en-US" dirty="0">
                <a:solidFill>
                  <a:srgbClr val="C00000"/>
                </a:solidFill>
              </a:rPr>
              <a:t>(Prov. 31:5-7)</a:t>
            </a:r>
          </a:p>
        </p:txBody>
      </p:sp>
    </p:spTree>
    <p:extLst>
      <p:ext uri="{BB962C8B-B14F-4D97-AF65-F5344CB8AC3E}">
        <p14:creationId xmlns:p14="http://schemas.microsoft.com/office/powerpoint/2010/main" val="9388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our Happiness: Why One Glass of Wine Could Make You Happy, But Not Two |  Glamour">
            <a:extLst>
              <a:ext uri="{FF2B5EF4-FFF2-40B4-BE49-F238E27FC236}">
                <a16:creationId xmlns:a16="http://schemas.microsoft.com/office/drawing/2014/main" id="{97A3C299-12EE-36DF-4B59-F02EA08BE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-474481"/>
            <a:ext cx="1888929" cy="2753541"/>
          </a:xfrm>
          <a:prstGeom prst="rect">
            <a:avLst/>
          </a:prstGeom>
        </p:spPr>
      </p:pic>
      <p:pic>
        <p:nvPicPr>
          <p:cNvPr id="3" name="Picture 2" descr="Nonic Pint Glass Sample (Limit One Glass) – Modvera">
            <a:extLst>
              <a:ext uri="{FF2B5EF4-FFF2-40B4-BE49-F238E27FC236}">
                <a16:creationId xmlns:a16="http://schemas.microsoft.com/office/drawing/2014/main" id="{BA6C8DCC-3218-2DE5-3247-F81849A7D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060" y="150222"/>
            <a:ext cx="2128838" cy="21288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A46BB5-8FD0-3E6C-399D-5FFF1FD09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6029" y="150222"/>
            <a:ext cx="2128839" cy="21288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A647DE-256D-64B7-2718-34E27B813D59}"/>
              </a:ext>
            </a:extLst>
          </p:cNvPr>
          <p:cNvSpPr txBox="1"/>
          <p:nvPr/>
        </p:nvSpPr>
        <p:spPr>
          <a:xfrm>
            <a:off x="3253060" y="2279060"/>
            <a:ext cx="25341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 oz beer  5% alcohol by volume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324678-CF0A-2F30-DF3E-290FA7B7EB85}"/>
              </a:ext>
            </a:extLst>
          </p:cNvPr>
          <p:cNvSpPr txBox="1"/>
          <p:nvPr/>
        </p:nvSpPr>
        <p:spPr>
          <a:xfrm>
            <a:off x="182880" y="2736502"/>
            <a:ext cx="2194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 oz. wine – 12% alcohol by volume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A44553-7B71-8633-BDDA-CBD8E6D604EA}"/>
              </a:ext>
            </a:extLst>
          </p:cNvPr>
          <p:cNvSpPr txBox="1"/>
          <p:nvPr/>
        </p:nvSpPr>
        <p:spPr>
          <a:xfrm>
            <a:off x="6837880" y="2343507"/>
            <a:ext cx="20369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1.5 distilled liquor – 40 % alcohol by volume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84CB57-D279-A695-FE2D-C1526E61BCE4}"/>
              </a:ext>
            </a:extLst>
          </p:cNvPr>
          <p:cNvSpPr txBox="1"/>
          <p:nvPr/>
        </p:nvSpPr>
        <p:spPr>
          <a:xfrm>
            <a:off x="509860" y="5323480"/>
            <a:ext cx="8020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.02 </a:t>
            </a:r>
            <a:r>
              <a:rPr lang="en-US" sz="2800" dirty="0"/>
              <a:t>– .03  percent  BAC - prefrontal  cortex  impacted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C11271-3771-918D-2A9F-48F3D1471719}"/>
              </a:ext>
            </a:extLst>
          </p:cNvPr>
          <p:cNvSpPr txBox="1"/>
          <p:nvPr/>
        </p:nvSpPr>
        <p:spPr>
          <a:xfrm>
            <a:off x="3403692" y="4016714"/>
            <a:ext cx="2383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.6 ounces  of pure alcohol, </a:t>
            </a:r>
          </a:p>
        </p:txBody>
      </p:sp>
    </p:spTree>
    <p:extLst>
      <p:ext uri="{BB962C8B-B14F-4D97-AF65-F5344CB8AC3E}">
        <p14:creationId xmlns:p14="http://schemas.microsoft.com/office/powerpoint/2010/main" val="159709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8E3F1-72EC-2BE5-F601-C68CB21C3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begins in the brain... </a:t>
            </a:r>
            <a:br>
              <a:rPr lang="en-US" dirty="0"/>
            </a:br>
            <a:r>
              <a:rPr lang="en-US" dirty="0"/>
              <a:t>                     .02-.03 BAC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C3273-DB5F-1223-5B00-BF034DFDE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en-US" dirty="0"/>
              <a:t>Impulse control, judgment, decision making is affected </a:t>
            </a:r>
          </a:p>
          <a:p>
            <a:r>
              <a:rPr lang="en-US" dirty="0"/>
              <a:t>Mood changes occur </a:t>
            </a:r>
          </a:p>
          <a:p>
            <a:r>
              <a:rPr lang="en-US" dirty="0"/>
              <a:t>Judgment begins to weaken </a:t>
            </a:r>
          </a:p>
          <a:p>
            <a:r>
              <a:rPr lang="en-US" dirty="0"/>
              <a:t>Attention and concentration decline </a:t>
            </a:r>
          </a:p>
          <a:p>
            <a:r>
              <a:rPr lang="en-US" dirty="0"/>
              <a:t>Alertness reduced </a:t>
            </a:r>
          </a:p>
          <a:p>
            <a:r>
              <a:rPr lang="en-US" dirty="0"/>
              <a:t>Inhibitions decrease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46E4F8-57EA-4A88-8F26-5522D867A9DF}"/>
              </a:ext>
            </a:extLst>
          </p:cNvPr>
          <p:cNvSpPr txBox="1"/>
          <p:nvPr/>
        </p:nvSpPr>
        <p:spPr>
          <a:xfrm>
            <a:off x="2011680" y="5917474"/>
            <a:ext cx="5421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b="1" dirty="0"/>
              <a:t>I am not drunk yet - .08 BAC</a:t>
            </a:r>
          </a:p>
        </p:txBody>
      </p:sp>
    </p:spTree>
    <p:extLst>
      <p:ext uri="{BB962C8B-B14F-4D97-AF65-F5344CB8AC3E}">
        <p14:creationId xmlns:p14="http://schemas.microsoft.com/office/powerpoint/2010/main" val="57675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E11B6-3840-1A81-0925-2D66EC018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life with Spiritual Clarity...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04DF7-5290-2B88-DCA2-CF943235D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SOBER  </a:t>
            </a:r>
            <a:r>
              <a:rPr lang="en-US" i="1" dirty="0"/>
              <a:t>(nepho) </a:t>
            </a:r>
            <a:r>
              <a:rPr lang="en-US" dirty="0">
                <a:solidFill>
                  <a:srgbClr val="C00000"/>
                </a:solidFill>
              </a:rPr>
              <a:t>(I Thess. 5:6-8;  I Pet. 1:13,  Titus 2:2-3,  I Tim. 3:2,3, I Tim. 3:8, 11; Pet. 5:8)</a:t>
            </a:r>
          </a:p>
          <a:p>
            <a:r>
              <a:rPr lang="en-US" dirty="0"/>
              <a:t>Being  of SOUND MIND   </a:t>
            </a:r>
            <a:r>
              <a:rPr lang="en-US" i="1" dirty="0"/>
              <a:t>(sophron)  </a:t>
            </a:r>
            <a:r>
              <a:rPr lang="en-US" dirty="0">
                <a:solidFill>
                  <a:srgbClr val="C00000"/>
                </a:solidFill>
              </a:rPr>
              <a:t>(cf, I Pet. 4:7)</a:t>
            </a:r>
          </a:p>
          <a:p>
            <a:r>
              <a:rPr lang="en-US" dirty="0"/>
              <a:t>Being SELF-DICIPLINED </a:t>
            </a:r>
            <a:r>
              <a:rPr lang="en-US" i="1" dirty="0"/>
              <a:t>(Engkrateia)                        </a:t>
            </a:r>
            <a:r>
              <a:rPr lang="en-US" dirty="0">
                <a:solidFill>
                  <a:srgbClr val="C00000"/>
                </a:solidFill>
              </a:rPr>
              <a:t>(1 Cor. 9:25, Titus 1:8, 2 Pet. 1:5-6)</a:t>
            </a:r>
          </a:p>
        </p:txBody>
      </p:sp>
    </p:spTree>
    <p:extLst>
      <p:ext uri="{BB962C8B-B14F-4D97-AF65-F5344CB8AC3E}">
        <p14:creationId xmlns:p14="http://schemas.microsoft.com/office/powerpoint/2010/main" val="183110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02DD8-BA7A-3F26-496C-B06250252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9812"/>
            <a:ext cx="7886700" cy="1325563"/>
          </a:xfrm>
        </p:spPr>
        <p:txBody>
          <a:bodyPr/>
          <a:lstStyle/>
          <a:p>
            <a:r>
              <a:rPr lang="en-US" dirty="0"/>
              <a:t>Not Being a stumbling block...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756A-3943-E890-3EBD-8FF6D3962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5290"/>
            <a:ext cx="7886700" cy="5042897"/>
          </a:xfrm>
        </p:spPr>
        <p:txBody>
          <a:bodyPr>
            <a:normAutofit/>
          </a:bodyPr>
          <a:lstStyle/>
          <a:p>
            <a:r>
              <a:rPr lang="en-US" b="1" dirty="0"/>
              <a:t>Timothy exhorted to “take a little wine” for his stomach’s sake – impurities in water affecting his stomach </a:t>
            </a:r>
            <a:r>
              <a:rPr lang="en-US" dirty="0">
                <a:solidFill>
                  <a:srgbClr val="C00000"/>
                </a:solidFill>
              </a:rPr>
              <a:t>(I Tim. 5:23) </a:t>
            </a:r>
          </a:p>
          <a:p>
            <a:r>
              <a:rPr lang="en-US" b="1" dirty="0"/>
              <a:t>Drinking parties </a:t>
            </a:r>
            <a:r>
              <a:rPr lang="en-US" b="1" i="1" dirty="0"/>
              <a:t>(potos)  </a:t>
            </a:r>
            <a:r>
              <a:rPr lang="en-US" b="1" dirty="0"/>
              <a:t>– “social drinking” condemned along with “drunkenness”                  </a:t>
            </a:r>
            <a:r>
              <a:rPr lang="en-US" dirty="0">
                <a:solidFill>
                  <a:srgbClr val="C00000"/>
                </a:solidFill>
              </a:rPr>
              <a:t>(I Pet. 4:3) </a:t>
            </a:r>
          </a:p>
          <a:p>
            <a:r>
              <a:rPr lang="en-US" b="1" dirty="0"/>
              <a:t>Serious consequences if we do not abstain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(Rom. 14:13, 15-16, 21)</a:t>
            </a:r>
          </a:p>
          <a:p>
            <a:pPr lvl="1"/>
            <a:r>
              <a:rPr lang="en-US" dirty="0"/>
              <a:t>No longer walking in love </a:t>
            </a:r>
          </a:p>
          <a:p>
            <a:pPr lvl="1"/>
            <a:r>
              <a:rPr lang="en-US" dirty="0"/>
              <a:t>Destroying one for whom Christ died</a:t>
            </a:r>
          </a:p>
          <a:p>
            <a:pPr lvl="1"/>
            <a:r>
              <a:rPr lang="en-US" dirty="0"/>
              <a:t>Your good is evil spoken of </a:t>
            </a:r>
          </a:p>
          <a:p>
            <a:pPr lvl="1"/>
            <a:r>
              <a:rPr lang="en-US" dirty="0"/>
              <a:t> Sinning against Christ  (I Cor. 8:12)</a:t>
            </a:r>
          </a:p>
        </p:txBody>
      </p:sp>
    </p:spTree>
    <p:extLst>
      <p:ext uri="{BB962C8B-B14F-4D97-AF65-F5344CB8AC3E}">
        <p14:creationId xmlns:p14="http://schemas.microsoft.com/office/powerpoint/2010/main" val="2174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601CF-49D0-A5A8-DFAC-A862469C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Abstinence from Drinking Alcohol is not legalism...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D9D4-DD12-7ADB-01AD-A14B7D076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But It is heeding the warnings of Scripture and living with spiritual clarity, self-control and caution of the snares of this world. </a:t>
            </a:r>
          </a:p>
          <a:p>
            <a:r>
              <a:rPr lang="en-US" dirty="0"/>
              <a:t>But is making sure one is not going to be a stumbling block to others – living in love for others </a:t>
            </a:r>
          </a:p>
          <a:p>
            <a:r>
              <a:rPr lang="en-US" dirty="0"/>
              <a:t>But is honoring our body as a temple of the Holy Spirit  </a:t>
            </a:r>
            <a:r>
              <a:rPr lang="en-US" dirty="0">
                <a:solidFill>
                  <a:srgbClr val="C00000"/>
                </a:solidFill>
              </a:rPr>
              <a:t>(I Cor. 6:19-20, 18)</a:t>
            </a:r>
          </a:p>
        </p:txBody>
      </p:sp>
    </p:spTree>
    <p:extLst>
      <p:ext uri="{BB962C8B-B14F-4D97-AF65-F5344CB8AC3E}">
        <p14:creationId xmlns:p14="http://schemas.microsoft.com/office/powerpoint/2010/main" val="370726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385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Heeding Divine warnings... </vt:lpstr>
      <vt:lpstr>PowerPoint Presentation</vt:lpstr>
      <vt:lpstr>What begins in the brain...                       .02-.03 BAC</vt:lpstr>
      <vt:lpstr>Living life with Spiritual Clarity...</vt:lpstr>
      <vt:lpstr>Not Being a stumbling block... :</vt:lpstr>
      <vt:lpstr>Abstinence from Drinking Alcohol is not legalism...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Norris Long</cp:lastModifiedBy>
  <cp:revision>2</cp:revision>
  <dcterms:created xsi:type="dcterms:W3CDTF">2026-07-12T19:30:55Z</dcterms:created>
  <dcterms:modified xsi:type="dcterms:W3CDTF">2026-07-13T03:19:27Z</dcterms:modified>
</cp:coreProperties>
</file>