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3" r:id="rId8"/>
    <p:sldId id="264" r:id="rId9"/>
    <p:sldId id="265" r:id="rId10"/>
    <p:sldId id="266" r:id="rId11"/>
    <p:sldId id="257"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howGuides="1">
      <p:cViewPr varScale="1">
        <p:scale>
          <a:sx n="49" d="100"/>
          <a:sy n="49" d="100"/>
        </p:scale>
        <p:origin x="1732" y="52"/>
      </p:cViewPr>
      <p:guideLst>
        <p:guide orient="horz" pos="2184"/>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1D6194F-CF6D-44F0-96CE-285F507BCD8B}" type="datetimeFigureOut">
              <a:rPr lang="en-US" smtClean="0"/>
              <a:t>8/9/2026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6CF8669-358C-4ECB-B352-C03903D585C6}" type="slidenum">
              <a:rPr lang="en-US" smtClean="0"/>
              <a:t>‹#›</a:t>
            </a:fld>
            <a:endParaRPr lang="en-US" dirty="0"/>
          </a:p>
        </p:txBody>
      </p:sp>
    </p:spTree>
    <p:extLst>
      <p:ext uri="{BB962C8B-B14F-4D97-AF65-F5344CB8AC3E}">
        <p14:creationId xmlns:p14="http://schemas.microsoft.com/office/powerpoint/2010/main" val="430916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D6194F-CF6D-44F0-96CE-285F507BCD8B}" type="datetimeFigureOut">
              <a:rPr lang="en-US" smtClean="0"/>
              <a:t>8/9/2026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6CF8669-358C-4ECB-B352-C03903D585C6}" type="slidenum">
              <a:rPr lang="en-US" smtClean="0"/>
              <a:t>‹#›</a:t>
            </a:fld>
            <a:endParaRPr lang="en-US" dirty="0"/>
          </a:p>
        </p:txBody>
      </p:sp>
    </p:spTree>
    <p:extLst>
      <p:ext uri="{BB962C8B-B14F-4D97-AF65-F5344CB8AC3E}">
        <p14:creationId xmlns:p14="http://schemas.microsoft.com/office/powerpoint/2010/main" val="3215100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D6194F-CF6D-44F0-96CE-285F507BCD8B}" type="datetimeFigureOut">
              <a:rPr lang="en-US" smtClean="0"/>
              <a:t>8/9/2026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6CF8669-358C-4ECB-B352-C03903D585C6}" type="slidenum">
              <a:rPr lang="en-US" smtClean="0"/>
              <a:t>‹#›</a:t>
            </a:fld>
            <a:endParaRPr lang="en-US" dirty="0"/>
          </a:p>
        </p:txBody>
      </p:sp>
    </p:spTree>
    <p:extLst>
      <p:ext uri="{BB962C8B-B14F-4D97-AF65-F5344CB8AC3E}">
        <p14:creationId xmlns:p14="http://schemas.microsoft.com/office/powerpoint/2010/main" val="4252878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D6194F-CF6D-44F0-96CE-285F507BCD8B}" type="datetimeFigureOut">
              <a:rPr lang="en-US" smtClean="0"/>
              <a:t>8/9/2026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6CF8669-358C-4ECB-B352-C03903D585C6}" type="slidenum">
              <a:rPr lang="en-US" smtClean="0"/>
              <a:t>‹#›</a:t>
            </a:fld>
            <a:endParaRPr lang="en-US" dirty="0"/>
          </a:p>
        </p:txBody>
      </p:sp>
    </p:spTree>
    <p:extLst>
      <p:ext uri="{BB962C8B-B14F-4D97-AF65-F5344CB8AC3E}">
        <p14:creationId xmlns:p14="http://schemas.microsoft.com/office/powerpoint/2010/main" val="2966447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D6194F-CF6D-44F0-96CE-285F507BCD8B}" type="datetimeFigureOut">
              <a:rPr lang="en-US" smtClean="0"/>
              <a:t>8/9/2026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6CF8669-358C-4ECB-B352-C03903D585C6}" type="slidenum">
              <a:rPr lang="en-US" smtClean="0"/>
              <a:t>‹#›</a:t>
            </a:fld>
            <a:endParaRPr lang="en-US" dirty="0"/>
          </a:p>
        </p:txBody>
      </p:sp>
    </p:spTree>
    <p:extLst>
      <p:ext uri="{BB962C8B-B14F-4D97-AF65-F5344CB8AC3E}">
        <p14:creationId xmlns:p14="http://schemas.microsoft.com/office/powerpoint/2010/main" val="3875196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1D6194F-CF6D-44F0-96CE-285F507BCD8B}" type="datetimeFigureOut">
              <a:rPr lang="en-US" smtClean="0"/>
              <a:t>8/9/2026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6CF8669-358C-4ECB-B352-C03903D585C6}" type="slidenum">
              <a:rPr lang="en-US" smtClean="0"/>
              <a:t>‹#›</a:t>
            </a:fld>
            <a:endParaRPr lang="en-US" dirty="0"/>
          </a:p>
        </p:txBody>
      </p:sp>
    </p:spTree>
    <p:extLst>
      <p:ext uri="{BB962C8B-B14F-4D97-AF65-F5344CB8AC3E}">
        <p14:creationId xmlns:p14="http://schemas.microsoft.com/office/powerpoint/2010/main" val="1492459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1D6194F-CF6D-44F0-96CE-285F507BCD8B}" type="datetimeFigureOut">
              <a:rPr lang="en-US" smtClean="0"/>
              <a:t>8/9/2026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6CF8669-358C-4ECB-B352-C03903D585C6}" type="slidenum">
              <a:rPr lang="en-US" smtClean="0"/>
              <a:t>‹#›</a:t>
            </a:fld>
            <a:endParaRPr lang="en-US" dirty="0"/>
          </a:p>
        </p:txBody>
      </p:sp>
    </p:spTree>
    <p:extLst>
      <p:ext uri="{BB962C8B-B14F-4D97-AF65-F5344CB8AC3E}">
        <p14:creationId xmlns:p14="http://schemas.microsoft.com/office/powerpoint/2010/main" val="1906164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1D6194F-CF6D-44F0-96CE-285F507BCD8B}" type="datetimeFigureOut">
              <a:rPr lang="en-US" smtClean="0"/>
              <a:t>8/9/2026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6CF8669-358C-4ECB-B352-C03903D585C6}" type="slidenum">
              <a:rPr lang="en-US" smtClean="0"/>
              <a:t>‹#›</a:t>
            </a:fld>
            <a:endParaRPr lang="en-US" dirty="0"/>
          </a:p>
        </p:txBody>
      </p:sp>
    </p:spTree>
    <p:extLst>
      <p:ext uri="{BB962C8B-B14F-4D97-AF65-F5344CB8AC3E}">
        <p14:creationId xmlns:p14="http://schemas.microsoft.com/office/powerpoint/2010/main" val="4191435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D6194F-CF6D-44F0-96CE-285F507BCD8B}" type="datetimeFigureOut">
              <a:rPr lang="en-US" smtClean="0"/>
              <a:t>8/9/2026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6CF8669-358C-4ECB-B352-C03903D585C6}" type="slidenum">
              <a:rPr lang="en-US" smtClean="0"/>
              <a:t>‹#›</a:t>
            </a:fld>
            <a:endParaRPr lang="en-US" dirty="0"/>
          </a:p>
        </p:txBody>
      </p:sp>
    </p:spTree>
    <p:extLst>
      <p:ext uri="{BB962C8B-B14F-4D97-AF65-F5344CB8AC3E}">
        <p14:creationId xmlns:p14="http://schemas.microsoft.com/office/powerpoint/2010/main" val="3824380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1D6194F-CF6D-44F0-96CE-285F507BCD8B}" type="datetimeFigureOut">
              <a:rPr lang="en-US" smtClean="0"/>
              <a:t>8/9/2026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6CF8669-358C-4ECB-B352-C03903D585C6}" type="slidenum">
              <a:rPr lang="en-US" smtClean="0"/>
              <a:t>‹#›</a:t>
            </a:fld>
            <a:endParaRPr lang="en-US" dirty="0"/>
          </a:p>
        </p:txBody>
      </p:sp>
    </p:spTree>
    <p:extLst>
      <p:ext uri="{BB962C8B-B14F-4D97-AF65-F5344CB8AC3E}">
        <p14:creationId xmlns:p14="http://schemas.microsoft.com/office/powerpoint/2010/main" val="667244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1D6194F-CF6D-44F0-96CE-285F507BCD8B}" type="datetimeFigureOut">
              <a:rPr lang="en-US" smtClean="0"/>
              <a:t>8/9/2026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6CF8669-358C-4ECB-B352-C03903D585C6}" type="slidenum">
              <a:rPr lang="en-US" smtClean="0"/>
              <a:t>‹#›</a:t>
            </a:fld>
            <a:endParaRPr lang="en-US" dirty="0"/>
          </a:p>
        </p:txBody>
      </p:sp>
    </p:spTree>
    <p:extLst>
      <p:ext uri="{BB962C8B-B14F-4D97-AF65-F5344CB8AC3E}">
        <p14:creationId xmlns:p14="http://schemas.microsoft.com/office/powerpoint/2010/main" val="2040969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1D6194F-CF6D-44F0-96CE-285F507BCD8B}" type="datetimeFigureOut">
              <a:rPr lang="en-US" smtClean="0"/>
              <a:t>8/9/2026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6CF8669-358C-4ECB-B352-C03903D585C6}" type="slidenum">
              <a:rPr lang="en-US" smtClean="0"/>
              <a:t>‹#›</a:t>
            </a:fld>
            <a:endParaRPr lang="en-US" dirty="0"/>
          </a:p>
        </p:txBody>
      </p:sp>
    </p:spTree>
    <p:extLst>
      <p:ext uri="{BB962C8B-B14F-4D97-AF65-F5344CB8AC3E}">
        <p14:creationId xmlns:p14="http://schemas.microsoft.com/office/powerpoint/2010/main" val="37386741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F10E6-D4B3-8166-2C44-27DAA74D7D7E}"/>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A5494964-E5D8-FBF6-181C-E1D92579D232}"/>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313516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4646A-CF13-CAC9-270C-957B71A834FC}"/>
              </a:ext>
            </a:extLst>
          </p:cNvPr>
          <p:cNvSpPr>
            <a:spLocks noGrp="1"/>
          </p:cNvSpPr>
          <p:nvPr>
            <p:ph type="title"/>
          </p:nvPr>
        </p:nvSpPr>
        <p:spPr/>
        <p:txBody>
          <a:bodyPr/>
          <a:lstStyle/>
          <a:p>
            <a:r>
              <a:rPr lang="en-US" dirty="0"/>
              <a:t>Our appeal today... </a:t>
            </a:r>
          </a:p>
        </p:txBody>
      </p:sp>
      <p:sp>
        <p:nvSpPr>
          <p:cNvPr id="3" name="Content Placeholder 2">
            <a:extLst>
              <a:ext uri="{FF2B5EF4-FFF2-40B4-BE49-F238E27FC236}">
                <a16:creationId xmlns:a16="http://schemas.microsoft.com/office/drawing/2014/main" id="{4B4F7A11-59BA-0C8F-251E-FAE4BC5FB824}"/>
              </a:ext>
            </a:extLst>
          </p:cNvPr>
          <p:cNvSpPr>
            <a:spLocks noGrp="1"/>
          </p:cNvSpPr>
          <p:nvPr>
            <p:ph idx="1"/>
          </p:nvPr>
        </p:nvSpPr>
        <p:spPr/>
        <p:txBody>
          <a:bodyPr>
            <a:normAutofit fontScale="92500" lnSpcReduction="10000"/>
          </a:bodyPr>
          <a:lstStyle/>
          <a:p>
            <a:r>
              <a:rPr lang="en-US" dirty="0"/>
              <a:t>The inspired word of God is the basis of our authority for all we do... </a:t>
            </a:r>
          </a:p>
          <a:p>
            <a:r>
              <a:rPr lang="en-US" dirty="0"/>
              <a:t>Our lives and the church’s organization and work is ordered by the teachings of the Lord and His apostles... </a:t>
            </a:r>
          </a:p>
          <a:p>
            <a:r>
              <a:rPr lang="en-US" dirty="0"/>
              <a:t>The New Testament church established in A.D. 33, can be restored in any time man lives by following the inspired Word and the authority of the Lord through the apostles as revealed in  the first century </a:t>
            </a:r>
          </a:p>
          <a:p>
            <a:r>
              <a:rPr lang="en-US" dirty="0"/>
              <a:t>We speak where the Bible speaks and are silent where the Bible is silent.  </a:t>
            </a:r>
          </a:p>
        </p:txBody>
      </p:sp>
    </p:spTree>
    <p:extLst>
      <p:ext uri="{BB962C8B-B14F-4D97-AF65-F5344CB8AC3E}">
        <p14:creationId xmlns:p14="http://schemas.microsoft.com/office/powerpoint/2010/main" val="67456219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A4FA55C-A728-7DF9-E6B1-7AD99A2508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FC2780-12BF-9808-A62D-73BFC0FDF946}"/>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C43FEF3C-EC8A-3197-858C-232BD231F355}"/>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4078104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A15F5D-8FEA-4378-3A24-AC1F0797FA4F}"/>
              </a:ext>
            </a:extLst>
          </p:cNvPr>
          <p:cNvSpPr txBox="1"/>
          <p:nvPr/>
        </p:nvSpPr>
        <p:spPr>
          <a:xfrm>
            <a:off x="666206" y="718457"/>
            <a:ext cx="8634548" cy="646331"/>
          </a:xfrm>
          <a:prstGeom prst="rect">
            <a:avLst/>
          </a:prstGeom>
          <a:noFill/>
        </p:spPr>
        <p:txBody>
          <a:bodyPr wrap="square" rtlCol="0">
            <a:spAutoFit/>
          </a:bodyPr>
          <a:lstStyle/>
          <a:p>
            <a:r>
              <a:rPr lang="en-US" sz="3600" b="1" dirty="0"/>
              <a:t>If there were no God-Inspired Scripture..</a:t>
            </a:r>
          </a:p>
        </p:txBody>
      </p:sp>
      <p:sp>
        <p:nvSpPr>
          <p:cNvPr id="4" name="TextBox 3">
            <a:extLst>
              <a:ext uri="{FF2B5EF4-FFF2-40B4-BE49-F238E27FC236}">
                <a16:creationId xmlns:a16="http://schemas.microsoft.com/office/drawing/2014/main" id="{FEB0814C-EA60-DA6B-3D10-EFC1E227498E}"/>
              </a:ext>
            </a:extLst>
          </p:cNvPr>
          <p:cNvSpPr txBox="1"/>
          <p:nvPr/>
        </p:nvSpPr>
        <p:spPr>
          <a:xfrm>
            <a:off x="849086" y="1711068"/>
            <a:ext cx="7916091" cy="1384995"/>
          </a:xfrm>
          <a:prstGeom prst="rect">
            <a:avLst/>
          </a:prstGeom>
          <a:noFill/>
        </p:spPr>
        <p:txBody>
          <a:bodyPr wrap="square" rtlCol="0">
            <a:spAutoFit/>
          </a:bodyPr>
          <a:lstStyle/>
          <a:p>
            <a:r>
              <a:rPr lang="en-US" sz="2800" dirty="0"/>
              <a:t>There would be no reason for condemning GOING BEYOND THE SCRIPTURES... Except your tradition, or self-willed stubbornness </a:t>
            </a:r>
          </a:p>
        </p:txBody>
      </p:sp>
      <p:sp>
        <p:nvSpPr>
          <p:cNvPr id="6" name="TextBox 5">
            <a:extLst>
              <a:ext uri="{FF2B5EF4-FFF2-40B4-BE49-F238E27FC236}">
                <a16:creationId xmlns:a16="http://schemas.microsoft.com/office/drawing/2014/main" id="{B8A51B66-6DB7-6000-1DC3-803C98105717}"/>
              </a:ext>
            </a:extLst>
          </p:cNvPr>
          <p:cNvSpPr txBox="1"/>
          <p:nvPr/>
        </p:nvSpPr>
        <p:spPr>
          <a:xfrm>
            <a:off x="849086" y="3442343"/>
            <a:ext cx="7171508" cy="954107"/>
          </a:xfrm>
          <a:prstGeom prst="rect">
            <a:avLst/>
          </a:prstGeom>
          <a:noFill/>
        </p:spPr>
        <p:txBody>
          <a:bodyPr wrap="square" rtlCol="0">
            <a:spAutoFit/>
          </a:bodyPr>
          <a:lstStyle/>
          <a:p>
            <a:r>
              <a:rPr lang="en-US" sz="2800" dirty="0"/>
              <a:t>There would  be no ABSOLUTE TEACHIING  to abide in or hold fast to...</a:t>
            </a:r>
          </a:p>
        </p:txBody>
      </p:sp>
      <p:sp>
        <p:nvSpPr>
          <p:cNvPr id="8" name="TextBox 7">
            <a:extLst>
              <a:ext uri="{FF2B5EF4-FFF2-40B4-BE49-F238E27FC236}">
                <a16:creationId xmlns:a16="http://schemas.microsoft.com/office/drawing/2014/main" id="{FC2F19AE-35F0-822C-13FA-515F7AA9880E}"/>
              </a:ext>
            </a:extLst>
          </p:cNvPr>
          <p:cNvSpPr txBox="1"/>
          <p:nvPr/>
        </p:nvSpPr>
        <p:spPr>
          <a:xfrm>
            <a:off x="849086" y="4885322"/>
            <a:ext cx="8125096" cy="523220"/>
          </a:xfrm>
          <a:prstGeom prst="rect">
            <a:avLst/>
          </a:prstGeom>
          <a:noFill/>
        </p:spPr>
        <p:txBody>
          <a:bodyPr wrap="square">
            <a:spAutoFit/>
          </a:bodyPr>
          <a:lstStyle/>
          <a:p>
            <a:r>
              <a:rPr lang="en-US" sz="2800" dirty="0"/>
              <a:t>There would be no absolute basis for AUTUHORITY</a:t>
            </a:r>
          </a:p>
        </p:txBody>
      </p:sp>
    </p:spTree>
    <p:extLst>
      <p:ext uri="{BB962C8B-B14F-4D97-AF65-F5344CB8AC3E}">
        <p14:creationId xmlns:p14="http://schemas.microsoft.com/office/powerpoint/2010/main" val="1610730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1000"/>
                                        <p:tgtEl>
                                          <p:spTgt spid="8">
                                            <p:txEl>
                                              <p:pRg st="0" end="0"/>
                                            </p:txEl>
                                          </p:spTgt>
                                        </p:tgtEl>
                                      </p:cBhvr>
                                    </p:animEffect>
                                    <p:anim calcmode="lin" valueType="num">
                                      <p:cBhvr>
                                        <p:cTn id="22"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97270-3FB7-D91C-1BB3-B839E8B6BA76}"/>
              </a:ext>
            </a:extLst>
          </p:cNvPr>
          <p:cNvSpPr>
            <a:spLocks noGrp="1"/>
          </p:cNvSpPr>
          <p:nvPr>
            <p:ph type="title"/>
          </p:nvPr>
        </p:nvSpPr>
        <p:spPr/>
        <p:txBody>
          <a:bodyPr/>
          <a:lstStyle/>
          <a:p>
            <a:r>
              <a:rPr lang="en-US" dirty="0"/>
              <a:t>Apostolic Authority</a:t>
            </a:r>
          </a:p>
        </p:txBody>
      </p:sp>
      <p:sp>
        <p:nvSpPr>
          <p:cNvPr id="3" name="Content Placeholder 2">
            <a:extLst>
              <a:ext uri="{FF2B5EF4-FFF2-40B4-BE49-F238E27FC236}">
                <a16:creationId xmlns:a16="http://schemas.microsoft.com/office/drawing/2014/main" id="{484C6344-84EE-C822-B2BA-60088B2FF5B9}"/>
              </a:ext>
            </a:extLst>
          </p:cNvPr>
          <p:cNvSpPr>
            <a:spLocks noGrp="1"/>
          </p:cNvSpPr>
          <p:nvPr>
            <p:ph idx="1"/>
          </p:nvPr>
        </p:nvSpPr>
        <p:spPr/>
        <p:txBody>
          <a:bodyPr>
            <a:normAutofit lnSpcReduction="10000"/>
          </a:bodyPr>
          <a:lstStyle/>
          <a:p>
            <a:r>
              <a:rPr lang="en-US" b="1" dirty="0"/>
              <a:t>Jesus has all authority – commissioned His chosen apostles to spread the gospel of Christ into all the world </a:t>
            </a:r>
            <a:r>
              <a:rPr lang="en-US" dirty="0">
                <a:solidFill>
                  <a:srgbClr val="C00000"/>
                </a:solidFill>
              </a:rPr>
              <a:t>( Matt. 28:18-20, Mk. 16: 15-16)</a:t>
            </a:r>
          </a:p>
          <a:p>
            <a:r>
              <a:rPr lang="en-US" b="1" dirty="0"/>
              <a:t>Jesus gave them commandment...speaking of the kingdom of God...wait to be anointed of the Holy Spirit with confirming miraculous signs </a:t>
            </a:r>
            <a:r>
              <a:rPr lang="en-US" dirty="0">
                <a:solidFill>
                  <a:srgbClr val="C00000"/>
                </a:solidFill>
              </a:rPr>
              <a:t>(Acts 1:2-5, 22, Acts 10:41, Acts 8:14-17,   2 Corinthians 12:12)  </a:t>
            </a:r>
          </a:p>
          <a:p>
            <a:r>
              <a:rPr lang="en-US" b="1" dirty="0"/>
              <a:t>Commandment of the Lord through the Apostles </a:t>
            </a:r>
            <a:r>
              <a:rPr lang="en-US" dirty="0">
                <a:solidFill>
                  <a:srgbClr val="C00000"/>
                </a:solidFill>
              </a:rPr>
              <a:t>(2 Pet. 3:1-4)</a:t>
            </a:r>
          </a:p>
        </p:txBody>
      </p:sp>
    </p:spTree>
    <p:extLst>
      <p:ext uri="{BB962C8B-B14F-4D97-AF65-F5344CB8AC3E}">
        <p14:creationId xmlns:p14="http://schemas.microsoft.com/office/powerpoint/2010/main" val="353431306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AD3B9-B876-EF83-D100-F0F36AE1CF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4BFD62-191D-6FCA-FCA0-736F0218CDD1}"/>
              </a:ext>
            </a:extLst>
          </p:cNvPr>
          <p:cNvSpPr>
            <a:spLocks noGrp="1"/>
          </p:cNvSpPr>
          <p:nvPr>
            <p:ph type="title"/>
          </p:nvPr>
        </p:nvSpPr>
        <p:spPr>
          <a:xfrm>
            <a:off x="628650" y="587195"/>
            <a:ext cx="7886700" cy="1325563"/>
          </a:xfrm>
        </p:spPr>
        <p:txBody>
          <a:bodyPr/>
          <a:lstStyle/>
          <a:p>
            <a:r>
              <a:rPr lang="en-US" dirty="0"/>
              <a:t>Apostolic Authority</a:t>
            </a:r>
          </a:p>
        </p:txBody>
      </p:sp>
      <p:sp>
        <p:nvSpPr>
          <p:cNvPr id="3" name="Content Placeholder 2">
            <a:extLst>
              <a:ext uri="{FF2B5EF4-FFF2-40B4-BE49-F238E27FC236}">
                <a16:creationId xmlns:a16="http://schemas.microsoft.com/office/drawing/2014/main" id="{A504130F-EE1D-951C-5251-016F52918108}"/>
              </a:ext>
            </a:extLst>
          </p:cNvPr>
          <p:cNvSpPr>
            <a:spLocks noGrp="1"/>
          </p:cNvSpPr>
          <p:nvPr>
            <p:ph idx="1"/>
          </p:nvPr>
        </p:nvSpPr>
        <p:spPr>
          <a:xfrm>
            <a:off x="367393" y="2141536"/>
            <a:ext cx="7886700" cy="4351338"/>
          </a:xfrm>
        </p:spPr>
        <p:txBody>
          <a:bodyPr>
            <a:normAutofit/>
          </a:bodyPr>
          <a:lstStyle/>
          <a:p>
            <a:r>
              <a:rPr lang="en-US" b="1" dirty="0"/>
              <a:t>Set in “Ordain. Set in order,  “arrange the churches” in the “prescribed” way</a:t>
            </a:r>
          </a:p>
          <a:p>
            <a:pPr lvl="1"/>
            <a:r>
              <a:rPr lang="en-US" sz="2800" b="1" dirty="0"/>
              <a:t>Concerning  use of miraculous spiritual gifts  </a:t>
            </a:r>
            <a:r>
              <a:rPr lang="en-US" sz="2800" b="1" dirty="0">
                <a:solidFill>
                  <a:srgbClr val="C00000"/>
                </a:solidFill>
              </a:rPr>
              <a:t>(I Cor. 7:17, I Cor. 11:16)</a:t>
            </a:r>
          </a:p>
          <a:p>
            <a:pPr lvl="1"/>
            <a:r>
              <a:rPr lang="en-US" sz="2800" b="1" dirty="0"/>
              <a:t>Timothy sent to remind churches of Paul’s ways  </a:t>
            </a:r>
            <a:r>
              <a:rPr lang="en-US" sz="2800" b="1" dirty="0">
                <a:solidFill>
                  <a:srgbClr val="C00000"/>
                </a:solidFill>
              </a:rPr>
              <a:t>(I Cor. 4:16-17)</a:t>
            </a:r>
          </a:p>
          <a:p>
            <a:pPr lvl="1"/>
            <a:r>
              <a:rPr lang="en-US" sz="2800" b="1" dirty="0"/>
              <a:t>Regarding the Lord’s supper and giving for the poor </a:t>
            </a:r>
            <a:r>
              <a:rPr lang="en-US" sz="2800" b="1" dirty="0">
                <a:solidFill>
                  <a:srgbClr val="C00000"/>
                </a:solidFill>
              </a:rPr>
              <a:t>(I Cor. 11:33-34, I Cor. 16:1)</a:t>
            </a:r>
          </a:p>
          <a:p>
            <a:pPr lvl="1"/>
            <a:r>
              <a:rPr lang="en-US" sz="2800" b="1" dirty="0"/>
              <a:t>Appointing elders in every city  </a:t>
            </a:r>
            <a:r>
              <a:rPr lang="en-US" sz="2800" b="1" dirty="0">
                <a:solidFill>
                  <a:srgbClr val="C00000"/>
                </a:solidFill>
              </a:rPr>
              <a:t>(Titus 1:5)</a:t>
            </a:r>
            <a:endParaRPr lang="en-US" sz="2800" dirty="0">
              <a:solidFill>
                <a:srgbClr val="C00000"/>
              </a:solidFill>
            </a:endParaRPr>
          </a:p>
        </p:txBody>
      </p:sp>
    </p:spTree>
    <p:extLst>
      <p:ext uri="{BB962C8B-B14F-4D97-AF65-F5344CB8AC3E}">
        <p14:creationId xmlns:p14="http://schemas.microsoft.com/office/powerpoint/2010/main" val="135790900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FCF30-C232-B12B-D5EF-FB126274E0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0F6684-0386-98DC-BDF0-31CE565F1A3D}"/>
              </a:ext>
            </a:extLst>
          </p:cNvPr>
          <p:cNvSpPr>
            <a:spLocks noGrp="1"/>
          </p:cNvSpPr>
          <p:nvPr>
            <p:ph type="title"/>
          </p:nvPr>
        </p:nvSpPr>
        <p:spPr>
          <a:xfrm>
            <a:off x="628650" y="587195"/>
            <a:ext cx="7886700" cy="1325563"/>
          </a:xfrm>
        </p:spPr>
        <p:txBody>
          <a:bodyPr/>
          <a:lstStyle/>
          <a:p>
            <a:r>
              <a:rPr lang="en-US" dirty="0"/>
              <a:t>Apostolic Authority</a:t>
            </a:r>
          </a:p>
        </p:txBody>
      </p:sp>
      <p:sp>
        <p:nvSpPr>
          <p:cNvPr id="3" name="Content Placeholder 2">
            <a:extLst>
              <a:ext uri="{FF2B5EF4-FFF2-40B4-BE49-F238E27FC236}">
                <a16:creationId xmlns:a16="http://schemas.microsoft.com/office/drawing/2014/main" id="{40C6A419-38B3-706F-8279-7210DA6E06B0}"/>
              </a:ext>
            </a:extLst>
          </p:cNvPr>
          <p:cNvSpPr>
            <a:spLocks noGrp="1"/>
          </p:cNvSpPr>
          <p:nvPr>
            <p:ph idx="1"/>
          </p:nvPr>
        </p:nvSpPr>
        <p:spPr>
          <a:xfrm>
            <a:off x="367393" y="2141536"/>
            <a:ext cx="7886700" cy="4351338"/>
          </a:xfrm>
        </p:spPr>
        <p:txBody>
          <a:bodyPr>
            <a:normAutofit/>
          </a:bodyPr>
          <a:lstStyle/>
          <a:p>
            <a:r>
              <a:rPr lang="en-US" b="1" dirty="0"/>
              <a:t>Apostolic appeal for uninformative in the churches... </a:t>
            </a:r>
          </a:p>
          <a:p>
            <a:pPr lvl="1"/>
            <a:r>
              <a:rPr lang="en-US" sz="2800" b="1" dirty="0"/>
              <a:t>Having received Christ... So walk in Him </a:t>
            </a:r>
            <a:r>
              <a:rPr lang="en-US" sz="2800" b="1" dirty="0">
                <a:solidFill>
                  <a:srgbClr val="C00000"/>
                </a:solidFill>
              </a:rPr>
              <a:t>(Col. 2:6-8)</a:t>
            </a:r>
          </a:p>
          <a:p>
            <a:pPr lvl="1"/>
            <a:r>
              <a:rPr lang="en-US" sz="2800" b="1" dirty="0"/>
              <a:t>Hold to the traditions as taught </a:t>
            </a:r>
            <a:r>
              <a:rPr lang="en-US" sz="2800" b="1" dirty="0">
                <a:solidFill>
                  <a:srgbClr val="C00000"/>
                </a:solidFill>
              </a:rPr>
              <a:t>( 2 Thess.  2:15,  I Cor. 11:2)</a:t>
            </a:r>
          </a:p>
          <a:p>
            <a:pPr lvl="1"/>
            <a:r>
              <a:rPr lang="en-US" sz="2800" b="1" dirty="0"/>
              <a:t>Holding to the words of the Lord Jesus Christ </a:t>
            </a:r>
            <a:r>
              <a:rPr lang="en-US" sz="2800" b="1" dirty="0">
                <a:solidFill>
                  <a:srgbClr val="C00000"/>
                </a:solidFill>
              </a:rPr>
              <a:t>( I Tim. 6:3-4)</a:t>
            </a:r>
          </a:p>
        </p:txBody>
      </p:sp>
    </p:spTree>
    <p:extLst>
      <p:ext uri="{BB962C8B-B14F-4D97-AF65-F5344CB8AC3E}">
        <p14:creationId xmlns:p14="http://schemas.microsoft.com/office/powerpoint/2010/main" val="229859328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8F840-512C-B605-0CB2-7DC2378041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CC0A3F-F30B-8591-05FF-763A6B188708}"/>
              </a:ext>
            </a:extLst>
          </p:cNvPr>
          <p:cNvSpPr>
            <a:spLocks noGrp="1"/>
          </p:cNvSpPr>
          <p:nvPr>
            <p:ph type="title"/>
          </p:nvPr>
        </p:nvSpPr>
        <p:spPr>
          <a:xfrm>
            <a:off x="628650" y="587195"/>
            <a:ext cx="7886700" cy="1325563"/>
          </a:xfrm>
        </p:spPr>
        <p:txBody>
          <a:bodyPr/>
          <a:lstStyle/>
          <a:p>
            <a:r>
              <a:rPr lang="en-US" dirty="0"/>
              <a:t>Appeal to New Testament – early church fathers</a:t>
            </a:r>
          </a:p>
        </p:txBody>
      </p:sp>
      <p:sp>
        <p:nvSpPr>
          <p:cNvPr id="3" name="Content Placeholder 2">
            <a:extLst>
              <a:ext uri="{FF2B5EF4-FFF2-40B4-BE49-F238E27FC236}">
                <a16:creationId xmlns:a16="http://schemas.microsoft.com/office/drawing/2014/main" id="{2D080CA8-B721-3091-5E1E-61C32A6FD9A5}"/>
              </a:ext>
            </a:extLst>
          </p:cNvPr>
          <p:cNvSpPr>
            <a:spLocks noGrp="1"/>
          </p:cNvSpPr>
          <p:nvPr>
            <p:ph idx="1"/>
          </p:nvPr>
        </p:nvSpPr>
        <p:spPr>
          <a:xfrm>
            <a:off x="367393" y="2141536"/>
            <a:ext cx="7886700" cy="4351338"/>
          </a:xfrm>
        </p:spPr>
        <p:txBody>
          <a:bodyPr>
            <a:normAutofit/>
          </a:bodyPr>
          <a:lstStyle/>
          <a:p>
            <a:r>
              <a:rPr lang="en-US" b="1" dirty="0"/>
              <a:t>Clement in Rome (94-100 A.D.) </a:t>
            </a:r>
            <a:r>
              <a:rPr lang="en-US" dirty="0"/>
              <a:t>“Wherefore, let us forsake idle and vain thoughts, and let us conform to the glorious an venerable rule which hath been handed down to us... “</a:t>
            </a:r>
          </a:p>
          <a:p>
            <a:pPr lvl="1"/>
            <a:r>
              <a:rPr lang="en-US" sz="2800" dirty="0"/>
              <a:t>What is good...pleasant...acceptable... in the sight of Him that made us... (Rom. 12:2)</a:t>
            </a:r>
          </a:p>
          <a:p>
            <a:r>
              <a:rPr lang="en-US" b="1" dirty="0"/>
              <a:t>Origen (185 – 254 A.D.) </a:t>
            </a:r>
            <a:r>
              <a:rPr lang="en-US" dirty="0"/>
              <a:t>“That alone is to be accepted as truth, which differs in no respect from ecclesiastical and apostolic tradition. </a:t>
            </a:r>
          </a:p>
        </p:txBody>
      </p:sp>
    </p:spTree>
    <p:extLst>
      <p:ext uri="{BB962C8B-B14F-4D97-AF65-F5344CB8AC3E}">
        <p14:creationId xmlns:p14="http://schemas.microsoft.com/office/powerpoint/2010/main" val="194268241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A5C70-322E-4173-08C7-C43CFC4EAF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A61593-2285-9F3B-5119-8C2046AC6444}"/>
              </a:ext>
            </a:extLst>
          </p:cNvPr>
          <p:cNvSpPr>
            <a:spLocks noGrp="1"/>
          </p:cNvSpPr>
          <p:nvPr>
            <p:ph type="title"/>
          </p:nvPr>
        </p:nvSpPr>
        <p:spPr>
          <a:xfrm>
            <a:off x="628650" y="587195"/>
            <a:ext cx="7886700" cy="1325563"/>
          </a:xfrm>
        </p:spPr>
        <p:txBody>
          <a:bodyPr/>
          <a:lstStyle/>
          <a:p>
            <a:r>
              <a:rPr lang="en-US" dirty="0"/>
              <a:t>Appeal to New Testament – early church fathers</a:t>
            </a:r>
          </a:p>
        </p:txBody>
      </p:sp>
      <p:sp>
        <p:nvSpPr>
          <p:cNvPr id="3" name="Content Placeholder 2">
            <a:extLst>
              <a:ext uri="{FF2B5EF4-FFF2-40B4-BE49-F238E27FC236}">
                <a16:creationId xmlns:a16="http://schemas.microsoft.com/office/drawing/2014/main" id="{D4B448E5-3CC7-DF8F-F48D-E57B62BD1D8C}"/>
              </a:ext>
            </a:extLst>
          </p:cNvPr>
          <p:cNvSpPr>
            <a:spLocks noGrp="1"/>
          </p:cNvSpPr>
          <p:nvPr>
            <p:ph idx="1"/>
          </p:nvPr>
        </p:nvSpPr>
        <p:spPr>
          <a:xfrm>
            <a:off x="367393" y="2141536"/>
            <a:ext cx="7886700" cy="4351338"/>
          </a:xfrm>
        </p:spPr>
        <p:txBody>
          <a:bodyPr>
            <a:normAutofit/>
          </a:bodyPr>
          <a:lstStyle/>
          <a:p>
            <a:r>
              <a:rPr lang="en-US" b="1" dirty="0"/>
              <a:t>Polycarp of Smyrna (69-155 A.D) Letter to the Philippians  </a:t>
            </a:r>
            <a:r>
              <a:rPr lang="en-US" dirty="0"/>
              <a:t>“ Let us then serve  him in fear... Even as he himself hath commanded us and as the apostles who preached the gospel unto us, and as the prophets who proclaimed beforehand the coming of the Lord. “</a:t>
            </a:r>
          </a:p>
        </p:txBody>
      </p:sp>
    </p:spTree>
    <p:extLst>
      <p:ext uri="{BB962C8B-B14F-4D97-AF65-F5344CB8AC3E}">
        <p14:creationId xmlns:p14="http://schemas.microsoft.com/office/powerpoint/2010/main" val="72190818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6FF04-2630-0A45-5973-BB665B603F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9F4E1E-6A8A-BABF-9F7B-F93357845BBF}"/>
              </a:ext>
            </a:extLst>
          </p:cNvPr>
          <p:cNvSpPr>
            <a:spLocks noGrp="1"/>
          </p:cNvSpPr>
          <p:nvPr>
            <p:ph type="title"/>
          </p:nvPr>
        </p:nvSpPr>
        <p:spPr>
          <a:xfrm>
            <a:off x="628650" y="587195"/>
            <a:ext cx="7886700" cy="1325563"/>
          </a:xfrm>
        </p:spPr>
        <p:txBody>
          <a:bodyPr/>
          <a:lstStyle/>
          <a:p>
            <a:r>
              <a:rPr lang="en-US" dirty="0"/>
              <a:t>Appeal to New Testament – 16</a:t>
            </a:r>
            <a:r>
              <a:rPr lang="en-US" baseline="30000" dirty="0"/>
              <a:t>th</a:t>
            </a:r>
            <a:r>
              <a:rPr lang="en-US" dirty="0"/>
              <a:t>. Century reformers </a:t>
            </a:r>
          </a:p>
        </p:txBody>
      </p:sp>
      <p:sp>
        <p:nvSpPr>
          <p:cNvPr id="3" name="Content Placeholder 2">
            <a:extLst>
              <a:ext uri="{FF2B5EF4-FFF2-40B4-BE49-F238E27FC236}">
                <a16:creationId xmlns:a16="http://schemas.microsoft.com/office/drawing/2014/main" id="{C8C926D7-0592-4E8D-2777-854DB49943F5}"/>
              </a:ext>
            </a:extLst>
          </p:cNvPr>
          <p:cNvSpPr>
            <a:spLocks noGrp="1"/>
          </p:cNvSpPr>
          <p:nvPr>
            <p:ph idx="1"/>
          </p:nvPr>
        </p:nvSpPr>
        <p:spPr>
          <a:xfrm>
            <a:off x="367393" y="2141536"/>
            <a:ext cx="7886700" cy="4351338"/>
          </a:xfrm>
        </p:spPr>
        <p:txBody>
          <a:bodyPr>
            <a:normAutofit/>
          </a:bodyPr>
          <a:lstStyle/>
          <a:p>
            <a:r>
              <a:rPr lang="en-US" b="1" dirty="0"/>
              <a:t>Martin Luther (1483-1546 A.D.) </a:t>
            </a:r>
            <a:r>
              <a:rPr lang="en-US" dirty="0"/>
              <a:t>“My conscience is captive to the word of God.”</a:t>
            </a:r>
          </a:p>
          <a:p>
            <a:r>
              <a:rPr lang="en-US" b="1" dirty="0"/>
              <a:t>Ulrich Zwingli (1484-1531 A.D.)  </a:t>
            </a:r>
            <a:r>
              <a:rPr lang="en-US" dirty="0"/>
              <a:t>“We want only the word of God. “</a:t>
            </a:r>
            <a:r>
              <a:rPr lang="en-US" b="1" dirty="0"/>
              <a:t> (</a:t>
            </a:r>
            <a:r>
              <a:rPr lang="en-US" dirty="0"/>
              <a:t>1523)</a:t>
            </a:r>
          </a:p>
          <a:p>
            <a:r>
              <a:rPr lang="en-US" b="1" dirty="0"/>
              <a:t>Bernard Rothmann (1495-1535) </a:t>
            </a:r>
            <a:r>
              <a:rPr lang="en-US" dirty="0"/>
              <a:t>“ It is essential of everything required or desired by men should be done in the name and at the command of God through the positive word of God as Peter affirms (I Pet. 4:11) </a:t>
            </a:r>
          </a:p>
        </p:txBody>
      </p:sp>
    </p:spTree>
    <p:extLst>
      <p:ext uri="{BB962C8B-B14F-4D97-AF65-F5344CB8AC3E}">
        <p14:creationId xmlns:p14="http://schemas.microsoft.com/office/powerpoint/2010/main" val="231249117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2398A-5975-3A03-D516-4D6E2AED97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4F9C3C-DF47-C638-BFBB-507E1B087BC9}"/>
              </a:ext>
            </a:extLst>
          </p:cNvPr>
          <p:cNvSpPr>
            <a:spLocks noGrp="1"/>
          </p:cNvSpPr>
          <p:nvPr>
            <p:ph type="title"/>
          </p:nvPr>
        </p:nvSpPr>
        <p:spPr>
          <a:xfrm>
            <a:off x="628650" y="587195"/>
            <a:ext cx="7886700" cy="1325563"/>
          </a:xfrm>
        </p:spPr>
        <p:txBody>
          <a:bodyPr/>
          <a:lstStyle/>
          <a:p>
            <a:r>
              <a:rPr lang="en-US" dirty="0"/>
              <a:t>Appeal to New Testament – 19 th. Century Restorationists </a:t>
            </a:r>
          </a:p>
        </p:txBody>
      </p:sp>
      <p:sp>
        <p:nvSpPr>
          <p:cNvPr id="6" name="Rectangle 5">
            <a:extLst>
              <a:ext uri="{FF2B5EF4-FFF2-40B4-BE49-F238E27FC236}">
                <a16:creationId xmlns:a16="http://schemas.microsoft.com/office/drawing/2014/main" id="{80129911-7F1F-CED2-FB6D-65DA897566BE}"/>
              </a:ext>
            </a:extLst>
          </p:cNvPr>
          <p:cNvSpPr/>
          <p:nvPr/>
        </p:nvSpPr>
        <p:spPr>
          <a:xfrm>
            <a:off x="628650" y="4167051"/>
            <a:ext cx="2624001" cy="228778"/>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855F492-1584-6913-D33C-F890BBAD80EF}"/>
              </a:ext>
            </a:extLst>
          </p:cNvPr>
          <p:cNvSpPr/>
          <p:nvPr/>
        </p:nvSpPr>
        <p:spPr>
          <a:xfrm>
            <a:off x="628650" y="3683726"/>
            <a:ext cx="7222127" cy="48332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98D9B755-2017-9074-1B61-F1CD2B2DDBA7}"/>
              </a:ext>
            </a:extLst>
          </p:cNvPr>
          <p:cNvSpPr/>
          <p:nvPr/>
        </p:nvSpPr>
        <p:spPr>
          <a:xfrm>
            <a:off x="2220686" y="4395829"/>
            <a:ext cx="5355771" cy="48332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B903C89-20B0-0D92-C323-766BDCCA4DB8}"/>
              </a:ext>
            </a:extLst>
          </p:cNvPr>
          <p:cNvSpPr/>
          <p:nvPr/>
        </p:nvSpPr>
        <p:spPr>
          <a:xfrm>
            <a:off x="628650" y="4879154"/>
            <a:ext cx="6294664" cy="385177"/>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4B9C02AF-585C-BBED-5B37-52B18045E8D6}"/>
              </a:ext>
            </a:extLst>
          </p:cNvPr>
          <p:cNvSpPr/>
          <p:nvPr/>
        </p:nvSpPr>
        <p:spPr>
          <a:xfrm>
            <a:off x="628650" y="5264331"/>
            <a:ext cx="2872196" cy="385177"/>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5274ACA-4691-A963-93E2-FC2B6B0B6E11}"/>
              </a:ext>
            </a:extLst>
          </p:cNvPr>
          <p:cNvSpPr>
            <a:spLocks noGrp="1"/>
          </p:cNvSpPr>
          <p:nvPr>
            <p:ph idx="1"/>
          </p:nvPr>
        </p:nvSpPr>
        <p:spPr>
          <a:xfrm>
            <a:off x="367393" y="2141536"/>
            <a:ext cx="7886700" cy="4351338"/>
          </a:xfrm>
        </p:spPr>
        <p:txBody>
          <a:bodyPr>
            <a:normAutofit/>
          </a:bodyPr>
          <a:lstStyle/>
          <a:p>
            <a:r>
              <a:rPr lang="en-US" b="1" dirty="0"/>
              <a:t>Thomas Campbell (Declaration and Address – 1809)  “ Nothing ought to be inculcated upon Christians as articles of faith; nor required of them for terms of communion but what is expressly taught and enjoined upon them in the word of God... But what is expressly enjoined by the authority of our Lord Jesus Christ and His apostles upon the New Testament church in either express terms, or approven precedent” </a:t>
            </a:r>
            <a:endParaRPr lang="en-US" dirty="0"/>
          </a:p>
        </p:txBody>
      </p:sp>
      <p:cxnSp>
        <p:nvCxnSpPr>
          <p:cNvPr id="11" name="Straight Connector 10">
            <a:extLst>
              <a:ext uri="{FF2B5EF4-FFF2-40B4-BE49-F238E27FC236}">
                <a16:creationId xmlns:a16="http://schemas.microsoft.com/office/drawing/2014/main" id="{088DFA3A-3A2E-5C9E-247A-D806E8E0DC35}"/>
              </a:ext>
            </a:extLst>
          </p:cNvPr>
          <p:cNvCxnSpPr>
            <a:cxnSpLocks/>
          </p:cNvCxnSpPr>
          <p:nvPr/>
        </p:nvCxnSpPr>
        <p:spPr>
          <a:xfrm>
            <a:off x="3971109" y="5590903"/>
            <a:ext cx="3879668" cy="0"/>
          </a:xfrm>
          <a:prstGeom prst="line">
            <a:avLst/>
          </a:prstGeom>
          <a:ln w="57150"/>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1FA8CBA-EDDF-5677-DE71-A5D8A7F3E06F}"/>
              </a:ext>
            </a:extLst>
          </p:cNvPr>
          <p:cNvCxnSpPr/>
          <p:nvPr/>
        </p:nvCxnSpPr>
        <p:spPr>
          <a:xfrm>
            <a:off x="770709" y="5995851"/>
            <a:ext cx="3200400" cy="0"/>
          </a:xfrm>
          <a:prstGeom prst="line">
            <a:avLst/>
          </a:prstGeom>
          <a:ln w="57150"/>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89635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P spid="7" grpId="0" animBg="1"/>
      <p:bldP spid="8" grpId="0" animBg="1"/>
      <p:bldP spid="9"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152</TotalTime>
  <Words>703</Words>
  <Application>Microsoft Office PowerPoint</Application>
  <PresentationFormat>On-screen Show (4:3)</PresentationFormat>
  <Paragraphs>36</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Aptos</vt:lpstr>
      <vt:lpstr>Aptos Display</vt:lpstr>
      <vt:lpstr>Arial</vt:lpstr>
      <vt:lpstr>Office Theme</vt:lpstr>
      <vt:lpstr>PowerPoint Presentation</vt:lpstr>
      <vt:lpstr>PowerPoint Presentation</vt:lpstr>
      <vt:lpstr>Apostolic Authority</vt:lpstr>
      <vt:lpstr>Apostolic Authority</vt:lpstr>
      <vt:lpstr>Apostolic Authority</vt:lpstr>
      <vt:lpstr>Appeal to New Testament – early church fathers</vt:lpstr>
      <vt:lpstr>Appeal to New Testament – early church fathers</vt:lpstr>
      <vt:lpstr>Appeal to New Testament – 16th. Century reformers </vt:lpstr>
      <vt:lpstr>Appeal to New Testament – 19 th. Century Restorationists </vt:lpstr>
      <vt:lpstr>Our appeal today...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Jerry Fite</dc:creator>
  <cp:lastModifiedBy>Jerry Fite</cp:lastModifiedBy>
  <cp:revision>1</cp:revision>
  <dcterms:created xsi:type="dcterms:W3CDTF">2026-08-09T19:01:39Z</dcterms:created>
  <dcterms:modified xsi:type="dcterms:W3CDTF">2026-08-09T21:34:04Z</dcterms:modified>
</cp:coreProperties>
</file>