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2698" autoAdjust="0"/>
  </p:normalViewPr>
  <p:slideViewPr>
    <p:cSldViewPr snapToGrid="0" showGuides="1">
      <p:cViewPr varScale="1">
        <p:scale>
          <a:sx n="108" d="100"/>
          <a:sy n="108" d="100"/>
        </p:scale>
        <p:origin x="414" y="102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ry Fite" userId="5c817e7aab5c3f9a" providerId="LiveId" clId="{C01970DF-CA25-4E40-B922-894826FCC483}"/>
    <pc:docChg chg="modSld">
      <pc:chgData name="Jerry Fite" userId="5c817e7aab5c3f9a" providerId="LiveId" clId="{C01970DF-CA25-4E40-B922-894826FCC483}" dt="2026-06-28T13:27:03.986" v="2" actId="14100"/>
      <pc:docMkLst>
        <pc:docMk/>
      </pc:docMkLst>
      <pc:sldChg chg="modSp mod">
        <pc:chgData name="Jerry Fite" userId="5c817e7aab5c3f9a" providerId="LiveId" clId="{C01970DF-CA25-4E40-B922-894826FCC483}" dt="2026-06-28T13:27:03.986" v="2" actId="14100"/>
        <pc:sldMkLst>
          <pc:docMk/>
          <pc:sldMk cId="2774614448" sldId="263"/>
        </pc:sldMkLst>
        <pc:spChg chg="mod">
          <ac:chgData name="Jerry Fite" userId="5c817e7aab5c3f9a" providerId="LiveId" clId="{C01970DF-CA25-4E40-B922-894826FCC483}" dt="2026-06-28T13:27:03.986" v="2" actId="14100"/>
          <ac:spMkLst>
            <pc:docMk/>
            <pc:sldMk cId="2774614448" sldId="263"/>
            <ac:spMk id="14" creationId="{E16B7F79-57CA-3458-71E0-51B07D1C5DD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928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16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532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67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00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959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626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16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471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635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324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7CFB04-1EFB-48F2-8BA2-027CDEEF3C5C}" type="datetimeFigureOut">
              <a:rPr lang="en-US" smtClean="0"/>
              <a:t>6/28/2026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237F99-1DC3-4992-930D-75FC0FD828B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14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eing a Family in a Church of Individuals">
            <a:extLst>
              <a:ext uri="{FF2B5EF4-FFF2-40B4-BE49-F238E27FC236}">
                <a16:creationId xmlns:a16="http://schemas.microsoft.com/office/drawing/2014/main" id="{6FDA3280-EDDB-1559-07AF-EB1D54704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788" y="1446797"/>
            <a:ext cx="4960782" cy="51435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10163A-715F-C1F3-D2EE-85C3E5742570}"/>
              </a:ext>
            </a:extLst>
          </p:cNvPr>
          <p:cNvSpPr txBox="1"/>
          <p:nvPr/>
        </p:nvSpPr>
        <p:spPr>
          <a:xfrm>
            <a:off x="769079" y="481263"/>
            <a:ext cx="7942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The  INDIVIDUAL and the CHURCH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F62020-AABE-C159-2BE1-8BF2B206AE80}"/>
              </a:ext>
            </a:extLst>
          </p:cNvPr>
          <p:cNvSpPr txBox="1"/>
          <p:nvPr/>
        </p:nvSpPr>
        <p:spPr>
          <a:xfrm>
            <a:off x="6307377" y="1228635"/>
            <a:ext cx="240443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The CHURCH is not the BUILDING</a:t>
            </a:r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2BBAE166-65C1-9706-6216-41822B71E4B6}"/>
              </a:ext>
            </a:extLst>
          </p:cNvPr>
          <p:cNvSpPr/>
          <p:nvPr/>
        </p:nvSpPr>
        <p:spPr>
          <a:xfrm rot="19631926">
            <a:off x="6477916" y="255880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70D987-0FA5-74F5-B4C2-0D5D0050B6A4}"/>
              </a:ext>
            </a:extLst>
          </p:cNvPr>
          <p:cNvSpPr txBox="1"/>
          <p:nvPr/>
        </p:nvSpPr>
        <p:spPr>
          <a:xfrm>
            <a:off x="132347" y="2016290"/>
            <a:ext cx="19491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INDIVIDUAL is not the CHURCH</a:t>
            </a:r>
          </a:p>
        </p:txBody>
      </p:sp>
    </p:spTree>
    <p:extLst>
      <p:ext uri="{BB962C8B-B14F-4D97-AF65-F5344CB8AC3E}">
        <p14:creationId xmlns:p14="http://schemas.microsoft.com/office/powerpoint/2010/main" val="88242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766B9C-9201-20AC-87D5-3BCEF560EC91}"/>
              </a:ext>
            </a:extLst>
          </p:cNvPr>
          <p:cNvSpPr txBox="1"/>
          <p:nvPr/>
        </p:nvSpPr>
        <p:spPr>
          <a:xfrm>
            <a:off x="1070102" y="29068"/>
            <a:ext cx="6677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THE INDIVIDUAL AND THE CHURCH DISTINCTION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5CF3165-5255-CB6B-BD7B-18C49FE21E5E}"/>
              </a:ext>
            </a:extLst>
          </p:cNvPr>
          <p:cNvSpPr/>
          <p:nvPr/>
        </p:nvSpPr>
        <p:spPr>
          <a:xfrm>
            <a:off x="2983489" y="2961375"/>
            <a:ext cx="2767262" cy="277929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tick figure - Wikipedia">
            <a:extLst>
              <a:ext uri="{FF2B5EF4-FFF2-40B4-BE49-F238E27FC236}">
                <a16:creationId xmlns:a16="http://schemas.microsoft.com/office/drawing/2014/main" id="{90E8FA02-F571-CBC3-EE22-AEEFB1828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957" y="3696302"/>
            <a:ext cx="496523" cy="919061"/>
          </a:xfrm>
          <a:prstGeom prst="rect">
            <a:avLst/>
          </a:prstGeom>
        </p:spPr>
      </p:pic>
      <p:pic>
        <p:nvPicPr>
          <p:cNvPr id="5" name="Picture 4" descr="Stick figure - Wikipedia">
            <a:extLst>
              <a:ext uri="{FF2B5EF4-FFF2-40B4-BE49-F238E27FC236}">
                <a16:creationId xmlns:a16="http://schemas.microsoft.com/office/drawing/2014/main" id="{39D0C89B-DBA1-B5E4-DAD1-6761700E5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480" y="3391502"/>
            <a:ext cx="496523" cy="919061"/>
          </a:xfrm>
          <a:prstGeom prst="rect">
            <a:avLst/>
          </a:prstGeom>
        </p:spPr>
      </p:pic>
      <p:pic>
        <p:nvPicPr>
          <p:cNvPr id="6" name="Picture 5" descr="Stick figure - Wikipedia">
            <a:extLst>
              <a:ext uri="{FF2B5EF4-FFF2-40B4-BE49-F238E27FC236}">
                <a16:creationId xmlns:a16="http://schemas.microsoft.com/office/drawing/2014/main" id="{6B1D3EDF-CC59-E2E8-4D81-5A416EC6A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367" y="3236771"/>
            <a:ext cx="496523" cy="919061"/>
          </a:xfrm>
          <a:prstGeom prst="rect">
            <a:avLst/>
          </a:prstGeom>
        </p:spPr>
      </p:pic>
      <p:pic>
        <p:nvPicPr>
          <p:cNvPr id="7" name="Picture 6" descr="Stick figure - Wikipedia">
            <a:extLst>
              <a:ext uri="{FF2B5EF4-FFF2-40B4-BE49-F238E27FC236}">
                <a16:creationId xmlns:a16="http://schemas.microsoft.com/office/drawing/2014/main" id="{FF6A2B95-7E10-2CD1-26B4-F98F760F4D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625" y="4467392"/>
            <a:ext cx="761931" cy="720215"/>
          </a:xfrm>
          <a:prstGeom prst="rect">
            <a:avLst/>
          </a:prstGeom>
        </p:spPr>
      </p:pic>
      <p:pic>
        <p:nvPicPr>
          <p:cNvPr id="8" name="Picture 7" descr="Stick figure - Wikipedia">
            <a:extLst>
              <a:ext uri="{FF2B5EF4-FFF2-40B4-BE49-F238E27FC236}">
                <a16:creationId xmlns:a16="http://schemas.microsoft.com/office/drawing/2014/main" id="{7974E3C3-F42C-6EEF-DF1E-4A1C8F8E9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343" y="4746364"/>
            <a:ext cx="496523" cy="919061"/>
          </a:xfrm>
          <a:prstGeom prst="rect">
            <a:avLst/>
          </a:prstGeom>
        </p:spPr>
      </p:pic>
      <p:pic>
        <p:nvPicPr>
          <p:cNvPr id="9" name="Picture 8" descr="Stick figure - Wikipedia">
            <a:extLst>
              <a:ext uri="{FF2B5EF4-FFF2-40B4-BE49-F238E27FC236}">
                <a16:creationId xmlns:a16="http://schemas.microsoft.com/office/drawing/2014/main" id="{7E5A0CE5-2DF2-8275-1901-2EC39E3AAE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0741" y="4202111"/>
            <a:ext cx="633956" cy="614454"/>
          </a:xfrm>
          <a:prstGeom prst="rect">
            <a:avLst/>
          </a:prstGeom>
        </p:spPr>
      </p:pic>
      <p:pic>
        <p:nvPicPr>
          <p:cNvPr id="10" name="Picture 9" descr="Stick figure - Wikipedia">
            <a:extLst>
              <a:ext uri="{FF2B5EF4-FFF2-40B4-BE49-F238E27FC236}">
                <a16:creationId xmlns:a16="http://schemas.microsoft.com/office/drawing/2014/main" id="{4408A967-E6AF-C363-1EDC-8BD3AA2AB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6890" y="3542408"/>
            <a:ext cx="496523" cy="919061"/>
          </a:xfrm>
          <a:prstGeom prst="rect">
            <a:avLst/>
          </a:prstGeom>
        </p:spPr>
      </p:pic>
      <p:pic>
        <p:nvPicPr>
          <p:cNvPr id="11" name="Picture 10" descr="Stick figure - Wikipedia">
            <a:extLst>
              <a:ext uri="{FF2B5EF4-FFF2-40B4-BE49-F238E27FC236}">
                <a16:creationId xmlns:a16="http://schemas.microsoft.com/office/drawing/2014/main" id="{14129012-E35D-3B24-13AA-0EE0FC2245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6435" y="4638836"/>
            <a:ext cx="496523" cy="919061"/>
          </a:xfrm>
          <a:prstGeom prst="rect">
            <a:avLst/>
          </a:prstGeom>
        </p:spPr>
      </p:pic>
      <p:pic>
        <p:nvPicPr>
          <p:cNvPr id="12" name="Picture 11" descr="Stick figure - Wikipedia">
            <a:extLst>
              <a:ext uri="{FF2B5EF4-FFF2-40B4-BE49-F238E27FC236}">
                <a16:creationId xmlns:a16="http://schemas.microsoft.com/office/drawing/2014/main" id="{D87EB9CA-2E98-9E33-1A26-1A82820D5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389" y="4258007"/>
            <a:ext cx="496523" cy="91906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1E743C0-22CE-2838-7932-9EA5283ACD63}"/>
              </a:ext>
            </a:extLst>
          </p:cNvPr>
          <p:cNvSpPr txBox="1"/>
          <p:nvPr/>
        </p:nvSpPr>
        <p:spPr>
          <a:xfrm>
            <a:off x="304442" y="3638359"/>
            <a:ext cx="238088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Individuals were added to the church... </a:t>
            </a:r>
            <a:r>
              <a:rPr lang="en-US" sz="2800" b="1" dirty="0">
                <a:solidFill>
                  <a:srgbClr val="C00000"/>
                </a:solidFill>
              </a:rPr>
              <a:t>Acts 2:41,47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96840D-3220-F2FA-5E58-8B6BB3E0E254}"/>
              </a:ext>
            </a:extLst>
          </p:cNvPr>
          <p:cNvSpPr txBox="1"/>
          <p:nvPr/>
        </p:nvSpPr>
        <p:spPr>
          <a:xfrm>
            <a:off x="5878603" y="2483561"/>
            <a:ext cx="276726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 church</a:t>
            </a:r>
          </a:p>
          <a:p>
            <a:pPr algn="ctr"/>
            <a:r>
              <a:rPr lang="en-US" sz="2800" dirty="0"/>
              <a:t>ekklēsia – “called out” </a:t>
            </a:r>
            <a:r>
              <a:rPr lang="en-US" sz="2800" b="1" dirty="0">
                <a:solidFill>
                  <a:srgbClr val="C00000"/>
                </a:solidFill>
              </a:rPr>
              <a:t>Eph. 1:22-23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B51D81F-C393-3359-B898-4B7595E8B78C}"/>
              </a:ext>
            </a:extLst>
          </p:cNvPr>
          <p:cNvSpPr txBox="1"/>
          <p:nvPr/>
        </p:nvSpPr>
        <p:spPr>
          <a:xfrm>
            <a:off x="6124073" y="5165195"/>
            <a:ext cx="23341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“Called you through our     Gospel”                 </a:t>
            </a:r>
            <a:r>
              <a:rPr lang="en-US" sz="2400" b="1" dirty="0">
                <a:solidFill>
                  <a:srgbClr val="C00000"/>
                </a:solidFill>
              </a:rPr>
              <a:t>2 Thess. 2:14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95784A05-59C8-FECA-EB39-9BA40A040416}"/>
              </a:ext>
            </a:extLst>
          </p:cNvPr>
          <p:cNvSpPr/>
          <p:nvPr/>
        </p:nvSpPr>
        <p:spPr>
          <a:xfrm>
            <a:off x="3472999" y="1201477"/>
            <a:ext cx="1552152" cy="168465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EE5C5C0-9052-2869-5965-0E7C75E36ECA}"/>
              </a:ext>
            </a:extLst>
          </p:cNvPr>
          <p:cNvSpPr txBox="1"/>
          <p:nvPr/>
        </p:nvSpPr>
        <p:spPr>
          <a:xfrm>
            <a:off x="3715414" y="1744823"/>
            <a:ext cx="12646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Jesus</a:t>
            </a:r>
          </a:p>
        </p:txBody>
      </p:sp>
      <p:sp>
        <p:nvSpPr>
          <p:cNvPr id="21" name="Arrow: Curved Up 20">
            <a:extLst>
              <a:ext uri="{FF2B5EF4-FFF2-40B4-BE49-F238E27FC236}">
                <a16:creationId xmlns:a16="http://schemas.microsoft.com/office/drawing/2014/main" id="{852B6F70-1D63-1EDC-5221-577355E42828}"/>
              </a:ext>
            </a:extLst>
          </p:cNvPr>
          <p:cNvSpPr/>
          <p:nvPr/>
        </p:nvSpPr>
        <p:spPr>
          <a:xfrm rot="12532265">
            <a:off x="5198370" y="1721344"/>
            <a:ext cx="1756157" cy="731520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911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 animBg="1"/>
      <p:bldP spid="20" grpId="0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EE04B4-880B-BA22-809D-15BA95959B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1D75EE0-6554-CF41-B6F7-473CB2864060}"/>
              </a:ext>
            </a:extLst>
          </p:cNvPr>
          <p:cNvSpPr txBox="1"/>
          <p:nvPr/>
        </p:nvSpPr>
        <p:spPr>
          <a:xfrm>
            <a:off x="1070102" y="29068"/>
            <a:ext cx="6677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 INDIVIDUAL RESPONSIBILITY              IN THE CHURCH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8C78E4C-1C1F-3275-6DC2-57CD80E3881A}"/>
              </a:ext>
            </a:extLst>
          </p:cNvPr>
          <p:cNvSpPr/>
          <p:nvPr/>
        </p:nvSpPr>
        <p:spPr>
          <a:xfrm>
            <a:off x="2983489" y="2961375"/>
            <a:ext cx="2767262" cy="277929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tick figure - Wikipedia">
            <a:extLst>
              <a:ext uri="{FF2B5EF4-FFF2-40B4-BE49-F238E27FC236}">
                <a16:creationId xmlns:a16="http://schemas.microsoft.com/office/drawing/2014/main" id="{6C4876D8-3C59-9B1A-8D8D-99505BB0BE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957" y="3696302"/>
            <a:ext cx="496523" cy="919061"/>
          </a:xfrm>
          <a:prstGeom prst="rect">
            <a:avLst/>
          </a:prstGeom>
        </p:spPr>
      </p:pic>
      <p:pic>
        <p:nvPicPr>
          <p:cNvPr id="5" name="Picture 4" descr="Stick figure - Wikipedia">
            <a:extLst>
              <a:ext uri="{FF2B5EF4-FFF2-40B4-BE49-F238E27FC236}">
                <a16:creationId xmlns:a16="http://schemas.microsoft.com/office/drawing/2014/main" id="{F95C6721-541A-2718-1CA8-467EC41DDE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480" y="3391502"/>
            <a:ext cx="496523" cy="919061"/>
          </a:xfrm>
          <a:prstGeom prst="rect">
            <a:avLst/>
          </a:prstGeom>
        </p:spPr>
      </p:pic>
      <p:pic>
        <p:nvPicPr>
          <p:cNvPr id="6" name="Picture 5" descr="Stick figure - Wikipedia">
            <a:extLst>
              <a:ext uri="{FF2B5EF4-FFF2-40B4-BE49-F238E27FC236}">
                <a16:creationId xmlns:a16="http://schemas.microsoft.com/office/drawing/2014/main" id="{F1BD59DA-97E7-FDB3-2C97-05CEA0CFFE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367" y="3236771"/>
            <a:ext cx="496523" cy="919061"/>
          </a:xfrm>
          <a:prstGeom prst="rect">
            <a:avLst/>
          </a:prstGeom>
        </p:spPr>
      </p:pic>
      <p:pic>
        <p:nvPicPr>
          <p:cNvPr id="7" name="Picture 6" descr="Stick figure - Wikipedia">
            <a:extLst>
              <a:ext uri="{FF2B5EF4-FFF2-40B4-BE49-F238E27FC236}">
                <a16:creationId xmlns:a16="http://schemas.microsoft.com/office/drawing/2014/main" id="{00F91982-CBA5-2804-A082-3CA2C147F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625" y="4467392"/>
            <a:ext cx="761931" cy="720215"/>
          </a:xfrm>
          <a:prstGeom prst="rect">
            <a:avLst/>
          </a:prstGeom>
        </p:spPr>
      </p:pic>
      <p:pic>
        <p:nvPicPr>
          <p:cNvPr id="8" name="Picture 7" descr="Stick figure - Wikipedia">
            <a:extLst>
              <a:ext uri="{FF2B5EF4-FFF2-40B4-BE49-F238E27FC236}">
                <a16:creationId xmlns:a16="http://schemas.microsoft.com/office/drawing/2014/main" id="{B81AE3AB-4490-E9ED-C404-74014E7A7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343" y="4746364"/>
            <a:ext cx="496523" cy="919061"/>
          </a:xfrm>
          <a:prstGeom prst="rect">
            <a:avLst/>
          </a:prstGeom>
        </p:spPr>
      </p:pic>
      <p:pic>
        <p:nvPicPr>
          <p:cNvPr id="9" name="Picture 8" descr="Stick figure - Wikipedia">
            <a:extLst>
              <a:ext uri="{FF2B5EF4-FFF2-40B4-BE49-F238E27FC236}">
                <a16:creationId xmlns:a16="http://schemas.microsoft.com/office/drawing/2014/main" id="{A021FB9A-E81D-8992-FB4E-81694E25BF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0741" y="4202111"/>
            <a:ext cx="633956" cy="614454"/>
          </a:xfrm>
          <a:prstGeom prst="rect">
            <a:avLst/>
          </a:prstGeom>
        </p:spPr>
      </p:pic>
      <p:pic>
        <p:nvPicPr>
          <p:cNvPr id="10" name="Picture 9" descr="Stick figure - Wikipedia">
            <a:extLst>
              <a:ext uri="{FF2B5EF4-FFF2-40B4-BE49-F238E27FC236}">
                <a16:creationId xmlns:a16="http://schemas.microsoft.com/office/drawing/2014/main" id="{D1E5E4F0-BDC4-C7FF-AD1A-4E23CB3A99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6890" y="3542408"/>
            <a:ext cx="496523" cy="919061"/>
          </a:xfrm>
          <a:prstGeom prst="rect">
            <a:avLst/>
          </a:prstGeom>
        </p:spPr>
      </p:pic>
      <p:pic>
        <p:nvPicPr>
          <p:cNvPr id="11" name="Picture 10" descr="Stick figure - Wikipedia">
            <a:extLst>
              <a:ext uri="{FF2B5EF4-FFF2-40B4-BE49-F238E27FC236}">
                <a16:creationId xmlns:a16="http://schemas.microsoft.com/office/drawing/2014/main" id="{5C2361DF-FB77-9320-449F-B8DF23E73E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3562" y="4638836"/>
            <a:ext cx="496523" cy="919061"/>
          </a:xfrm>
          <a:prstGeom prst="rect">
            <a:avLst/>
          </a:prstGeom>
        </p:spPr>
      </p:pic>
      <p:pic>
        <p:nvPicPr>
          <p:cNvPr id="12" name="Picture 11" descr="Stick figure - Wikipedia">
            <a:extLst>
              <a:ext uri="{FF2B5EF4-FFF2-40B4-BE49-F238E27FC236}">
                <a16:creationId xmlns:a16="http://schemas.microsoft.com/office/drawing/2014/main" id="{9AB847F9-A0C7-F80E-739B-185868E7C6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389" y="4258007"/>
            <a:ext cx="496523" cy="91906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8FC4820-1CD3-D8E9-DA4E-49AE388EB2DA}"/>
              </a:ext>
            </a:extLst>
          </p:cNvPr>
          <p:cNvSpPr txBox="1"/>
          <p:nvPr/>
        </p:nvSpPr>
        <p:spPr>
          <a:xfrm>
            <a:off x="474751" y="1613118"/>
            <a:ext cx="23808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Members one of another  </a:t>
            </a:r>
            <a:r>
              <a:rPr lang="en-US" sz="2800" b="1" dirty="0">
                <a:solidFill>
                  <a:srgbClr val="C00000"/>
                </a:solidFill>
              </a:rPr>
              <a:t>Rom. 12:4-5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BFBD09F-5979-82B1-4B7B-EAA15F0F9D7D}"/>
              </a:ext>
            </a:extLst>
          </p:cNvPr>
          <p:cNvSpPr txBox="1"/>
          <p:nvPr/>
        </p:nvSpPr>
        <p:spPr>
          <a:xfrm>
            <a:off x="5921799" y="864752"/>
            <a:ext cx="276726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 Miraculous Gifts would end when the Written Word was Completed           </a:t>
            </a:r>
            <a:r>
              <a:rPr lang="en-US" sz="2800" b="1" dirty="0">
                <a:solidFill>
                  <a:srgbClr val="C00000"/>
                </a:solidFill>
              </a:rPr>
              <a:t>I Cor. 13: 8-10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8EF0DA6-D5FF-4123-6E0E-03D73181C8DB}"/>
              </a:ext>
            </a:extLst>
          </p:cNvPr>
          <p:cNvSpPr/>
          <p:nvPr/>
        </p:nvSpPr>
        <p:spPr>
          <a:xfrm>
            <a:off x="3472999" y="1201477"/>
            <a:ext cx="1552152" cy="168465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44E101D-2A52-AE34-841C-EE27A2B0A7C1}"/>
              </a:ext>
            </a:extLst>
          </p:cNvPr>
          <p:cNvSpPr txBox="1"/>
          <p:nvPr/>
        </p:nvSpPr>
        <p:spPr>
          <a:xfrm>
            <a:off x="3715414" y="1744823"/>
            <a:ext cx="12646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Jesus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B3C1D1-141E-F078-5514-D992D882D8AE}"/>
              </a:ext>
            </a:extLst>
          </p:cNvPr>
          <p:cNvSpPr txBox="1"/>
          <p:nvPr/>
        </p:nvSpPr>
        <p:spPr>
          <a:xfrm>
            <a:off x="640254" y="2998113"/>
            <a:ext cx="24952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Prophecy,  Serving Teaching, Exhorting, Giving,   Ruling, showing mercy              </a:t>
            </a:r>
            <a:r>
              <a:rPr lang="en-US" sz="2800" b="1" dirty="0">
                <a:solidFill>
                  <a:srgbClr val="C00000"/>
                </a:solidFill>
              </a:rPr>
              <a:t>Rom. 12:7-8                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052CB-283A-D0BF-FCEC-15D5B362F342}"/>
              </a:ext>
            </a:extLst>
          </p:cNvPr>
          <p:cNvSpPr txBox="1"/>
          <p:nvPr/>
        </p:nvSpPr>
        <p:spPr>
          <a:xfrm>
            <a:off x="6145921" y="3482064"/>
            <a:ext cx="29188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Elders leading  and overseeing  and Deacons Serving                       </a:t>
            </a:r>
            <a:r>
              <a:rPr lang="en-US" sz="2800" b="1" dirty="0">
                <a:solidFill>
                  <a:srgbClr val="C00000"/>
                </a:solidFill>
              </a:rPr>
              <a:t>Phil. 1:1, Heb. 13:17, I Pet. 5:2 Acts 14:23</a:t>
            </a:r>
          </a:p>
        </p:txBody>
      </p:sp>
    </p:spTree>
    <p:extLst>
      <p:ext uri="{BB962C8B-B14F-4D97-AF65-F5344CB8AC3E}">
        <p14:creationId xmlns:p14="http://schemas.microsoft.com/office/powerpoint/2010/main" val="13897192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CB831A-526F-D32A-28F3-1021D1713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F2AE19-A680-91BE-8893-9AD6CAA7BCA4}"/>
              </a:ext>
            </a:extLst>
          </p:cNvPr>
          <p:cNvSpPr txBox="1"/>
          <p:nvPr/>
        </p:nvSpPr>
        <p:spPr>
          <a:xfrm>
            <a:off x="1070102" y="29068"/>
            <a:ext cx="6677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 INDIVIDUAL RESPONSIBILITY              IN THE CHURCH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4152973-C7E9-5680-C52B-662D18340CC3}"/>
              </a:ext>
            </a:extLst>
          </p:cNvPr>
          <p:cNvSpPr/>
          <p:nvPr/>
        </p:nvSpPr>
        <p:spPr>
          <a:xfrm>
            <a:off x="2983489" y="2961375"/>
            <a:ext cx="2767262" cy="277929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tick figure - Wikipedia">
            <a:extLst>
              <a:ext uri="{FF2B5EF4-FFF2-40B4-BE49-F238E27FC236}">
                <a16:creationId xmlns:a16="http://schemas.microsoft.com/office/drawing/2014/main" id="{0BBDED48-0B57-37F5-3FD1-7B309360B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957" y="3696302"/>
            <a:ext cx="496523" cy="919061"/>
          </a:xfrm>
          <a:prstGeom prst="rect">
            <a:avLst/>
          </a:prstGeom>
        </p:spPr>
      </p:pic>
      <p:pic>
        <p:nvPicPr>
          <p:cNvPr id="5" name="Picture 4" descr="Stick figure - Wikipedia">
            <a:extLst>
              <a:ext uri="{FF2B5EF4-FFF2-40B4-BE49-F238E27FC236}">
                <a16:creationId xmlns:a16="http://schemas.microsoft.com/office/drawing/2014/main" id="{41880518-1C8B-C60E-23B7-FC3F276F65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480" y="3391502"/>
            <a:ext cx="496523" cy="919061"/>
          </a:xfrm>
          <a:prstGeom prst="rect">
            <a:avLst/>
          </a:prstGeom>
        </p:spPr>
      </p:pic>
      <p:pic>
        <p:nvPicPr>
          <p:cNvPr id="6" name="Picture 5" descr="Stick figure - Wikipedia">
            <a:extLst>
              <a:ext uri="{FF2B5EF4-FFF2-40B4-BE49-F238E27FC236}">
                <a16:creationId xmlns:a16="http://schemas.microsoft.com/office/drawing/2014/main" id="{6E43390B-AEEC-7932-25AE-F12694EF12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367" y="3236771"/>
            <a:ext cx="496523" cy="919061"/>
          </a:xfrm>
          <a:prstGeom prst="rect">
            <a:avLst/>
          </a:prstGeom>
        </p:spPr>
      </p:pic>
      <p:pic>
        <p:nvPicPr>
          <p:cNvPr id="7" name="Picture 6" descr="Stick figure - Wikipedia">
            <a:extLst>
              <a:ext uri="{FF2B5EF4-FFF2-40B4-BE49-F238E27FC236}">
                <a16:creationId xmlns:a16="http://schemas.microsoft.com/office/drawing/2014/main" id="{8B5665A1-1CA9-846A-2B42-5A5036122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625" y="4467392"/>
            <a:ext cx="761931" cy="720215"/>
          </a:xfrm>
          <a:prstGeom prst="rect">
            <a:avLst/>
          </a:prstGeom>
        </p:spPr>
      </p:pic>
      <p:pic>
        <p:nvPicPr>
          <p:cNvPr id="8" name="Picture 7" descr="Stick figure - Wikipedia">
            <a:extLst>
              <a:ext uri="{FF2B5EF4-FFF2-40B4-BE49-F238E27FC236}">
                <a16:creationId xmlns:a16="http://schemas.microsoft.com/office/drawing/2014/main" id="{7F300426-DC3D-097F-BC6D-E8B4D1DBD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343" y="4746364"/>
            <a:ext cx="496523" cy="919061"/>
          </a:xfrm>
          <a:prstGeom prst="rect">
            <a:avLst/>
          </a:prstGeom>
        </p:spPr>
      </p:pic>
      <p:pic>
        <p:nvPicPr>
          <p:cNvPr id="9" name="Picture 8" descr="Stick figure - Wikipedia">
            <a:extLst>
              <a:ext uri="{FF2B5EF4-FFF2-40B4-BE49-F238E27FC236}">
                <a16:creationId xmlns:a16="http://schemas.microsoft.com/office/drawing/2014/main" id="{1951B288-6E96-272F-A5BF-D7F831C247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0741" y="4202111"/>
            <a:ext cx="633956" cy="614454"/>
          </a:xfrm>
          <a:prstGeom prst="rect">
            <a:avLst/>
          </a:prstGeom>
        </p:spPr>
      </p:pic>
      <p:pic>
        <p:nvPicPr>
          <p:cNvPr id="10" name="Picture 9" descr="Stick figure - Wikipedia">
            <a:extLst>
              <a:ext uri="{FF2B5EF4-FFF2-40B4-BE49-F238E27FC236}">
                <a16:creationId xmlns:a16="http://schemas.microsoft.com/office/drawing/2014/main" id="{48E064E5-5004-4A43-A34B-27517593B8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6890" y="3542408"/>
            <a:ext cx="496523" cy="919061"/>
          </a:xfrm>
          <a:prstGeom prst="rect">
            <a:avLst/>
          </a:prstGeom>
        </p:spPr>
      </p:pic>
      <p:pic>
        <p:nvPicPr>
          <p:cNvPr id="11" name="Picture 10" descr="Stick figure - Wikipedia">
            <a:extLst>
              <a:ext uri="{FF2B5EF4-FFF2-40B4-BE49-F238E27FC236}">
                <a16:creationId xmlns:a16="http://schemas.microsoft.com/office/drawing/2014/main" id="{C233825A-6631-BE6B-EA58-784FFB2FE3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8620" y="4622309"/>
            <a:ext cx="496523" cy="919061"/>
          </a:xfrm>
          <a:prstGeom prst="rect">
            <a:avLst/>
          </a:prstGeom>
        </p:spPr>
      </p:pic>
      <p:pic>
        <p:nvPicPr>
          <p:cNvPr id="12" name="Picture 11" descr="Stick figure - Wikipedia">
            <a:extLst>
              <a:ext uri="{FF2B5EF4-FFF2-40B4-BE49-F238E27FC236}">
                <a16:creationId xmlns:a16="http://schemas.microsoft.com/office/drawing/2014/main" id="{BA31A3B5-0CFE-73DB-EBEA-17566D664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389" y="4258007"/>
            <a:ext cx="496523" cy="91906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287BBBB-F7DC-8205-57FD-1E20F5CB2FB7}"/>
              </a:ext>
            </a:extLst>
          </p:cNvPr>
          <p:cNvSpPr txBox="1"/>
          <p:nvPr/>
        </p:nvSpPr>
        <p:spPr>
          <a:xfrm>
            <a:off x="474751" y="1613118"/>
            <a:ext cx="238088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Members one of another  </a:t>
            </a:r>
            <a:r>
              <a:rPr lang="en-US" sz="2800" b="1" dirty="0">
                <a:solidFill>
                  <a:srgbClr val="C00000"/>
                </a:solidFill>
              </a:rPr>
              <a:t>Rom. 12:4-5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04F5D1-9696-6149-734A-1EF1D5038CF3}"/>
              </a:ext>
            </a:extLst>
          </p:cNvPr>
          <p:cNvSpPr txBox="1"/>
          <p:nvPr/>
        </p:nvSpPr>
        <p:spPr>
          <a:xfrm>
            <a:off x="5901987" y="1129269"/>
            <a:ext cx="276726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 Having same care for one another                         </a:t>
            </a:r>
            <a:r>
              <a:rPr lang="en-US" sz="2800" b="1" dirty="0">
                <a:solidFill>
                  <a:srgbClr val="C00000"/>
                </a:solidFill>
              </a:rPr>
              <a:t>I Cor. </a:t>
            </a:r>
            <a:r>
              <a:rPr lang="en-US" sz="2800" b="1">
                <a:solidFill>
                  <a:srgbClr val="C00000"/>
                </a:solidFill>
              </a:rPr>
              <a:t>12:25-26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60354BCB-94DC-B693-29A4-01361678E71A}"/>
              </a:ext>
            </a:extLst>
          </p:cNvPr>
          <p:cNvSpPr/>
          <p:nvPr/>
        </p:nvSpPr>
        <p:spPr>
          <a:xfrm>
            <a:off x="3472999" y="1201477"/>
            <a:ext cx="1552152" cy="168465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5A38723-24BD-0270-31EC-123DC5C57195}"/>
              </a:ext>
            </a:extLst>
          </p:cNvPr>
          <p:cNvSpPr txBox="1"/>
          <p:nvPr/>
        </p:nvSpPr>
        <p:spPr>
          <a:xfrm>
            <a:off x="3715414" y="1744823"/>
            <a:ext cx="12646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Jesus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EF60965-3C31-8C70-1E31-8B1B31523CE9}"/>
              </a:ext>
            </a:extLst>
          </p:cNvPr>
          <p:cNvSpPr txBox="1"/>
          <p:nvPr/>
        </p:nvSpPr>
        <p:spPr>
          <a:xfrm>
            <a:off x="640254" y="2998113"/>
            <a:ext cx="24952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Prophecy,  Serving Teaching, Exhorting, Giving,   Ruling, showing mercy              </a:t>
            </a:r>
            <a:r>
              <a:rPr lang="en-US" sz="2800" b="1" dirty="0">
                <a:solidFill>
                  <a:srgbClr val="C00000"/>
                </a:solidFill>
              </a:rPr>
              <a:t>Rom. 12:7-8                 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B64F2C-5567-3677-B017-C3779E400312}"/>
              </a:ext>
            </a:extLst>
          </p:cNvPr>
          <p:cNvSpPr txBox="1"/>
          <p:nvPr/>
        </p:nvSpPr>
        <p:spPr>
          <a:xfrm>
            <a:off x="5951918" y="3085720"/>
            <a:ext cx="291888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Assembling for worship:           Lord’s Supper, Preaching, Singing, Praying, Giving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6A3FD3-BBC0-8D5A-986C-6258AC14F92F}"/>
              </a:ext>
            </a:extLst>
          </p:cNvPr>
          <p:cNvSpPr txBox="1"/>
          <p:nvPr/>
        </p:nvSpPr>
        <p:spPr>
          <a:xfrm>
            <a:off x="4249075" y="5702211"/>
            <a:ext cx="50032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C00000"/>
                </a:solidFill>
              </a:rPr>
              <a:t>Heb. 10:24-25</a:t>
            </a:r>
            <a:r>
              <a:rPr lang="en-US" sz="2400" dirty="0">
                <a:solidFill>
                  <a:srgbClr val="C00000"/>
                </a:solidFill>
              </a:rPr>
              <a:t>, </a:t>
            </a:r>
            <a:r>
              <a:rPr lang="en-US" sz="2400" b="1" dirty="0">
                <a:solidFill>
                  <a:srgbClr val="C00000"/>
                </a:solidFill>
              </a:rPr>
              <a:t>Acts 20:7, Eph. 5:18-19, Acts 12:5, 12 I Cor. 16: 1-2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415597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92F78E-8F12-2A7E-6C69-4690FDF47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90033FF-ECDC-AA29-9E5F-3F7AFFD7E7FF}"/>
              </a:ext>
            </a:extLst>
          </p:cNvPr>
          <p:cNvSpPr txBox="1"/>
          <p:nvPr/>
        </p:nvSpPr>
        <p:spPr>
          <a:xfrm>
            <a:off x="1070102" y="29068"/>
            <a:ext cx="6677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 The Work of the CHURCH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4D57B45-498B-ED65-6201-18179615B95C}"/>
              </a:ext>
            </a:extLst>
          </p:cNvPr>
          <p:cNvSpPr/>
          <p:nvPr/>
        </p:nvSpPr>
        <p:spPr>
          <a:xfrm>
            <a:off x="3025234" y="2986784"/>
            <a:ext cx="2767262" cy="277929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tick figure - Wikipedia">
            <a:extLst>
              <a:ext uri="{FF2B5EF4-FFF2-40B4-BE49-F238E27FC236}">
                <a16:creationId xmlns:a16="http://schemas.microsoft.com/office/drawing/2014/main" id="{F03AF7D2-1B8F-715D-6A75-2B547DB1E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957" y="3696302"/>
            <a:ext cx="496523" cy="919061"/>
          </a:xfrm>
          <a:prstGeom prst="rect">
            <a:avLst/>
          </a:prstGeom>
        </p:spPr>
      </p:pic>
      <p:pic>
        <p:nvPicPr>
          <p:cNvPr id="5" name="Picture 4" descr="Stick figure - Wikipedia">
            <a:extLst>
              <a:ext uri="{FF2B5EF4-FFF2-40B4-BE49-F238E27FC236}">
                <a16:creationId xmlns:a16="http://schemas.microsoft.com/office/drawing/2014/main" id="{4E64BBFE-B3C3-E625-5E3B-6B53FE94FC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480" y="3391502"/>
            <a:ext cx="496523" cy="919061"/>
          </a:xfrm>
          <a:prstGeom prst="rect">
            <a:avLst/>
          </a:prstGeom>
        </p:spPr>
      </p:pic>
      <p:pic>
        <p:nvPicPr>
          <p:cNvPr id="6" name="Picture 5" descr="Stick figure - Wikipedia">
            <a:extLst>
              <a:ext uri="{FF2B5EF4-FFF2-40B4-BE49-F238E27FC236}">
                <a16:creationId xmlns:a16="http://schemas.microsoft.com/office/drawing/2014/main" id="{9102D24F-EE10-D2B4-FE3D-4A8EF146B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367" y="3236771"/>
            <a:ext cx="496523" cy="919061"/>
          </a:xfrm>
          <a:prstGeom prst="rect">
            <a:avLst/>
          </a:prstGeom>
        </p:spPr>
      </p:pic>
      <p:pic>
        <p:nvPicPr>
          <p:cNvPr id="7" name="Picture 6" descr="Stick figure - Wikipedia">
            <a:extLst>
              <a:ext uri="{FF2B5EF4-FFF2-40B4-BE49-F238E27FC236}">
                <a16:creationId xmlns:a16="http://schemas.microsoft.com/office/drawing/2014/main" id="{2FE0AB27-3F34-7689-B831-41538BB73B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625" y="4467392"/>
            <a:ext cx="761931" cy="720215"/>
          </a:xfrm>
          <a:prstGeom prst="rect">
            <a:avLst/>
          </a:prstGeom>
        </p:spPr>
      </p:pic>
      <p:pic>
        <p:nvPicPr>
          <p:cNvPr id="8" name="Picture 7" descr="Stick figure - Wikipedia">
            <a:extLst>
              <a:ext uri="{FF2B5EF4-FFF2-40B4-BE49-F238E27FC236}">
                <a16:creationId xmlns:a16="http://schemas.microsoft.com/office/drawing/2014/main" id="{BFCCEE47-13F5-EB5F-98E1-77DDE23658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343" y="4746364"/>
            <a:ext cx="496523" cy="919061"/>
          </a:xfrm>
          <a:prstGeom prst="rect">
            <a:avLst/>
          </a:prstGeom>
        </p:spPr>
      </p:pic>
      <p:pic>
        <p:nvPicPr>
          <p:cNvPr id="9" name="Picture 8" descr="Stick figure - Wikipedia">
            <a:extLst>
              <a:ext uri="{FF2B5EF4-FFF2-40B4-BE49-F238E27FC236}">
                <a16:creationId xmlns:a16="http://schemas.microsoft.com/office/drawing/2014/main" id="{D03B13A0-EC2A-413F-37DC-97E372F3DB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0741" y="4202111"/>
            <a:ext cx="633956" cy="614454"/>
          </a:xfrm>
          <a:prstGeom prst="rect">
            <a:avLst/>
          </a:prstGeom>
        </p:spPr>
      </p:pic>
      <p:pic>
        <p:nvPicPr>
          <p:cNvPr id="10" name="Picture 9" descr="Stick figure - Wikipedia">
            <a:extLst>
              <a:ext uri="{FF2B5EF4-FFF2-40B4-BE49-F238E27FC236}">
                <a16:creationId xmlns:a16="http://schemas.microsoft.com/office/drawing/2014/main" id="{B66D630B-69EA-1EF8-347F-40F49F8F37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6890" y="3542408"/>
            <a:ext cx="496523" cy="919061"/>
          </a:xfrm>
          <a:prstGeom prst="rect">
            <a:avLst/>
          </a:prstGeom>
        </p:spPr>
      </p:pic>
      <p:pic>
        <p:nvPicPr>
          <p:cNvPr id="11" name="Picture 10" descr="Stick figure - Wikipedia">
            <a:extLst>
              <a:ext uri="{FF2B5EF4-FFF2-40B4-BE49-F238E27FC236}">
                <a16:creationId xmlns:a16="http://schemas.microsoft.com/office/drawing/2014/main" id="{21AFC3F7-6CE0-CE79-BF6D-771E14AA23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5960" y="4613103"/>
            <a:ext cx="496523" cy="919061"/>
          </a:xfrm>
          <a:prstGeom prst="rect">
            <a:avLst/>
          </a:prstGeom>
        </p:spPr>
      </p:pic>
      <p:pic>
        <p:nvPicPr>
          <p:cNvPr id="12" name="Picture 11" descr="Stick figure - Wikipedia">
            <a:extLst>
              <a:ext uri="{FF2B5EF4-FFF2-40B4-BE49-F238E27FC236}">
                <a16:creationId xmlns:a16="http://schemas.microsoft.com/office/drawing/2014/main" id="{EF349A3D-6784-5C1A-DA3E-F9FF32B8FC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389" y="4258007"/>
            <a:ext cx="496523" cy="91906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BC5A220-D72E-6FD6-107F-5A0FF4D4D186}"/>
              </a:ext>
            </a:extLst>
          </p:cNvPr>
          <p:cNvSpPr txBox="1"/>
          <p:nvPr/>
        </p:nvSpPr>
        <p:spPr>
          <a:xfrm>
            <a:off x="62945" y="921061"/>
            <a:ext cx="3437592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BENEVOLENCE  –helping needy saints </a:t>
            </a:r>
            <a:r>
              <a:rPr lang="en-US" sz="2400" b="1" dirty="0">
                <a:solidFill>
                  <a:srgbClr val="C00000"/>
                </a:solidFill>
              </a:rPr>
              <a:t>I Cor. 16:1, Acts 2:44-45, 4:34-35, 11:29-30,                         2 Cor. 9: 1, 7, 12-13; Rom. 15:26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C0CC22-F2A3-C0B6-C8A3-DC812B215A33}"/>
              </a:ext>
            </a:extLst>
          </p:cNvPr>
          <p:cNvSpPr txBox="1"/>
          <p:nvPr/>
        </p:nvSpPr>
        <p:spPr>
          <a:xfrm>
            <a:off x="5904033" y="727741"/>
            <a:ext cx="2767262" cy="29238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 EVANGELISM- proclaiming the Word – the Gospel  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400" b="1" dirty="0">
                <a:solidFill>
                  <a:srgbClr val="C00000"/>
                </a:solidFill>
              </a:rPr>
              <a:t>Phil. 1:5, 4:15; 2 Cor. 11:8, Col. 1:7, Acts 8:4,11:19-20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C05FC0-2046-2703-58A6-6E5792550730}"/>
              </a:ext>
            </a:extLst>
          </p:cNvPr>
          <p:cNvSpPr txBox="1"/>
          <p:nvPr/>
        </p:nvSpPr>
        <p:spPr>
          <a:xfrm>
            <a:off x="310684" y="4832730"/>
            <a:ext cx="287265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EDIFICATION – building up the saints – teaching 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Eph. 4:12, 16 </a:t>
            </a:r>
          </a:p>
        </p:txBody>
      </p:sp>
      <p:sp>
        <p:nvSpPr>
          <p:cNvPr id="19" name="Arrow: Curved Up 18">
            <a:extLst>
              <a:ext uri="{FF2B5EF4-FFF2-40B4-BE49-F238E27FC236}">
                <a16:creationId xmlns:a16="http://schemas.microsoft.com/office/drawing/2014/main" id="{1A444187-4687-D8F5-2725-8ED6C1006EB7}"/>
              </a:ext>
            </a:extLst>
          </p:cNvPr>
          <p:cNvSpPr/>
          <p:nvPr/>
        </p:nvSpPr>
        <p:spPr>
          <a:xfrm rot="13372965">
            <a:off x="3381472" y="2332637"/>
            <a:ext cx="1216152" cy="632219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Arrow: Curved Up 20">
            <a:extLst>
              <a:ext uri="{FF2B5EF4-FFF2-40B4-BE49-F238E27FC236}">
                <a16:creationId xmlns:a16="http://schemas.microsoft.com/office/drawing/2014/main" id="{BE8A7DF7-FC9F-FBDE-E9EF-ADA149A26037}"/>
              </a:ext>
            </a:extLst>
          </p:cNvPr>
          <p:cNvSpPr/>
          <p:nvPr/>
        </p:nvSpPr>
        <p:spPr>
          <a:xfrm rot="10611036">
            <a:off x="2303164" y="4185517"/>
            <a:ext cx="1216152" cy="632219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Arrow: Curved Right 22">
            <a:extLst>
              <a:ext uri="{FF2B5EF4-FFF2-40B4-BE49-F238E27FC236}">
                <a16:creationId xmlns:a16="http://schemas.microsoft.com/office/drawing/2014/main" id="{8EE7BAF8-F2C0-2A4E-2AAB-81E93F8A2719}"/>
              </a:ext>
            </a:extLst>
          </p:cNvPr>
          <p:cNvSpPr/>
          <p:nvPr/>
        </p:nvSpPr>
        <p:spPr>
          <a:xfrm rot="13490752">
            <a:off x="5814764" y="3420027"/>
            <a:ext cx="731520" cy="1433500"/>
          </a:xfrm>
          <a:prstGeom prst="curvedRightArrow">
            <a:avLst>
              <a:gd name="adj1" fmla="val 25000"/>
              <a:gd name="adj2" fmla="val 50000"/>
              <a:gd name="adj3" fmla="val 147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3C7F67B-096B-3C8D-943B-A7183FB2E344}"/>
              </a:ext>
            </a:extLst>
          </p:cNvPr>
          <p:cNvSpPr txBox="1"/>
          <p:nvPr/>
        </p:nvSpPr>
        <p:spPr>
          <a:xfrm>
            <a:off x="6592916" y="4136777"/>
            <a:ext cx="228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Giving, Working, spreading the Word, helping and caring for  one another </a:t>
            </a:r>
          </a:p>
        </p:txBody>
      </p:sp>
    </p:spTree>
    <p:extLst>
      <p:ext uri="{BB962C8B-B14F-4D97-AF65-F5344CB8AC3E}">
        <p14:creationId xmlns:p14="http://schemas.microsoft.com/office/powerpoint/2010/main" val="31543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5" grpId="0"/>
      <p:bldP spid="19" grpId="0" animBg="1"/>
      <p:bldP spid="21" grpId="0" animBg="1"/>
      <p:bldP spid="23" grpId="0" animBg="1"/>
      <p:bldP spid="2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0B387-59AE-D3D6-738A-FE700D930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6A72FFC-C648-796D-3D90-6F9E0857E329}"/>
              </a:ext>
            </a:extLst>
          </p:cNvPr>
          <p:cNvSpPr txBox="1"/>
          <p:nvPr/>
        </p:nvSpPr>
        <p:spPr>
          <a:xfrm>
            <a:off x="728031" y="-8237"/>
            <a:ext cx="7601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Distinct  Individual Responsibility 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E60EF1DF-5FF5-7474-398E-5E174381895C}"/>
              </a:ext>
            </a:extLst>
          </p:cNvPr>
          <p:cNvSpPr/>
          <p:nvPr/>
        </p:nvSpPr>
        <p:spPr>
          <a:xfrm>
            <a:off x="3025234" y="2986784"/>
            <a:ext cx="2767262" cy="2779296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Stick figure - Wikipedia">
            <a:extLst>
              <a:ext uri="{FF2B5EF4-FFF2-40B4-BE49-F238E27FC236}">
                <a16:creationId xmlns:a16="http://schemas.microsoft.com/office/drawing/2014/main" id="{2400D58C-1707-2D42-B00F-208030A27D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3957" y="3696302"/>
            <a:ext cx="496523" cy="919061"/>
          </a:xfrm>
          <a:prstGeom prst="rect">
            <a:avLst/>
          </a:prstGeom>
        </p:spPr>
      </p:pic>
      <p:pic>
        <p:nvPicPr>
          <p:cNvPr id="5" name="Picture 4" descr="Stick figure - Wikipedia">
            <a:extLst>
              <a:ext uri="{FF2B5EF4-FFF2-40B4-BE49-F238E27FC236}">
                <a16:creationId xmlns:a16="http://schemas.microsoft.com/office/drawing/2014/main" id="{9D2190B9-92FD-4124-EFD4-A86C548A2F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0480" y="3391502"/>
            <a:ext cx="496523" cy="919061"/>
          </a:xfrm>
          <a:prstGeom prst="rect">
            <a:avLst/>
          </a:prstGeom>
        </p:spPr>
      </p:pic>
      <p:pic>
        <p:nvPicPr>
          <p:cNvPr id="6" name="Picture 5" descr="Stick figure - Wikipedia">
            <a:extLst>
              <a:ext uri="{FF2B5EF4-FFF2-40B4-BE49-F238E27FC236}">
                <a16:creationId xmlns:a16="http://schemas.microsoft.com/office/drawing/2014/main" id="{A7C96E8D-6908-2787-B49D-2BC44612A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367" y="3236771"/>
            <a:ext cx="496523" cy="919061"/>
          </a:xfrm>
          <a:prstGeom prst="rect">
            <a:avLst/>
          </a:prstGeom>
        </p:spPr>
      </p:pic>
      <p:pic>
        <p:nvPicPr>
          <p:cNvPr id="7" name="Picture 6" descr="Stick figure - Wikipedia">
            <a:extLst>
              <a:ext uri="{FF2B5EF4-FFF2-40B4-BE49-F238E27FC236}">
                <a16:creationId xmlns:a16="http://schemas.microsoft.com/office/drawing/2014/main" id="{95BFB7F3-E58A-3960-A050-69FEA269A2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625" y="4467392"/>
            <a:ext cx="761931" cy="720215"/>
          </a:xfrm>
          <a:prstGeom prst="rect">
            <a:avLst/>
          </a:prstGeom>
        </p:spPr>
      </p:pic>
      <p:pic>
        <p:nvPicPr>
          <p:cNvPr id="8" name="Picture 7" descr="Stick figure - Wikipedia">
            <a:extLst>
              <a:ext uri="{FF2B5EF4-FFF2-40B4-BE49-F238E27FC236}">
                <a16:creationId xmlns:a16="http://schemas.microsoft.com/office/drawing/2014/main" id="{BD1A1D74-FFC4-F7AC-8080-1D673C1AD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2343" y="4746364"/>
            <a:ext cx="496523" cy="919061"/>
          </a:xfrm>
          <a:prstGeom prst="rect">
            <a:avLst/>
          </a:prstGeom>
        </p:spPr>
      </p:pic>
      <p:pic>
        <p:nvPicPr>
          <p:cNvPr id="9" name="Picture 8" descr="Stick figure - Wikipedia">
            <a:extLst>
              <a:ext uri="{FF2B5EF4-FFF2-40B4-BE49-F238E27FC236}">
                <a16:creationId xmlns:a16="http://schemas.microsoft.com/office/drawing/2014/main" id="{C268CB79-8832-3448-3D68-2AD37F0B5A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0741" y="4202111"/>
            <a:ext cx="633956" cy="614454"/>
          </a:xfrm>
          <a:prstGeom prst="rect">
            <a:avLst/>
          </a:prstGeom>
        </p:spPr>
      </p:pic>
      <p:pic>
        <p:nvPicPr>
          <p:cNvPr id="10" name="Picture 9" descr="Stick figure - Wikipedia">
            <a:extLst>
              <a:ext uri="{FF2B5EF4-FFF2-40B4-BE49-F238E27FC236}">
                <a16:creationId xmlns:a16="http://schemas.microsoft.com/office/drawing/2014/main" id="{DB85CEB9-C6FA-04EB-A6C8-4A39629606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6890" y="3542408"/>
            <a:ext cx="496523" cy="919061"/>
          </a:xfrm>
          <a:prstGeom prst="rect">
            <a:avLst/>
          </a:prstGeom>
        </p:spPr>
      </p:pic>
      <p:pic>
        <p:nvPicPr>
          <p:cNvPr id="11" name="Picture 10" descr="Stick figure - Wikipedia">
            <a:extLst>
              <a:ext uri="{FF2B5EF4-FFF2-40B4-BE49-F238E27FC236}">
                <a16:creationId xmlns:a16="http://schemas.microsoft.com/office/drawing/2014/main" id="{D06121C1-2C9A-3F36-A15D-B16AD771B8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5960" y="4613103"/>
            <a:ext cx="496523" cy="919061"/>
          </a:xfrm>
          <a:prstGeom prst="rect">
            <a:avLst/>
          </a:prstGeom>
        </p:spPr>
      </p:pic>
      <p:pic>
        <p:nvPicPr>
          <p:cNvPr id="12" name="Picture 11" descr="Stick figure - Wikipedia">
            <a:extLst>
              <a:ext uri="{FF2B5EF4-FFF2-40B4-BE49-F238E27FC236}">
                <a16:creationId xmlns:a16="http://schemas.microsoft.com/office/drawing/2014/main" id="{697D4EC0-3A4A-77E6-DE54-D08CAD3B2C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5389" y="4258007"/>
            <a:ext cx="496523" cy="91906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16B7F79-57CA-3458-71E0-51B07D1C5DDC}"/>
              </a:ext>
            </a:extLst>
          </p:cNvPr>
          <p:cNvSpPr txBox="1"/>
          <p:nvPr/>
        </p:nvSpPr>
        <p:spPr>
          <a:xfrm>
            <a:off x="62944" y="921061"/>
            <a:ext cx="36975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Care for the needy – poor, orphans, widows</a:t>
            </a:r>
            <a:r>
              <a:rPr lang="en-US" sz="2400" b="1" dirty="0">
                <a:solidFill>
                  <a:srgbClr val="C00000"/>
                </a:solidFill>
              </a:rPr>
              <a:t>, Gal.2:10, 6:10, James 1:27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EBC2FE-84C8-9F27-F4E5-44C9DE4FD830}"/>
              </a:ext>
            </a:extLst>
          </p:cNvPr>
          <p:cNvSpPr txBox="1"/>
          <p:nvPr/>
        </p:nvSpPr>
        <p:spPr>
          <a:xfrm>
            <a:off x="5904033" y="727741"/>
            <a:ext cx="276726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/>
              <a:t> Let not the church be burdened...           </a:t>
            </a:r>
            <a:r>
              <a:rPr lang="en-US" sz="2400" b="1" dirty="0">
                <a:solidFill>
                  <a:srgbClr val="C00000"/>
                </a:solidFill>
              </a:rPr>
              <a:t>I Tim. 5:16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85B1CF-590F-539C-531A-A8226106FB9E}"/>
              </a:ext>
            </a:extLst>
          </p:cNvPr>
          <p:cNvSpPr txBox="1"/>
          <p:nvPr/>
        </p:nvSpPr>
        <p:spPr>
          <a:xfrm>
            <a:off x="152575" y="4658660"/>
            <a:ext cx="28726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Care for your own family members</a:t>
            </a:r>
          </a:p>
          <a:p>
            <a:r>
              <a:rPr lang="en-US" sz="2400" b="1" dirty="0">
                <a:solidFill>
                  <a:srgbClr val="C00000"/>
                </a:solidFill>
              </a:rPr>
              <a:t>I Tim. 5:4,8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465CD0-4A55-8638-9389-D5B299E1B229}"/>
              </a:ext>
            </a:extLst>
          </p:cNvPr>
          <p:cNvSpPr txBox="1"/>
          <p:nvPr/>
        </p:nvSpPr>
        <p:spPr>
          <a:xfrm>
            <a:off x="6144664" y="3519311"/>
            <a:ext cx="2286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the individual can do the church can do??? 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5B41C80-BCD6-90FD-C73F-1136064B33E0}"/>
              </a:ext>
            </a:extLst>
          </p:cNvPr>
          <p:cNvSpPr txBox="1"/>
          <p:nvPr/>
        </p:nvSpPr>
        <p:spPr>
          <a:xfrm>
            <a:off x="2974220" y="6097541"/>
            <a:ext cx="36053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/>
              <a:t>By what authority? </a:t>
            </a:r>
          </a:p>
        </p:txBody>
      </p:sp>
    </p:spTree>
    <p:extLst>
      <p:ext uri="{BB962C8B-B14F-4D97-AF65-F5344CB8AC3E}">
        <p14:creationId xmlns:p14="http://schemas.microsoft.com/office/powerpoint/2010/main" val="27746144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5" grpId="0"/>
      <p:bldP spid="24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168</TotalTime>
  <Words>348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Jerry Fite</dc:creator>
  <cp:lastModifiedBy>Norris Long</cp:lastModifiedBy>
  <cp:revision>3</cp:revision>
  <dcterms:created xsi:type="dcterms:W3CDTF">2026-06-28T10:21:03Z</dcterms:created>
  <dcterms:modified xsi:type="dcterms:W3CDTF">2026-06-28T18:15:55Z</dcterms:modified>
</cp:coreProperties>
</file>