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57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49" d="100"/>
          <a:sy n="49" d="100"/>
        </p:scale>
        <p:origin x="764" y="52"/>
      </p:cViewPr>
      <p:guideLst>
        <p:guide orient="horz" pos="218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E6964-1319-47D3-99D8-D93CDF3304B9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3222D8-BC9D-4F4E-9827-6A5C143E26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152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222D8-BC9D-4F4E-9827-6A5C143E262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349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2083-7A75-4A66-9D1C-EAD68EBEAA26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7CBDD-B979-49D6-BEC4-817BD586C4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008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2083-7A75-4A66-9D1C-EAD68EBEAA26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7CBDD-B979-49D6-BEC4-817BD586C4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08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2083-7A75-4A66-9D1C-EAD68EBEAA26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7CBDD-B979-49D6-BEC4-817BD586C4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859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2083-7A75-4A66-9D1C-EAD68EBEAA26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7CBDD-B979-49D6-BEC4-817BD586C4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62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2083-7A75-4A66-9D1C-EAD68EBEAA26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7CBDD-B979-49D6-BEC4-817BD586C4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70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2083-7A75-4A66-9D1C-EAD68EBEAA26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7CBDD-B979-49D6-BEC4-817BD586C4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862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2083-7A75-4A66-9D1C-EAD68EBEAA26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7CBDD-B979-49D6-BEC4-817BD586C4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061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2083-7A75-4A66-9D1C-EAD68EBEAA26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7CBDD-B979-49D6-BEC4-817BD586C4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629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2083-7A75-4A66-9D1C-EAD68EBEAA26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7CBDD-B979-49D6-BEC4-817BD586C4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175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2083-7A75-4A66-9D1C-EAD68EBEAA26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7CBDD-B979-49D6-BEC4-817BD586C4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923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2083-7A75-4A66-9D1C-EAD68EBEAA26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7CBDD-B979-49D6-BEC4-817BD586C4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8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AA2083-7A75-4A66-9D1C-EAD68EBEAA26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47CBDD-B979-49D6-BEC4-817BD586C4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509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2CF68-49A7-53E6-0000-1588B89530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AD6227-7EBD-928D-5358-D40AC12E3C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219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210B5C-5626-E744-5309-FAB3ACCE6273}"/>
              </a:ext>
            </a:extLst>
          </p:cNvPr>
          <p:cNvSpPr txBox="1"/>
          <p:nvPr/>
        </p:nvSpPr>
        <p:spPr>
          <a:xfrm>
            <a:off x="431077" y="1371687"/>
            <a:ext cx="1162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The </a:t>
            </a:r>
            <a:r>
              <a:rPr lang="en-US" sz="3600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06244B-CC6B-0508-681B-5FF26FE9CC2D}"/>
              </a:ext>
            </a:extLst>
          </p:cNvPr>
          <p:cNvSpPr txBox="1"/>
          <p:nvPr/>
        </p:nvSpPr>
        <p:spPr>
          <a:xfrm rot="19756902">
            <a:off x="1464264" y="448357"/>
            <a:ext cx="37938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Algerian" panose="04020705040A02060702" pitchFamily="82" charset="0"/>
              </a:rPr>
              <a:t>Inspiration</a:t>
            </a:r>
            <a:r>
              <a:rPr lang="en-US" sz="7200" dirty="0">
                <a:latin typeface="Algerian" panose="04020705040A02060702" pitchFamily="82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60C48E-CC19-316F-C742-8F566123BEF1}"/>
              </a:ext>
            </a:extLst>
          </p:cNvPr>
          <p:cNvSpPr txBox="1"/>
          <p:nvPr/>
        </p:nvSpPr>
        <p:spPr>
          <a:xfrm>
            <a:off x="4572000" y="1349054"/>
            <a:ext cx="500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OF THE SCRIPTURES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2B38EF-5360-0D9C-BCB9-25943E06442C}"/>
              </a:ext>
            </a:extLst>
          </p:cNvPr>
          <p:cNvSpPr txBox="1"/>
          <p:nvPr/>
        </p:nvSpPr>
        <p:spPr>
          <a:xfrm>
            <a:off x="542109" y="2951946"/>
            <a:ext cx="80597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“All SCRIPTURE  is given by INSPIRATION OF GOD </a:t>
            </a:r>
            <a:r>
              <a:rPr lang="en-US" sz="2800" dirty="0"/>
              <a:t>... </a:t>
            </a:r>
            <a:r>
              <a:rPr lang="en-US" sz="2800" b="1" dirty="0">
                <a:solidFill>
                  <a:srgbClr val="C00000"/>
                </a:solidFill>
              </a:rPr>
              <a:t>2 Timothy 3:16 (KJV, NKJ)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79B676-54AA-F617-7F90-9E33E9D2C08F}"/>
              </a:ext>
            </a:extLst>
          </p:cNvPr>
          <p:cNvSpPr txBox="1"/>
          <p:nvPr/>
        </p:nvSpPr>
        <p:spPr>
          <a:xfrm>
            <a:off x="3683725" y="5897513"/>
            <a:ext cx="5212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“Breathed out by God...” (ESV)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AA2D32-5AA7-753B-10CA-47305B2577E9}"/>
              </a:ext>
            </a:extLst>
          </p:cNvPr>
          <p:cNvSpPr txBox="1"/>
          <p:nvPr/>
        </p:nvSpPr>
        <p:spPr>
          <a:xfrm>
            <a:off x="1423851" y="5107137"/>
            <a:ext cx="7178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“Every Scripture inspired of God...” (ASV)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6D4338-C878-FD7B-35A2-A9C61B9CBD88}"/>
              </a:ext>
            </a:extLst>
          </p:cNvPr>
          <p:cNvSpPr txBox="1"/>
          <p:nvPr/>
        </p:nvSpPr>
        <p:spPr>
          <a:xfrm>
            <a:off x="339637" y="4316761"/>
            <a:ext cx="7032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“ All scripture is inspired of God...” (NAS) </a:t>
            </a:r>
          </a:p>
        </p:txBody>
      </p:sp>
    </p:spTree>
    <p:extLst>
      <p:ext uri="{BB962C8B-B14F-4D97-AF65-F5344CB8AC3E}">
        <p14:creationId xmlns:p14="http://schemas.microsoft.com/office/powerpoint/2010/main" val="1804902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93BDE-2782-3401-1BE7-72A5F0117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“INSPIRATION”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2F441A-981E-8F8C-8CD9-F6C587FB24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25625"/>
            <a:ext cx="8280219" cy="4351338"/>
          </a:xfrm>
        </p:spPr>
        <p:txBody>
          <a:bodyPr>
            <a:normAutofit/>
          </a:bodyPr>
          <a:lstStyle/>
          <a:p>
            <a:r>
              <a:rPr lang="en-US" sz="3200" dirty="0"/>
              <a:t>“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supernatural influence exerted  on the sacred writers by the Spirit of God, by virtue of which their writings  are given  Divine trustworthiness “ </a:t>
            </a:r>
            <a:r>
              <a:rPr lang="en-US" sz="2400" dirty="0"/>
              <a:t>(B.B.Warfield ISBE, p. 1473)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2E492F-7445-9389-FE3A-8E0BF7CD276F}"/>
              </a:ext>
            </a:extLst>
          </p:cNvPr>
          <p:cNvSpPr txBox="1"/>
          <p:nvPr/>
        </p:nvSpPr>
        <p:spPr>
          <a:xfrm>
            <a:off x="1384662" y="3969353"/>
            <a:ext cx="68971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Old Testament Distinction...</a:t>
            </a:r>
            <a:r>
              <a:rPr lang="en-US" sz="2800" b="1" dirty="0">
                <a:solidFill>
                  <a:srgbClr val="C00000"/>
                </a:solidFill>
              </a:rPr>
              <a:t> (</a:t>
            </a:r>
            <a:r>
              <a:rPr lang="en-US" sz="2800" dirty="0">
                <a:solidFill>
                  <a:srgbClr val="C00000"/>
                </a:solidFill>
              </a:rPr>
              <a:t>2 Pet. 1:21, Jer. 1:7-10)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C8D9A6-656B-65FB-94A1-7DC2493CE58A}"/>
              </a:ext>
            </a:extLst>
          </p:cNvPr>
          <p:cNvSpPr txBox="1"/>
          <p:nvPr/>
        </p:nvSpPr>
        <p:spPr>
          <a:xfrm>
            <a:off x="1304652" y="4941033"/>
            <a:ext cx="73021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Jesus’ Promise to Apostles </a:t>
            </a:r>
            <a:r>
              <a:rPr lang="en-US" sz="2800" dirty="0"/>
              <a:t>...</a:t>
            </a:r>
            <a:r>
              <a:rPr lang="en-US" sz="2800" dirty="0">
                <a:solidFill>
                  <a:srgbClr val="C00000"/>
                </a:solidFill>
              </a:rPr>
              <a:t>(Jn. 16:13-15, Jn. 14:26, 15:26-27)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BB251A-9038-090C-1D34-2ED79EF6F9F6}"/>
              </a:ext>
            </a:extLst>
          </p:cNvPr>
          <p:cNvSpPr txBox="1"/>
          <p:nvPr/>
        </p:nvSpPr>
        <p:spPr>
          <a:xfrm>
            <a:off x="1384662" y="5941313"/>
            <a:ext cx="75242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New Testament Fulfillment ...  </a:t>
            </a:r>
            <a:r>
              <a:rPr lang="en-US" sz="2800" dirty="0">
                <a:solidFill>
                  <a:srgbClr val="C00000"/>
                </a:solidFill>
              </a:rPr>
              <a:t>(I Cor. 2:12-13, 2 Thess. 2:14-15)</a:t>
            </a:r>
          </a:p>
        </p:txBody>
      </p:sp>
    </p:spTree>
    <p:extLst>
      <p:ext uri="{BB962C8B-B14F-4D97-AF65-F5344CB8AC3E}">
        <p14:creationId xmlns:p14="http://schemas.microsoft.com/office/powerpoint/2010/main" val="3717832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D8CAE68-FDA5-8766-8756-A6D58B6D443F}"/>
              </a:ext>
            </a:extLst>
          </p:cNvPr>
          <p:cNvSpPr txBox="1"/>
          <p:nvPr/>
        </p:nvSpPr>
        <p:spPr>
          <a:xfrm>
            <a:off x="2272937" y="182880"/>
            <a:ext cx="45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The Inspired Word </a:t>
            </a:r>
          </a:p>
          <a:p>
            <a:r>
              <a:rPr lang="en-US" sz="3600" b="1" dirty="0"/>
              <a:t>Verbal and Written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435786-057C-2D2B-DFE5-6BC73DB1396C}"/>
              </a:ext>
            </a:extLst>
          </p:cNvPr>
          <p:cNvSpPr txBox="1"/>
          <p:nvPr/>
        </p:nvSpPr>
        <p:spPr>
          <a:xfrm>
            <a:off x="233011" y="1740830"/>
            <a:ext cx="45981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God: the Father  – The Son – The Holy Spirit </a:t>
            </a: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49D8CF3E-DBFD-16A5-220B-733E53195BB7}"/>
              </a:ext>
            </a:extLst>
          </p:cNvPr>
          <p:cNvSpPr/>
          <p:nvPr/>
        </p:nvSpPr>
        <p:spPr>
          <a:xfrm rot="19132080">
            <a:off x="2611838" y="297965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951EDD-48BA-5E7E-D50E-F637EDED19BF}"/>
              </a:ext>
            </a:extLst>
          </p:cNvPr>
          <p:cNvSpPr txBox="1"/>
          <p:nvPr/>
        </p:nvSpPr>
        <p:spPr>
          <a:xfrm>
            <a:off x="2854154" y="4006667"/>
            <a:ext cx="2795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The Apostles </a:t>
            </a: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7CAF602B-3FD0-3303-C5B6-5874643F8AEA}"/>
              </a:ext>
            </a:extLst>
          </p:cNvPr>
          <p:cNvSpPr/>
          <p:nvPr/>
        </p:nvSpPr>
        <p:spPr>
          <a:xfrm rot="18836615">
            <a:off x="4329683" y="456458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418185-2D20-799D-633F-04370E9EB45C}"/>
              </a:ext>
            </a:extLst>
          </p:cNvPr>
          <p:cNvSpPr txBox="1"/>
          <p:nvPr/>
        </p:nvSpPr>
        <p:spPr>
          <a:xfrm>
            <a:off x="4990010" y="5675271"/>
            <a:ext cx="2795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Mankind</a:t>
            </a:r>
          </a:p>
        </p:txBody>
      </p:sp>
    </p:spTree>
    <p:extLst>
      <p:ext uri="{BB962C8B-B14F-4D97-AF65-F5344CB8AC3E}">
        <p14:creationId xmlns:p14="http://schemas.microsoft.com/office/powerpoint/2010/main" val="36121103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72251-D5BB-E0D7-F38E-51F404441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Because of the Inspired Scriptures...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E25C5C-3746-AF16-0D82-D94410FDF5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 can ABIDE in them... </a:t>
            </a:r>
            <a:r>
              <a:rPr lang="en-US" dirty="0">
                <a:solidFill>
                  <a:srgbClr val="C00000"/>
                </a:solidFill>
              </a:rPr>
              <a:t>2 Tim. 3:14 </a:t>
            </a:r>
          </a:p>
          <a:p>
            <a:r>
              <a:rPr lang="en-US" b="1" dirty="0"/>
              <a:t>I can be start early guiding my children to be WISE– giving them ASSURANCE  through my example... 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dirty="0">
                <a:solidFill>
                  <a:srgbClr val="C00000"/>
                </a:solidFill>
              </a:rPr>
              <a:t>2 Tim. 1:5 </a:t>
            </a:r>
          </a:p>
          <a:p>
            <a:r>
              <a:rPr lang="en-US" b="1" dirty="0"/>
              <a:t> I can prepare them for ASSURANCE in the “Sound words” of the Apostles’ teaching </a:t>
            </a:r>
            <a:r>
              <a:rPr lang="en-US" dirty="0"/>
              <a:t>...           </a:t>
            </a:r>
            <a:r>
              <a:rPr lang="en-US" dirty="0">
                <a:solidFill>
                  <a:srgbClr val="C00000"/>
                </a:solidFill>
              </a:rPr>
              <a:t>2 Tim. 1:13, Acts 2:42, I Tim 1:2, I Cor. 4:15</a:t>
            </a:r>
          </a:p>
          <a:p>
            <a:r>
              <a:rPr lang="en-US" b="1" dirty="0"/>
              <a:t>I and my children can  be wise UNTO SALVATION IN JESUS CHRIST...  </a:t>
            </a:r>
            <a:r>
              <a:rPr lang="en-US" dirty="0">
                <a:solidFill>
                  <a:srgbClr val="C00000"/>
                </a:solidFill>
              </a:rPr>
              <a:t>2Tim. 3:15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38712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32D6A-5D48-65D2-4B80-8AC82D510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C9A57-D1E8-2A5F-A045-E568660A8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Because of the Profitable Inspired Scriptures...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B5DC9-BB29-0765-BBDD-0E7A2C46AD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 can turn to it’s TEACHING in the midst of “every wind of doctrine </a:t>
            </a:r>
            <a:r>
              <a:rPr lang="en-US" dirty="0">
                <a:solidFill>
                  <a:srgbClr val="C00000"/>
                </a:solidFill>
              </a:rPr>
              <a:t>(v. 16, Eph. 4:14, Col. 2:22-23,  1 Tim. 4:1-3)</a:t>
            </a:r>
          </a:p>
          <a:p>
            <a:r>
              <a:rPr lang="en-US" b="1" dirty="0"/>
              <a:t>I can be CONVICTED with its REPROOF  </a:t>
            </a:r>
            <a:r>
              <a:rPr lang="en-US" dirty="0">
                <a:solidFill>
                  <a:srgbClr val="C00000"/>
                </a:solidFill>
              </a:rPr>
              <a:t>(v.16,  2 Tim. 4:2) </a:t>
            </a:r>
          </a:p>
          <a:p>
            <a:r>
              <a:rPr lang="en-US" b="1" dirty="0"/>
              <a:t>I can CORRECT my way with confidence that it is the right way to be “set upright”  </a:t>
            </a:r>
            <a:r>
              <a:rPr lang="en-US" dirty="0">
                <a:solidFill>
                  <a:srgbClr val="C00000"/>
                </a:solidFill>
              </a:rPr>
              <a:t>(v.16)</a:t>
            </a:r>
          </a:p>
          <a:p>
            <a:r>
              <a:rPr lang="en-US" b="1" dirty="0"/>
              <a:t>I can be TRAINED  in the way of RIGHTEOUSNESS – includes discipline </a:t>
            </a:r>
            <a:r>
              <a:rPr lang="en-US" dirty="0">
                <a:solidFill>
                  <a:srgbClr val="C00000"/>
                </a:solidFill>
              </a:rPr>
              <a:t>(v. 16,  cf. Eph. 6:4, Heb. 12:11)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8484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37C7E-1786-E9E9-E3B8-A9DAB033F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7DA755D-8580-2BE6-5A53-C778081C7BD9}"/>
              </a:ext>
            </a:extLst>
          </p:cNvPr>
          <p:cNvSpPr txBox="1"/>
          <p:nvPr/>
        </p:nvSpPr>
        <p:spPr>
          <a:xfrm>
            <a:off x="2272937" y="182880"/>
            <a:ext cx="45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The Inspired Word </a:t>
            </a:r>
          </a:p>
          <a:p>
            <a:r>
              <a:rPr lang="en-US" sz="3600" b="1" dirty="0"/>
              <a:t>Verbal and Written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36E788-56E0-94A4-FA4F-F92E9C4F7834}"/>
              </a:ext>
            </a:extLst>
          </p:cNvPr>
          <p:cNvSpPr txBox="1"/>
          <p:nvPr/>
        </p:nvSpPr>
        <p:spPr>
          <a:xfrm>
            <a:off x="154634" y="1383209"/>
            <a:ext cx="45981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God: the Father  – The Son – The Holy Spirit </a:t>
            </a: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2DD405ED-B4B3-6DFF-DD99-92EF826E0BA5}"/>
              </a:ext>
            </a:extLst>
          </p:cNvPr>
          <p:cNvSpPr/>
          <p:nvPr/>
        </p:nvSpPr>
        <p:spPr>
          <a:xfrm rot="19132080">
            <a:off x="2167128" y="2238801"/>
            <a:ext cx="573135" cy="77578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157199-0CE5-393F-33F8-596BBC8F190A}"/>
              </a:ext>
            </a:extLst>
          </p:cNvPr>
          <p:cNvSpPr txBox="1"/>
          <p:nvPr/>
        </p:nvSpPr>
        <p:spPr>
          <a:xfrm>
            <a:off x="1776547" y="2915355"/>
            <a:ext cx="2795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The Apostles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B7EC99-2E0B-AA3A-AAE6-A84488B20DE7}"/>
              </a:ext>
            </a:extLst>
          </p:cNvPr>
          <p:cNvSpPr txBox="1"/>
          <p:nvPr/>
        </p:nvSpPr>
        <p:spPr>
          <a:xfrm>
            <a:off x="3408752" y="4257858"/>
            <a:ext cx="1868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Mankind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00AAFB1A-B5D1-C2A1-51B9-1BCCBD0453E2}"/>
              </a:ext>
            </a:extLst>
          </p:cNvPr>
          <p:cNvSpPr/>
          <p:nvPr/>
        </p:nvSpPr>
        <p:spPr>
          <a:xfrm rot="19132080">
            <a:off x="3109122" y="3460322"/>
            <a:ext cx="573135" cy="77578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49DFE4-FC2F-BE7E-1270-3E980C3F6810}"/>
              </a:ext>
            </a:extLst>
          </p:cNvPr>
          <p:cNvSpPr txBox="1"/>
          <p:nvPr/>
        </p:nvSpPr>
        <p:spPr>
          <a:xfrm>
            <a:off x="4752759" y="5316625"/>
            <a:ext cx="37751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Man of God  made Complete unto Every Good Work </a:t>
            </a: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EA066CD5-8DCD-12AB-A5FA-51D47498CEB4}"/>
              </a:ext>
            </a:extLst>
          </p:cNvPr>
          <p:cNvSpPr/>
          <p:nvPr/>
        </p:nvSpPr>
        <p:spPr>
          <a:xfrm rot="19132080">
            <a:off x="4285433" y="4731802"/>
            <a:ext cx="573135" cy="77578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5263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02008D-30C6-6EA8-1A6D-ECCA50DA9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928B1-A345-C9A2-AFCA-CCAF22577D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AE2E88-48F2-B6B8-D92B-35CFD4EF0A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2288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</TotalTime>
  <Words>387</Words>
  <Application>Microsoft Office PowerPoint</Application>
  <PresentationFormat>On-screen Show (4:3)</PresentationFormat>
  <Paragraphs>34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Algerian</vt:lpstr>
      <vt:lpstr>Aptos</vt:lpstr>
      <vt:lpstr>Aptos Display</vt:lpstr>
      <vt:lpstr>Arial</vt:lpstr>
      <vt:lpstr>Times New Roman</vt:lpstr>
      <vt:lpstr>Office Theme</vt:lpstr>
      <vt:lpstr>PowerPoint Presentation</vt:lpstr>
      <vt:lpstr>PowerPoint Presentation</vt:lpstr>
      <vt:lpstr>“INSPIRATION” </vt:lpstr>
      <vt:lpstr>PowerPoint Presentation</vt:lpstr>
      <vt:lpstr>Because of the Inspired Scriptures... </vt:lpstr>
      <vt:lpstr>Because of the Profitable Inspired Scriptures...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Jerry Fite</dc:creator>
  <cp:lastModifiedBy>Jerry Fite</cp:lastModifiedBy>
  <cp:revision>1</cp:revision>
  <dcterms:created xsi:type="dcterms:W3CDTF">2026-08-09T10:46:37Z</dcterms:created>
  <dcterms:modified xsi:type="dcterms:W3CDTF">2026-08-09T13:18:28Z</dcterms:modified>
</cp:coreProperties>
</file>