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8" r:id="rId5"/>
    <p:sldId id="261" r:id="rId6"/>
    <p:sldId id="262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>
        <p:scale>
          <a:sx n="41" d="100"/>
          <a:sy n="41" d="100"/>
        </p:scale>
        <p:origin x="1952" y="216"/>
      </p:cViewPr>
      <p:guideLst>
        <p:guide orient="horz" pos="213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75B6-7925-4651-A32D-5DBD88123783}" type="datetimeFigureOut">
              <a:rPr lang="en-US" smtClean="0"/>
              <a:t>7/4/2026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574B-F7B7-4B67-8FD2-630ADE95C3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703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75B6-7925-4651-A32D-5DBD88123783}" type="datetimeFigureOut">
              <a:rPr lang="en-US" smtClean="0"/>
              <a:t>7/4/2026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574B-F7B7-4B67-8FD2-630ADE95C3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252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75B6-7925-4651-A32D-5DBD88123783}" type="datetimeFigureOut">
              <a:rPr lang="en-US" smtClean="0"/>
              <a:t>7/4/2026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574B-F7B7-4B67-8FD2-630ADE95C3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796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75B6-7925-4651-A32D-5DBD88123783}" type="datetimeFigureOut">
              <a:rPr lang="en-US" smtClean="0"/>
              <a:t>7/4/2026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574B-F7B7-4B67-8FD2-630ADE95C3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565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75B6-7925-4651-A32D-5DBD88123783}" type="datetimeFigureOut">
              <a:rPr lang="en-US" smtClean="0"/>
              <a:t>7/4/2026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574B-F7B7-4B67-8FD2-630ADE95C3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53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75B6-7925-4651-A32D-5DBD88123783}" type="datetimeFigureOut">
              <a:rPr lang="en-US" smtClean="0"/>
              <a:t>7/4/2026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574B-F7B7-4B67-8FD2-630ADE95C3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601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75B6-7925-4651-A32D-5DBD88123783}" type="datetimeFigureOut">
              <a:rPr lang="en-US" smtClean="0"/>
              <a:t>7/4/2026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574B-F7B7-4B67-8FD2-630ADE95C3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92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75B6-7925-4651-A32D-5DBD88123783}" type="datetimeFigureOut">
              <a:rPr lang="en-US" smtClean="0"/>
              <a:t>7/4/2026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574B-F7B7-4B67-8FD2-630ADE95C3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106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75B6-7925-4651-A32D-5DBD88123783}" type="datetimeFigureOut">
              <a:rPr lang="en-US" smtClean="0"/>
              <a:t>7/4/2026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574B-F7B7-4B67-8FD2-630ADE95C3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249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75B6-7925-4651-A32D-5DBD88123783}" type="datetimeFigureOut">
              <a:rPr lang="en-US" smtClean="0"/>
              <a:t>7/4/2026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574B-F7B7-4B67-8FD2-630ADE95C3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842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75B6-7925-4651-A32D-5DBD88123783}" type="datetimeFigureOut">
              <a:rPr lang="en-US" smtClean="0"/>
              <a:t>7/4/2026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574B-F7B7-4B67-8FD2-630ADE95C3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306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7D75B6-7925-4651-A32D-5DBD88123783}" type="datetimeFigureOut">
              <a:rPr lang="en-US" smtClean="0"/>
              <a:t>7/4/2026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29574B-F7B7-4B67-8FD2-630ADE95C3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55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57E16-F5F3-9E4D-8DCD-F94E6295E7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0E78E-676D-1AAE-9BBE-5651CFF6A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671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hat gives us hope for the future? (Neh 12:1-43) - Labradorite Moments">
            <a:extLst>
              <a:ext uri="{FF2B5EF4-FFF2-40B4-BE49-F238E27FC236}">
                <a16:creationId xmlns:a16="http://schemas.microsoft.com/office/drawing/2014/main" id="{0BE903ED-24D4-C0F2-49FD-13F81D6A61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4374932"/>
            <a:ext cx="3997234" cy="2483068"/>
          </a:xfrm>
          <a:prstGeom prst="rect">
            <a:avLst/>
          </a:prstGeom>
        </p:spPr>
      </p:pic>
      <p:pic>
        <p:nvPicPr>
          <p:cNvPr id="3" name="Picture 2" descr="Hearing the Law">
            <a:extLst>
              <a:ext uri="{FF2B5EF4-FFF2-40B4-BE49-F238E27FC236}">
                <a16:creationId xmlns:a16="http://schemas.microsoft.com/office/drawing/2014/main" id="{2D059073-D134-4B27-B233-CFE121CDAD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3997234" cy="31742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0CD2000-7457-7155-DC3D-317FBFDCF375}"/>
              </a:ext>
            </a:extLst>
          </p:cNvPr>
          <p:cNvSpPr txBox="1"/>
          <p:nvPr/>
        </p:nvSpPr>
        <p:spPr>
          <a:xfrm>
            <a:off x="300444" y="3174274"/>
            <a:ext cx="34355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Ezra reads the Law – First day of the Seventh Month  </a:t>
            </a:r>
            <a:r>
              <a:rPr lang="en-US" sz="2400" dirty="0">
                <a:solidFill>
                  <a:srgbClr val="C00000"/>
                </a:solidFill>
              </a:rPr>
              <a:t>(Neh. 8:2)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982D98-3254-C0EF-1FCF-146C212AC8B3}"/>
              </a:ext>
            </a:extLst>
          </p:cNvPr>
          <p:cNvSpPr txBox="1"/>
          <p:nvPr/>
        </p:nvSpPr>
        <p:spPr>
          <a:xfrm>
            <a:off x="5043055" y="277090"/>
            <a:ext cx="34497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Ezra, Nehemiah, and the Levites  caused the people to understand – read distinctly, giving sense </a:t>
            </a:r>
            <a:r>
              <a:rPr lang="en-US" sz="2400" dirty="0">
                <a:solidFill>
                  <a:srgbClr val="C00000"/>
                </a:solidFill>
              </a:rPr>
              <a:t>(Neh. 8:7-9)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C05269-1A00-6F1C-E84B-E30641F3DCD1}"/>
              </a:ext>
            </a:extLst>
          </p:cNvPr>
          <p:cNvSpPr txBox="1"/>
          <p:nvPr/>
        </p:nvSpPr>
        <p:spPr>
          <a:xfrm>
            <a:off x="4626234" y="2389652"/>
            <a:ext cx="36991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Reading of the Law of Moses – early morning till midday – 6 hours...              </a:t>
            </a:r>
            <a:r>
              <a:rPr lang="en-US" sz="2400" dirty="0">
                <a:solidFill>
                  <a:srgbClr val="C00000"/>
                </a:solidFill>
              </a:rPr>
              <a:t>(Neh. 8:1,3)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1887F0-AA0A-E497-8582-CA59C884DBD4}"/>
              </a:ext>
            </a:extLst>
          </p:cNvPr>
          <p:cNvSpPr txBox="1"/>
          <p:nvPr/>
        </p:nvSpPr>
        <p:spPr>
          <a:xfrm>
            <a:off x="4670961" y="3887642"/>
            <a:ext cx="30757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Ears attentive  unto the Book of the Law  </a:t>
            </a:r>
            <a:r>
              <a:rPr lang="en-US" sz="2400" dirty="0">
                <a:solidFill>
                  <a:srgbClr val="C00000"/>
                </a:solidFill>
              </a:rPr>
              <a:t>(Neh. 8:3)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CD5ED9-8B12-5B13-3D0D-509EF60EAE04}"/>
              </a:ext>
            </a:extLst>
          </p:cNvPr>
          <p:cNvSpPr txBox="1"/>
          <p:nvPr/>
        </p:nvSpPr>
        <p:spPr>
          <a:xfrm>
            <a:off x="4670961" y="5016301"/>
            <a:ext cx="43067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People were respectful when the scroll is opened – bowed in worship unto Jehovah –” Bless” Jehovah </a:t>
            </a:r>
            <a:r>
              <a:rPr lang="en-US" sz="2400" dirty="0">
                <a:solidFill>
                  <a:srgbClr val="C00000"/>
                </a:solidFill>
              </a:rPr>
              <a:t>(cf. Psm. 34:11)</a:t>
            </a:r>
          </a:p>
        </p:txBody>
      </p:sp>
    </p:spTree>
    <p:extLst>
      <p:ext uri="{BB962C8B-B14F-4D97-AF65-F5344CB8AC3E}">
        <p14:creationId xmlns:p14="http://schemas.microsoft.com/office/powerpoint/2010/main" val="2870248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E67487-9859-3577-AC70-B2B8F054A35B}"/>
              </a:ext>
            </a:extLst>
          </p:cNvPr>
          <p:cNvSpPr txBox="1"/>
          <p:nvPr/>
        </p:nvSpPr>
        <p:spPr>
          <a:xfrm>
            <a:off x="2025569" y="0"/>
            <a:ext cx="53475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Set Feasts of Jehovah for the Seventh Month                  (Lev. 23:23-44 )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B402E2-E909-2527-D500-33863BF832E3}"/>
              </a:ext>
            </a:extLst>
          </p:cNvPr>
          <p:cNvSpPr txBox="1"/>
          <p:nvPr/>
        </p:nvSpPr>
        <p:spPr>
          <a:xfrm>
            <a:off x="856526" y="1578851"/>
            <a:ext cx="804440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u="none" strike="noStrike" dirty="0">
                <a:effectLst/>
                <a:latin typeface="Google Sans"/>
              </a:rPr>
              <a:t>Feast of Trumpets: </a:t>
            </a:r>
            <a:r>
              <a:rPr lang="en-US" sz="2400" b="0" u="none" strike="noStrike" dirty="0">
                <a:effectLst/>
                <a:latin typeface="Google Sans"/>
              </a:rPr>
              <a:t>Celebrated </a:t>
            </a:r>
            <a:r>
              <a:rPr lang="en-US" sz="2400" b="1" u="sng" strike="noStrike" dirty="0">
                <a:effectLst/>
                <a:latin typeface="Google Sans"/>
              </a:rPr>
              <a:t>on the first day</a:t>
            </a:r>
            <a:r>
              <a:rPr lang="en-US" sz="2400" b="0" u="none" strike="noStrike" dirty="0">
                <a:effectLst/>
                <a:latin typeface="Google Sans"/>
              </a:rPr>
              <a:t>. It is a day of rest marked by the loud blowing of the ram’s horn a joyful shout to gather the people.</a:t>
            </a:r>
            <a:r>
              <a:rPr lang="en-US" sz="24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24F462-9D3E-3CEA-B7FB-B33FB9661EBF}"/>
              </a:ext>
            </a:extLst>
          </p:cNvPr>
          <p:cNvSpPr txBox="1"/>
          <p:nvPr/>
        </p:nvSpPr>
        <p:spPr>
          <a:xfrm>
            <a:off x="1493135" y="2909063"/>
            <a:ext cx="780133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u="none" strike="noStrike" dirty="0">
                <a:effectLst/>
                <a:latin typeface="Google Sans"/>
              </a:rPr>
              <a:t>Day of Atonement:</a:t>
            </a:r>
            <a:r>
              <a:rPr lang="en-US" sz="2400" b="0" u="none" strike="noStrike" dirty="0">
                <a:effectLst/>
                <a:latin typeface="Google Sans"/>
              </a:rPr>
              <a:t> Held </a:t>
            </a:r>
            <a:r>
              <a:rPr lang="en-US" sz="2400" b="1" u="sng" strike="noStrike" dirty="0">
                <a:effectLst/>
                <a:latin typeface="Google Sans"/>
              </a:rPr>
              <a:t>on the tenth day</a:t>
            </a:r>
            <a:r>
              <a:rPr lang="en-US" sz="2400" b="0" u="none" strike="noStrike" dirty="0">
                <a:effectLst/>
                <a:latin typeface="Google Sans"/>
              </a:rPr>
              <a:t>. It is the holiest day of the year. The people fast and confess their sins. The High Priest enters the Most Holy Place to make payment for the nation’s sins.</a:t>
            </a:r>
            <a:r>
              <a:rPr lang="en-US" sz="2400" dirty="0"/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21C16F-24A2-29DA-F1E4-2ED453F4D127}"/>
              </a:ext>
            </a:extLst>
          </p:cNvPr>
          <p:cNvSpPr txBox="1"/>
          <p:nvPr/>
        </p:nvSpPr>
        <p:spPr>
          <a:xfrm>
            <a:off x="983848" y="4608606"/>
            <a:ext cx="785921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u="none" strike="noStrike" dirty="0">
                <a:effectLst/>
                <a:latin typeface="Google Sans"/>
              </a:rPr>
              <a:t>Feast of Tabernacles:</a:t>
            </a:r>
            <a:r>
              <a:rPr lang="en-US" sz="2400" b="0" u="none" strike="noStrike" dirty="0">
                <a:effectLst/>
                <a:latin typeface="Google Sans"/>
              </a:rPr>
              <a:t> </a:t>
            </a:r>
            <a:r>
              <a:rPr lang="en-US" sz="2400" b="1" u="sng" strike="noStrike" dirty="0">
                <a:effectLst/>
                <a:latin typeface="Google Sans"/>
              </a:rPr>
              <a:t>Begins on the fifteenth day. </a:t>
            </a:r>
            <a:r>
              <a:rPr lang="en-US" sz="2400" b="0" u="none" strike="noStrike" dirty="0">
                <a:effectLst/>
                <a:latin typeface="Google Sans"/>
              </a:rPr>
              <a:t>Israelites live in temporary leafy booths for seven days. This acts as a real-world example to remember how God provided for them while wandering the desert.</a:t>
            </a:r>
            <a:r>
              <a:rPr lang="en-US" sz="2400" dirty="0"/>
              <a:t> 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A5F8FB41-4765-E9FA-EF0F-48E137512B27}"/>
              </a:ext>
            </a:extLst>
          </p:cNvPr>
          <p:cNvSpPr/>
          <p:nvPr/>
        </p:nvSpPr>
        <p:spPr>
          <a:xfrm>
            <a:off x="115746" y="2006385"/>
            <a:ext cx="740780" cy="34525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1759CA56-72D4-B52E-9019-FC96FFA5EC73}"/>
              </a:ext>
            </a:extLst>
          </p:cNvPr>
          <p:cNvSpPr/>
          <p:nvPr/>
        </p:nvSpPr>
        <p:spPr>
          <a:xfrm>
            <a:off x="115746" y="5003862"/>
            <a:ext cx="740780" cy="34525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333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C973B55-BAB9-E81C-CAB5-8A51BC640833}"/>
              </a:ext>
            </a:extLst>
          </p:cNvPr>
          <p:cNvSpPr txBox="1"/>
          <p:nvPr/>
        </p:nvSpPr>
        <p:spPr>
          <a:xfrm>
            <a:off x="377665" y="228896"/>
            <a:ext cx="640079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The Exhortation...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8731CA-3BDC-2A57-1B64-77990EFC6895}"/>
              </a:ext>
            </a:extLst>
          </p:cNvPr>
          <p:cNvSpPr txBox="1"/>
          <p:nvPr/>
        </p:nvSpPr>
        <p:spPr>
          <a:xfrm>
            <a:off x="1666753" y="1620456"/>
            <a:ext cx="66322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Obey the Law  – this day is holy unto Jehovah - not a day of weeping – Rejoice  </a:t>
            </a:r>
            <a:r>
              <a:rPr lang="en-US" sz="2400" dirty="0">
                <a:solidFill>
                  <a:srgbClr val="C00000"/>
                </a:solidFill>
              </a:rPr>
              <a:t>(Neh. 8:9-12)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7F31F9-6186-41CF-7B15-2B8E4E6D0441}"/>
              </a:ext>
            </a:extLst>
          </p:cNvPr>
          <p:cNvSpPr txBox="1"/>
          <p:nvPr/>
        </p:nvSpPr>
        <p:spPr>
          <a:xfrm>
            <a:off x="1794075" y="4029164"/>
            <a:ext cx="55558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Obey what is written – make booths – kept feast seven days –  very great gladness </a:t>
            </a:r>
            <a:r>
              <a:rPr lang="en-US" sz="2400" dirty="0">
                <a:solidFill>
                  <a:srgbClr val="C00000"/>
                </a:solidFill>
              </a:rPr>
              <a:t>(Neh. 8:13-18)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474247-39AB-2D07-3454-841514756F0A}"/>
              </a:ext>
            </a:extLst>
          </p:cNvPr>
          <p:cNvSpPr txBox="1"/>
          <p:nvPr/>
        </p:nvSpPr>
        <p:spPr>
          <a:xfrm>
            <a:off x="758142" y="2828836"/>
            <a:ext cx="81080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Don’t be grieved – </a:t>
            </a:r>
            <a:r>
              <a:rPr lang="en-US" sz="2800" dirty="0">
                <a:solidFill>
                  <a:srgbClr val="C00000"/>
                </a:solidFill>
              </a:rPr>
              <a:t>(Neh. 8:10)</a:t>
            </a:r>
          </a:p>
          <a:p>
            <a:r>
              <a:rPr lang="en-US" sz="2800" dirty="0"/>
              <a:t> </a:t>
            </a:r>
            <a:r>
              <a:rPr lang="en-US" sz="2800" b="1" dirty="0"/>
              <a:t>FOR THE JOY OF JEHOVAH IS YOUR STRENGTH </a:t>
            </a:r>
          </a:p>
        </p:txBody>
      </p:sp>
    </p:spTree>
    <p:extLst>
      <p:ext uri="{BB962C8B-B14F-4D97-AF65-F5344CB8AC3E}">
        <p14:creationId xmlns:p14="http://schemas.microsoft.com/office/powerpoint/2010/main" val="182853630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84ED5-725C-7E8F-F443-3C30D71DF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Joy of Jehovah... Jn. 15:11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A60BF-5B77-2526-440D-AD6DC1C91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Begins when you obey the gospel – baptized in the name of Jesus Christ for the remission of sins </a:t>
            </a:r>
            <a:r>
              <a:rPr lang="en-US" dirty="0">
                <a:solidFill>
                  <a:srgbClr val="C00000"/>
                </a:solidFill>
              </a:rPr>
              <a:t>(Acts 2:38, 8:35, 37,39)</a:t>
            </a:r>
          </a:p>
          <a:p>
            <a:r>
              <a:rPr lang="en-US" b="1" dirty="0"/>
              <a:t>Extended to others – to benefit others – receiving Epaphroditus; not being a stumbling block </a:t>
            </a:r>
            <a:r>
              <a:rPr lang="en-US" dirty="0">
                <a:solidFill>
                  <a:srgbClr val="C00000"/>
                </a:solidFill>
              </a:rPr>
              <a:t>(Phil. 2:28-29, Rom. 14:14-19)</a:t>
            </a:r>
          </a:p>
          <a:p>
            <a:r>
              <a:rPr lang="en-US" b="1" dirty="0"/>
              <a:t>Does not end when having to confront doctrinal error </a:t>
            </a:r>
            <a:r>
              <a:rPr lang="en-US" dirty="0">
                <a:solidFill>
                  <a:srgbClr val="C00000"/>
                </a:solidFill>
              </a:rPr>
              <a:t>(Phil. 3:1-3)</a:t>
            </a:r>
          </a:p>
          <a:p>
            <a:r>
              <a:rPr lang="en-US" b="1" dirty="0"/>
              <a:t>Can be with you always – even when you are anxious – peace is just a prayer away            </a:t>
            </a:r>
            <a:r>
              <a:rPr lang="en-US" dirty="0">
                <a:solidFill>
                  <a:srgbClr val="C00000"/>
                </a:solidFill>
              </a:rPr>
              <a:t>(Phil. 4:4-7)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6810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BAAF078-4ACD-068D-D401-51464296B467}"/>
              </a:ext>
            </a:extLst>
          </p:cNvPr>
          <p:cNvSpPr/>
          <p:nvPr/>
        </p:nvSpPr>
        <p:spPr>
          <a:xfrm>
            <a:off x="706055" y="2346006"/>
            <a:ext cx="773188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Your joy in the Lord is your strength... Against the devil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7D6E66-26A1-00B6-0C88-C9824721C530}"/>
              </a:ext>
            </a:extLst>
          </p:cNvPr>
          <p:cNvSpPr txBox="1"/>
          <p:nvPr/>
        </p:nvSpPr>
        <p:spPr>
          <a:xfrm>
            <a:off x="358814" y="219919"/>
            <a:ext cx="66901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Do not forget the joy in the cleansing of your sins... Do not be near sighted (2 Pet. 1:9-10)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257203-9A77-E8A8-8D21-BB87AEA3E238}"/>
              </a:ext>
            </a:extLst>
          </p:cNvPr>
          <p:cNvSpPr txBox="1"/>
          <p:nvPr/>
        </p:nvSpPr>
        <p:spPr>
          <a:xfrm>
            <a:off x="1574156" y="1282962"/>
            <a:ext cx="66901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Do not forget the joy of serving others... And become self-centered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AF76CA-120D-1894-294D-960E19E39B30}"/>
              </a:ext>
            </a:extLst>
          </p:cNvPr>
          <p:cNvSpPr txBox="1"/>
          <p:nvPr/>
        </p:nvSpPr>
        <p:spPr>
          <a:xfrm>
            <a:off x="1616923" y="5764754"/>
            <a:ext cx="8032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Strengthen your faith with joy in the  Lord with prayer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2D707A-6293-82C6-3AC0-8D73251713B1}"/>
              </a:ext>
            </a:extLst>
          </p:cNvPr>
          <p:cNvSpPr txBox="1"/>
          <p:nvPr/>
        </p:nvSpPr>
        <p:spPr>
          <a:xfrm>
            <a:off x="949123" y="4747877"/>
            <a:ext cx="72457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Do not fall into the devil’s trap that confronting doctrinal error destroys joy </a:t>
            </a:r>
          </a:p>
        </p:txBody>
      </p:sp>
    </p:spTree>
    <p:extLst>
      <p:ext uri="{BB962C8B-B14F-4D97-AF65-F5344CB8AC3E}">
        <p14:creationId xmlns:p14="http://schemas.microsoft.com/office/powerpoint/2010/main" val="232222989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6CCB00-1F7C-D01F-300A-CD32A9F55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583EC-0FB3-061C-A567-72FCD43755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0669BD-FE86-1D78-EC75-BF0F7240EC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947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500</TotalTime>
  <Words>456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Google Sans</vt:lpstr>
      <vt:lpstr>Office Theme</vt:lpstr>
      <vt:lpstr>PowerPoint Presentation</vt:lpstr>
      <vt:lpstr>PowerPoint Presentation</vt:lpstr>
      <vt:lpstr>PowerPoint Presentation</vt:lpstr>
      <vt:lpstr>PowerPoint Presentation</vt:lpstr>
      <vt:lpstr>The Joy of Jehovah... Jn. 15:11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Jerry Fite</cp:lastModifiedBy>
  <cp:revision>1</cp:revision>
  <dcterms:created xsi:type="dcterms:W3CDTF">2026-07-05T04:56:02Z</dcterms:created>
  <dcterms:modified xsi:type="dcterms:W3CDTF">2026-07-05T13:16:13Z</dcterms:modified>
</cp:coreProperties>
</file>