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57"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49" d="100"/>
          <a:sy n="49" d="100"/>
        </p:scale>
        <p:origin x="1732" y="52"/>
      </p:cViewPr>
      <p:guideLst>
        <p:guide orient="horz" pos="218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377193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2689716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1770733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3735628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375021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2068657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86275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1864692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412011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120656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AFBD92-1B77-4D3A-B5AF-FA4238EDED6C}" type="datetimeFigureOut">
              <a:rPr lang="en-US" smtClean="0"/>
              <a:t>8/2/2026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EBFDF77-F63E-4EE8-AC28-925D7F2C22BB}" type="slidenum">
              <a:rPr lang="en-US" smtClean="0"/>
              <a:t>‹#›</a:t>
            </a:fld>
            <a:endParaRPr lang="en-US" dirty="0"/>
          </a:p>
        </p:txBody>
      </p:sp>
    </p:spTree>
    <p:extLst>
      <p:ext uri="{BB962C8B-B14F-4D97-AF65-F5344CB8AC3E}">
        <p14:creationId xmlns:p14="http://schemas.microsoft.com/office/powerpoint/2010/main" val="3003966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DAFBD92-1B77-4D3A-B5AF-FA4238EDED6C}" type="datetimeFigureOut">
              <a:rPr lang="en-US" smtClean="0"/>
              <a:t>8/2/2026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BFDF77-F63E-4EE8-AC28-925D7F2C22BB}" type="slidenum">
              <a:rPr lang="en-US" smtClean="0"/>
              <a:t>‹#›</a:t>
            </a:fld>
            <a:endParaRPr lang="en-US" dirty="0"/>
          </a:p>
        </p:txBody>
      </p:sp>
    </p:spTree>
    <p:extLst>
      <p:ext uri="{BB962C8B-B14F-4D97-AF65-F5344CB8AC3E}">
        <p14:creationId xmlns:p14="http://schemas.microsoft.com/office/powerpoint/2010/main" val="174300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7A6F1-6B7F-6493-83FD-85B4314A091F}"/>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3B72302B-0DFE-57AE-5C12-D87FE9D7CDA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670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cts Chapter 24 – Apologiaway : Conservative Christian Worldview">
            <a:extLst>
              <a:ext uri="{FF2B5EF4-FFF2-40B4-BE49-F238E27FC236}">
                <a16:creationId xmlns:a16="http://schemas.microsoft.com/office/drawing/2014/main" id="{5EF81D56-97F8-0FB3-6313-CB4FD8C98D37}"/>
              </a:ext>
            </a:extLst>
          </p:cNvPr>
          <p:cNvPicPr>
            <a:picLocks noChangeAspect="1"/>
          </p:cNvPicPr>
          <p:nvPr/>
        </p:nvPicPr>
        <p:blipFill>
          <a:blip r:embed="rId2"/>
          <a:stretch>
            <a:fillRect/>
          </a:stretch>
        </p:blipFill>
        <p:spPr>
          <a:xfrm>
            <a:off x="418012" y="753203"/>
            <a:ext cx="3798978" cy="4917459"/>
          </a:xfrm>
          <a:prstGeom prst="rect">
            <a:avLst/>
          </a:prstGeom>
        </p:spPr>
      </p:pic>
      <p:sp>
        <p:nvSpPr>
          <p:cNvPr id="3" name="TextBox 2">
            <a:extLst>
              <a:ext uri="{FF2B5EF4-FFF2-40B4-BE49-F238E27FC236}">
                <a16:creationId xmlns:a16="http://schemas.microsoft.com/office/drawing/2014/main" id="{8CCE4461-C3C1-72CD-34FC-338411B0D82B}"/>
              </a:ext>
            </a:extLst>
          </p:cNvPr>
          <p:cNvSpPr txBox="1"/>
          <p:nvPr/>
        </p:nvSpPr>
        <p:spPr>
          <a:xfrm>
            <a:off x="5081451" y="1100167"/>
            <a:ext cx="3396343" cy="2554545"/>
          </a:xfrm>
          <a:prstGeom prst="rect">
            <a:avLst/>
          </a:prstGeom>
          <a:noFill/>
        </p:spPr>
        <p:txBody>
          <a:bodyPr wrap="square" rtlCol="0">
            <a:spAutoFit/>
          </a:bodyPr>
          <a:lstStyle/>
          <a:p>
            <a:pPr algn="ctr"/>
            <a:r>
              <a:rPr lang="en-US" sz="4000" dirty="0"/>
              <a:t>What Hinders People in Becoming Christians? </a:t>
            </a:r>
          </a:p>
        </p:txBody>
      </p:sp>
      <p:sp>
        <p:nvSpPr>
          <p:cNvPr id="4" name="TextBox 3">
            <a:extLst>
              <a:ext uri="{FF2B5EF4-FFF2-40B4-BE49-F238E27FC236}">
                <a16:creationId xmlns:a16="http://schemas.microsoft.com/office/drawing/2014/main" id="{7138E002-BE0D-73E2-3968-3576B5CF86B9}"/>
              </a:ext>
            </a:extLst>
          </p:cNvPr>
          <p:cNvSpPr txBox="1"/>
          <p:nvPr/>
        </p:nvSpPr>
        <p:spPr>
          <a:xfrm>
            <a:off x="533264" y="5670662"/>
            <a:ext cx="3657600" cy="954107"/>
          </a:xfrm>
          <a:prstGeom prst="rect">
            <a:avLst/>
          </a:prstGeom>
          <a:noFill/>
        </p:spPr>
        <p:txBody>
          <a:bodyPr wrap="square" rtlCol="0">
            <a:spAutoFit/>
          </a:bodyPr>
          <a:lstStyle/>
          <a:p>
            <a:r>
              <a:rPr lang="en-US" sz="2800" b="1" dirty="0"/>
              <a:t>Felix and Drusilla</a:t>
            </a:r>
          </a:p>
          <a:p>
            <a:pPr algn="ctr"/>
            <a:r>
              <a:rPr lang="en-US" sz="2800" b="1" dirty="0"/>
              <a:t>Paul  </a:t>
            </a:r>
          </a:p>
        </p:txBody>
      </p:sp>
      <p:sp>
        <p:nvSpPr>
          <p:cNvPr id="5" name="TextBox 4">
            <a:extLst>
              <a:ext uri="{FF2B5EF4-FFF2-40B4-BE49-F238E27FC236}">
                <a16:creationId xmlns:a16="http://schemas.microsoft.com/office/drawing/2014/main" id="{B56AD61D-B165-7DF8-0D36-3EEEC3F0E48C}"/>
              </a:ext>
            </a:extLst>
          </p:cNvPr>
          <p:cNvSpPr txBox="1"/>
          <p:nvPr/>
        </p:nvSpPr>
        <p:spPr>
          <a:xfrm>
            <a:off x="5499462" y="5624495"/>
            <a:ext cx="3226526" cy="523220"/>
          </a:xfrm>
          <a:prstGeom prst="rect">
            <a:avLst/>
          </a:prstGeom>
          <a:noFill/>
        </p:spPr>
        <p:txBody>
          <a:bodyPr wrap="square" rtlCol="0">
            <a:spAutoFit/>
          </a:bodyPr>
          <a:lstStyle/>
          <a:p>
            <a:r>
              <a:rPr lang="en-US" sz="2800" b="1" dirty="0">
                <a:solidFill>
                  <a:srgbClr val="C00000"/>
                </a:solidFill>
              </a:rPr>
              <a:t>Acts 24: 24-27</a:t>
            </a:r>
          </a:p>
        </p:txBody>
      </p:sp>
    </p:spTree>
    <p:extLst>
      <p:ext uri="{BB962C8B-B14F-4D97-AF65-F5344CB8AC3E}">
        <p14:creationId xmlns:p14="http://schemas.microsoft.com/office/powerpoint/2010/main" val="3906118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67858-74CE-03BB-72FD-E27AD34CBEBE}"/>
              </a:ext>
            </a:extLst>
          </p:cNvPr>
          <p:cNvSpPr>
            <a:spLocks noGrp="1"/>
          </p:cNvSpPr>
          <p:nvPr>
            <p:ph type="title"/>
          </p:nvPr>
        </p:nvSpPr>
        <p:spPr/>
        <p:txBody>
          <a:bodyPr/>
          <a:lstStyle/>
          <a:p>
            <a:r>
              <a:rPr lang="en-US" dirty="0"/>
              <a:t>People do not Convert because...</a:t>
            </a:r>
          </a:p>
        </p:txBody>
      </p:sp>
      <p:sp>
        <p:nvSpPr>
          <p:cNvPr id="3" name="Content Placeholder 2">
            <a:extLst>
              <a:ext uri="{FF2B5EF4-FFF2-40B4-BE49-F238E27FC236}">
                <a16:creationId xmlns:a16="http://schemas.microsoft.com/office/drawing/2014/main" id="{5541076D-D794-3638-0117-A328AB0BA324}"/>
              </a:ext>
            </a:extLst>
          </p:cNvPr>
          <p:cNvSpPr>
            <a:spLocks noGrp="1"/>
          </p:cNvSpPr>
          <p:nvPr>
            <p:ph idx="1"/>
          </p:nvPr>
        </p:nvSpPr>
        <p:spPr/>
        <p:txBody>
          <a:bodyPr/>
          <a:lstStyle/>
          <a:p>
            <a:r>
              <a:rPr lang="en-US" b="1" dirty="0"/>
              <a:t>They Love this world more... </a:t>
            </a:r>
          </a:p>
          <a:p>
            <a:pPr lvl="1"/>
            <a:r>
              <a:rPr lang="en-US" sz="2800" dirty="0"/>
              <a:t>Lust of the flesh, lust of the eye, the pride of life  </a:t>
            </a:r>
            <a:r>
              <a:rPr lang="en-US" sz="2800" dirty="0">
                <a:solidFill>
                  <a:srgbClr val="C00000"/>
                </a:solidFill>
              </a:rPr>
              <a:t>(I Jn. 1:16)</a:t>
            </a:r>
          </a:p>
          <a:p>
            <a:pPr lvl="1"/>
            <a:r>
              <a:rPr lang="en-US" sz="2800" dirty="0"/>
              <a:t>Blinded of the truth ahead </a:t>
            </a:r>
            <a:r>
              <a:rPr lang="en-US" sz="2800" dirty="0">
                <a:solidFill>
                  <a:srgbClr val="C00000"/>
                </a:solidFill>
              </a:rPr>
              <a:t>(I Jn. 1:17, 2 Cor. 4:4, Lk. 18:30)</a:t>
            </a:r>
          </a:p>
          <a:p>
            <a:pPr lvl="1"/>
            <a:r>
              <a:rPr lang="en-US" sz="2800" dirty="0"/>
              <a:t>Love  of money </a:t>
            </a:r>
            <a:r>
              <a:rPr lang="en-US" sz="2800" dirty="0">
                <a:solidFill>
                  <a:srgbClr val="C00000"/>
                </a:solidFill>
              </a:rPr>
              <a:t>(Matt. 19:22-26,  Acts 24:26)</a:t>
            </a:r>
          </a:p>
          <a:p>
            <a:pPr lvl="1"/>
            <a:r>
              <a:rPr lang="en-US" sz="2800" dirty="0"/>
              <a:t>The pull of this world on followers of Christ – Demas </a:t>
            </a:r>
            <a:r>
              <a:rPr lang="en-US" sz="2800" dirty="0">
                <a:solidFill>
                  <a:srgbClr val="C00000"/>
                </a:solidFill>
              </a:rPr>
              <a:t>(2 Tim. 4:10)</a:t>
            </a:r>
          </a:p>
          <a:p>
            <a:endParaRPr lang="en-US" dirty="0"/>
          </a:p>
        </p:txBody>
      </p:sp>
    </p:spTree>
    <p:extLst>
      <p:ext uri="{BB962C8B-B14F-4D97-AF65-F5344CB8AC3E}">
        <p14:creationId xmlns:p14="http://schemas.microsoft.com/office/powerpoint/2010/main" val="368268967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47AB5-8618-69D7-E7E4-DD167B8AF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DFBBD5-9185-C8CF-2EF9-9D14791EC1DB}"/>
              </a:ext>
            </a:extLst>
          </p:cNvPr>
          <p:cNvSpPr>
            <a:spLocks noGrp="1"/>
          </p:cNvSpPr>
          <p:nvPr>
            <p:ph type="title"/>
          </p:nvPr>
        </p:nvSpPr>
        <p:spPr/>
        <p:txBody>
          <a:bodyPr/>
          <a:lstStyle/>
          <a:p>
            <a:r>
              <a:rPr lang="en-US" dirty="0"/>
              <a:t>People do not Convert because...</a:t>
            </a:r>
          </a:p>
        </p:txBody>
      </p:sp>
      <p:sp>
        <p:nvSpPr>
          <p:cNvPr id="3" name="Content Placeholder 2">
            <a:extLst>
              <a:ext uri="{FF2B5EF4-FFF2-40B4-BE49-F238E27FC236}">
                <a16:creationId xmlns:a16="http://schemas.microsoft.com/office/drawing/2014/main" id="{EAF4AEFE-1200-83E3-0A19-627FF7567BC5}"/>
              </a:ext>
            </a:extLst>
          </p:cNvPr>
          <p:cNvSpPr>
            <a:spLocks noGrp="1"/>
          </p:cNvSpPr>
          <p:nvPr>
            <p:ph idx="1"/>
          </p:nvPr>
        </p:nvSpPr>
        <p:spPr/>
        <p:txBody>
          <a:bodyPr/>
          <a:lstStyle/>
          <a:p>
            <a:r>
              <a:rPr lang="en-US" dirty="0"/>
              <a:t>They Love this world more... </a:t>
            </a:r>
          </a:p>
          <a:p>
            <a:r>
              <a:rPr lang="en-US" b="1" dirty="0"/>
              <a:t>They are merely “moved”                                            </a:t>
            </a:r>
            <a:r>
              <a:rPr lang="en-US" dirty="0">
                <a:solidFill>
                  <a:srgbClr val="C00000"/>
                </a:solidFill>
              </a:rPr>
              <a:t>(Acts 24:25, Acts 26: 27-28. Acts 26:29-32)</a:t>
            </a:r>
          </a:p>
          <a:p>
            <a:pPr lvl="1"/>
            <a:r>
              <a:rPr lang="en-US" sz="2800" dirty="0"/>
              <a:t>“Fear” ...</a:t>
            </a:r>
          </a:p>
          <a:p>
            <a:pPr lvl="1"/>
            <a:r>
              <a:rPr lang="en-US" sz="2800" dirty="0"/>
              <a:t>“Persuasion” ...</a:t>
            </a:r>
          </a:p>
          <a:p>
            <a:pPr lvl="1"/>
            <a:r>
              <a:rPr lang="en-US" sz="2800" dirty="0"/>
              <a:t>Can quickly get back to “my business” </a:t>
            </a:r>
          </a:p>
          <a:p>
            <a:pPr marL="0" indent="0">
              <a:buNone/>
            </a:pPr>
            <a:endParaRPr lang="en-US" dirty="0"/>
          </a:p>
        </p:txBody>
      </p:sp>
    </p:spTree>
    <p:extLst>
      <p:ext uri="{BB962C8B-B14F-4D97-AF65-F5344CB8AC3E}">
        <p14:creationId xmlns:p14="http://schemas.microsoft.com/office/powerpoint/2010/main" val="4506858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C9E97-8DED-3F2D-9607-E18560DA3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EB5C5-4AF7-8130-5CAD-246790754721}"/>
              </a:ext>
            </a:extLst>
          </p:cNvPr>
          <p:cNvSpPr>
            <a:spLocks noGrp="1"/>
          </p:cNvSpPr>
          <p:nvPr>
            <p:ph type="title"/>
          </p:nvPr>
        </p:nvSpPr>
        <p:spPr/>
        <p:txBody>
          <a:bodyPr/>
          <a:lstStyle/>
          <a:p>
            <a:r>
              <a:rPr lang="en-US" dirty="0"/>
              <a:t>People do not Convert because...</a:t>
            </a:r>
          </a:p>
        </p:txBody>
      </p:sp>
      <p:sp>
        <p:nvSpPr>
          <p:cNvPr id="3" name="Content Placeholder 2">
            <a:extLst>
              <a:ext uri="{FF2B5EF4-FFF2-40B4-BE49-F238E27FC236}">
                <a16:creationId xmlns:a16="http://schemas.microsoft.com/office/drawing/2014/main" id="{63C92656-0C40-4C35-3B9E-D314D584C96E}"/>
              </a:ext>
            </a:extLst>
          </p:cNvPr>
          <p:cNvSpPr>
            <a:spLocks noGrp="1"/>
          </p:cNvSpPr>
          <p:nvPr>
            <p:ph idx="1"/>
          </p:nvPr>
        </p:nvSpPr>
        <p:spPr/>
        <p:txBody>
          <a:bodyPr>
            <a:normAutofit/>
          </a:bodyPr>
          <a:lstStyle/>
          <a:p>
            <a:r>
              <a:rPr lang="en-US" dirty="0"/>
              <a:t>They Love this world more... </a:t>
            </a:r>
          </a:p>
          <a:p>
            <a:r>
              <a:rPr lang="en-US" dirty="0"/>
              <a:t>They are merely “moved” </a:t>
            </a:r>
          </a:p>
          <a:p>
            <a:r>
              <a:rPr lang="en-US" b="1" dirty="0"/>
              <a:t>They put off   making “the change” until  a “convenient season”                                                           </a:t>
            </a:r>
            <a:r>
              <a:rPr lang="en-US" dirty="0">
                <a:solidFill>
                  <a:srgbClr val="C00000"/>
                </a:solidFill>
              </a:rPr>
              <a:t>( Acts 24: 25, I Tim. 4:7-10, Heb. 9:27 )</a:t>
            </a:r>
          </a:p>
          <a:p>
            <a:pPr lvl="1"/>
            <a:r>
              <a:rPr lang="en-US" sz="2800" dirty="0"/>
              <a:t>Never convenient to repent – turn away from your sins</a:t>
            </a:r>
          </a:p>
          <a:p>
            <a:pPr lvl="1"/>
            <a:r>
              <a:rPr lang="en-US" sz="2800" dirty="0"/>
              <a:t>Never convenient to change to “godly living”  </a:t>
            </a:r>
          </a:p>
          <a:p>
            <a:pPr lvl="1"/>
            <a:r>
              <a:rPr lang="en-US" sz="2800" dirty="0"/>
              <a:t>The day of reckoning comes – Judgement</a:t>
            </a:r>
            <a:endParaRPr lang="en-US" dirty="0"/>
          </a:p>
        </p:txBody>
      </p:sp>
    </p:spTree>
    <p:extLst>
      <p:ext uri="{BB962C8B-B14F-4D97-AF65-F5344CB8AC3E}">
        <p14:creationId xmlns:p14="http://schemas.microsoft.com/office/powerpoint/2010/main" val="24303942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827D6-D203-3705-0316-43A9517EA624}"/>
            </a:ext>
          </a:extLst>
        </p:cNvPr>
        <p:cNvGrpSpPr/>
        <p:nvPr/>
      </p:nvGrpSpPr>
      <p:grpSpPr>
        <a:xfrm>
          <a:off x="0" y="0"/>
          <a:ext cx="0" cy="0"/>
          <a:chOff x="0" y="0"/>
          <a:chExt cx="0" cy="0"/>
        </a:xfrm>
      </p:grpSpPr>
      <p:pic>
        <p:nvPicPr>
          <p:cNvPr id="2" name="Picture 1" descr="Acts Chapter 24 – Apologiaway : Conservative Christian Worldview">
            <a:extLst>
              <a:ext uri="{FF2B5EF4-FFF2-40B4-BE49-F238E27FC236}">
                <a16:creationId xmlns:a16="http://schemas.microsoft.com/office/drawing/2014/main" id="{AF4A3957-AFB1-19DE-2351-51D1417A879F}"/>
              </a:ext>
            </a:extLst>
          </p:cNvPr>
          <p:cNvPicPr>
            <a:picLocks noChangeAspect="1"/>
          </p:cNvPicPr>
          <p:nvPr/>
        </p:nvPicPr>
        <p:blipFill>
          <a:blip r:embed="rId2"/>
          <a:stretch>
            <a:fillRect/>
          </a:stretch>
        </p:blipFill>
        <p:spPr>
          <a:xfrm>
            <a:off x="-5107577" y="557260"/>
            <a:ext cx="3798978" cy="4917459"/>
          </a:xfrm>
          <a:prstGeom prst="rect">
            <a:avLst/>
          </a:prstGeom>
        </p:spPr>
      </p:pic>
      <p:sp>
        <p:nvSpPr>
          <p:cNvPr id="3" name="TextBox 2">
            <a:extLst>
              <a:ext uri="{FF2B5EF4-FFF2-40B4-BE49-F238E27FC236}">
                <a16:creationId xmlns:a16="http://schemas.microsoft.com/office/drawing/2014/main" id="{8D9A0C32-C3D6-C47C-C60D-E3CD01088A9B}"/>
              </a:ext>
            </a:extLst>
          </p:cNvPr>
          <p:cNvSpPr txBox="1"/>
          <p:nvPr/>
        </p:nvSpPr>
        <p:spPr>
          <a:xfrm>
            <a:off x="4833256" y="1031966"/>
            <a:ext cx="3396343" cy="3539430"/>
          </a:xfrm>
          <a:prstGeom prst="rect">
            <a:avLst/>
          </a:prstGeom>
          <a:noFill/>
        </p:spPr>
        <p:txBody>
          <a:bodyPr wrap="square" rtlCol="0">
            <a:spAutoFit/>
          </a:bodyPr>
          <a:lstStyle/>
          <a:p>
            <a:pPr algn="ctr"/>
            <a:r>
              <a:rPr lang="en-US" sz="2800" dirty="0"/>
              <a:t>so Christ was offered once to bear the sins of many. To those who eagerly wait for Him He will appear a second time, apart from sin, for salvation.</a:t>
            </a:r>
          </a:p>
        </p:txBody>
      </p:sp>
      <p:sp>
        <p:nvSpPr>
          <p:cNvPr id="4" name="TextBox 3">
            <a:extLst>
              <a:ext uri="{FF2B5EF4-FFF2-40B4-BE49-F238E27FC236}">
                <a16:creationId xmlns:a16="http://schemas.microsoft.com/office/drawing/2014/main" id="{AB8D7D03-0027-9527-CF4B-31C4E5EC2EF1}"/>
              </a:ext>
            </a:extLst>
          </p:cNvPr>
          <p:cNvSpPr txBox="1"/>
          <p:nvPr/>
        </p:nvSpPr>
        <p:spPr>
          <a:xfrm>
            <a:off x="533264" y="5670662"/>
            <a:ext cx="3657600" cy="523220"/>
          </a:xfrm>
          <a:prstGeom prst="rect">
            <a:avLst/>
          </a:prstGeom>
          <a:noFill/>
        </p:spPr>
        <p:txBody>
          <a:bodyPr wrap="square" rtlCol="0">
            <a:spAutoFit/>
          </a:bodyPr>
          <a:lstStyle/>
          <a:p>
            <a:r>
              <a:rPr lang="en-US" sz="2800" b="1" dirty="0"/>
              <a:t>             Yourself </a:t>
            </a:r>
          </a:p>
        </p:txBody>
      </p:sp>
      <p:sp>
        <p:nvSpPr>
          <p:cNvPr id="5" name="TextBox 4">
            <a:extLst>
              <a:ext uri="{FF2B5EF4-FFF2-40B4-BE49-F238E27FC236}">
                <a16:creationId xmlns:a16="http://schemas.microsoft.com/office/drawing/2014/main" id="{34709833-1B01-0133-873C-8659AEDC9538}"/>
              </a:ext>
            </a:extLst>
          </p:cNvPr>
          <p:cNvSpPr txBox="1"/>
          <p:nvPr/>
        </p:nvSpPr>
        <p:spPr>
          <a:xfrm>
            <a:off x="5499462" y="5624495"/>
            <a:ext cx="3226526" cy="523220"/>
          </a:xfrm>
          <a:prstGeom prst="rect">
            <a:avLst/>
          </a:prstGeom>
          <a:noFill/>
        </p:spPr>
        <p:txBody>
          <a:bodyPr wrap="square" rtlCol="0">
            <a:spAutoFit/>
          </a:bodyPr>
          <a:lstStyle/>
          <a:p>
            <a:r>
              <a:rPr lang="en-US" sz="2800" b="1" dirty="0">
                <a:solidFill>
                  <a:srgbClr val="C00000"/>
                </a:solidFill>
              </a:rPr>
              <a:t>   Hebrews 9:28</a:t>
            </a:r>
          </a:p>
        </p:txBody>
      </p:sp>
      <p:sp>
        <p:nvSpPr>
          <p:cNvPr id="6" name="Rectangle 5">
            <a:extLst>
              <a:ext uri="{FF2B5EF4-FFF2-40B4-BE49-F238E27FC236}">
                <a16:creationId xmlns:a16="http://schemas.microsoft.com/office/drawing/2014/main" id="{30C50260-42C2-174F-522A-04B819D05015}"/>
              </a:ext>
            </a:extLst>
          </p:cNvPr>
          <p:cNvSpPr/>
          <p:nvPr/>
        </p:nvSpPr>
        <p:spPr>
          <a:xfrm>
            <a:off x="663892" y="1031966"/>
            <a:ext cx="3396343" cy="444275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E5558AB-24E6-1AC1-DC85-1AEFFC132E80}"/>
              </a:ext>
            </a:extLst>
          </p:cNvPr>
          <p:cNvSpPr txBox="1"/>
          <p:nvPr/>
        </p:nvSpPr>
        <p:spPr>
          <a:xfrm>
            <a:off x="1201783" y="3015989"/>
            <a:ext cx="2495006" cy="523220"/>
          </a:xfrm>
          <a:prstGeom prst="rect">
            <a:avLst/>
          </a:prstGeom>
          <a:noFill/>
        </p:spPr>
        <p:txBody>
          <a:bodyPr wrap="square" rtlCol="0">
            <a:spAutoFit/>
          </a:bodyPr>
          <a:lstStyle/>
          <a:p>
            <a:r>
              <a:rPr lang="en-US" sz="2800" dirty="0"/>
              <a:t>    </a:t>
            </a:r>
            <a:r>
              <a:rPr lang="en-US" sz="2800" b="1" dirty="0"/>
              <a:t>Picture</a:t>
            </a:r>
          </a:p>
        </p:txBody>
      </p:sp>
    </p:spTree>
    <p:extLst>
      <p:ext uri="{BB962C8B-B14F-4D97-AF65-F5344CB8AC3E}">
        <p14:creationId xmlns:p14="http://schemas.microsoft.com/office/powerpoint/2010/main" val="314887495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9E6A8-D797-DE97-193A-554207D4E2FC}"/>
            </a:ext>
          </a:extLst>
        </p:cNvPr>
        <p:cNvGrpSpPr/>
        <p:nvPr/>
      </p:nvGrpSpPr>
      <p:grpSpPr>
        <a:xfrm>
          <a:off x="0" y="0"/>
          <a:ext cx="0" cy="0"/>
          <a:chOff x="0" y="0"/>
          <a:chExt cx="0" cy="0"/>
        </a:xfrm>
      </p:grpSpPr>
      <p:pic>
        <p:nvPicPr>
          <p:cNvPr id="2" name="Picture 1" descr="Acts Chapter 24 – Apologiaway : Conservative Christian Worldview">
            <a:extLst>
              <a:ext uri="{FF2B5EF4-FFF2-40B4-BE49-F238E27FC236}">
                <a16:creationId xmlns:a16="http://schemas.microsoft.com/office/drawing/2014/main" id="{C68A574C-F319-8BBB-937C-72D42B726A66}"/>
              </a:ext>
            </a:extLst>
          </p:cNvPr>
          <p:cNvPicPr>
            <a:picLocks noChangeAspect="1"/>
          </p:cNvPicPr>
          <p:nvPr/>
        </p:nvPicPr>
        <p:blipFill>
          <a:blip r:embed="rId2"/>
          <a:stretch>
            <a:fillRect/>
          </a:stretch>
        </p:blipFill>
        <p:spPr>
          <a:xfrm>
            <a:off x="-5107577" y="557260"/>
            <a:ext cx="3798978" cy="4917459"/>
          </a:xfrm>
          <a:prstGeom prst="rect">
            <a:avLst/>
          </a:prstGeom>
        </p:spPr>
      </p:pic>
      <p:sp>
        <p:nvSpPr>
          <p:cNvPr id="3" name="TextBox 2">
            <a:extLst>
              <a:ext uri="{FF2B5EF4-FFF2-40B4-BE49-F238E27FC236}">
                <a16:creationId xmlns:a16="http://schemas.microsoft.com/office/drawing/2014/main" id="{D177C4D3-3C81-0E3F-3483-77ACEC39C288}"/>
              </a:ext>
            </a:extLst>
          </p:cNvPr>
          <p:cNvSpPr txBox="1"/>
          <p:nvPr/>
        </p:nvSpPr>
        <p:spPr>
          <a:xfrm>
            <a:off x="4234680" y="557260"/>
            <a:ext cx="4634999" cy="4401205"/>
          </a:xfrm>
          <a:prstGeom prst="rect">
            <a:avLst/>
          </a:prstGeom>
          <a:noFill/>
        </p:spPr>
        <p:txBody>
          <a:bodyPr wrap="square" rtlCol="0">
            <a:spAutoFit/>
          </a:bodyPr>
          <a:lstStyle/>
          <a:p>
            <a:pPr algn="ctr"/>
            <a:r>
              <a:rPr lang="en-US" sz="2800" dirty="0"/>
              <a:t>I have fought the good fight, I have finished the race, I have kept the faith. Finally, there is laid up for me the crown of righteousness, which the Lord, the righteous Judge, will give to me on that Day, and not to me only but also to all who have loved His appearing.</a:t>
            </a:r>
          </a:p>
        </p:txBody>
      </p:sp>
      <p:sp>
        <p:nvSpPr>
          <p:cNvPr id="4" name="TextBox 3">
            <a:extLst>
              <a:ext uri="{FF2B5EF4-FFF2-40B4-BE49-F238E27FC236}">
                <a16:creationId xmlns:a16="http://schemas.microsoft.com/office/drawing/2014/main" id="{B2DE4504-F1ED-9E53-77CB-26DC0658F117}"/>
              </a:ext>
            </a:extLst>
          </p:cNvPr>
          <p:cNvSpPr txBox="1"/>
          <p:nvPr/>
        </p:nvSpPr>
        <p:spPr>
          <a:xfrm>
            <a:off x="533264" y="5670662"/>
            <a:ext cx="3657600" cy="523220"/>
          </a:xfrm>
          <a:prstGeom prst="rect">
            <a:avLst/>
          </a:prstGeom>
          <a:noFill/>
        </p:spPr>
        <p:txBody>
          <a:bodyPr wrap="square" rtlCol="0">
            <a:spAutoFit/>
          </a:bodyPr>
          <a:lstStyle/>
          <a:p>
            <a:r>
              <a:rPr lang="en-US" sz="2800" b="1" dirty="0"/>
              <a:t>             Yourself </a:t>
            </a:r>
          </a:p>
        </p:txBody>
      </p:sp>
      <p:sp>
        <p:nvSpPr>
          <p:cNvPr id="5" name="TextBox 4">
            <a:extLst>
              <a:ext uri="{FF2B5EF4-FFF2-40B4-BE49-F238E27FC236}">
                <a16:creationId xmlns:a16="http://schemas.microsoft.com/office/drawing/2014/main" id="{00DE3A65-295D-4526-B299-93939D2F58F1}"/>
              </a:ext>
            </a:extLst>
          </p:cNvPr>
          <p:cNvSpPr txBox="1"/>
          <p:nvPr/>
        </p:nvSpPr>
        <p:spPr>
          <a:xfrm>
            <a:off x="5499462" y="5624495"/>
            <a:ext cx="3226526" cy="523220"/>
          </a:xfrm>
          <a:prstGeom prst="rect">
            <a:avLst/>
          </a:prstGeom>
          <a:noFill/>
        </p:spPr>
        <p:txBody>
          <a:bodyPr wrap="square" rtlCol="0">
            <a:spAutoFit/>
          </a:bodyPr>
          <a:lstStyle/>
          <a:p>
            <a:r>
              <a:rPr lang="en-US" sz="2800" b="1" dirty="0">
                <a:solidFill>
                  <a:srgbClr val="C00000"/>
                </a:solidFill>
              </a:rPr>
              <a:t>2 Timothy 4:7-8</a:t>
            </a:r>
          </a:p>
        </p:txBody>
      </p:sp>
      <p:sp>
        <p:nvSpPr>
          <p:cNvPr id="6" name="Rectangle 5">
            <a:extLst>
              <a:ext uri="{FF2B5EF4-FFF2-40B4-BE49-F238E27FC236}">
                <a16:creationId xmlns:a16="http://schemas.microsoft.com/office/drawing/2014/main" id="{AB4F4FEF-CB1A-CEF9-FCD6-EBF1B6C04CD2}"/>
              </a:ext>
            </a:extLst>
          </p:cNvPr>
          <p:cNvSpPr/>
          <p:nvPr/>
        </p:nvSpPr>
        <p:spPr>
          <a:xfrm>
            <a:off x="663892" y="1031966"/>
            <a:ext cx="3396343" cy="444275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EE678111-CD23-528E-349E-726CCC9A83B7}"/>
              </a:ext>
            </a:extLst>
          </p:cNvPr>
          <p:cNvSpPr txBox="1"/>
          <p:nvPr/>
        </p:nvSpPr>
        <p:spPr>
          <a:xfrm>
            <a:off x="1201783" y="3015989"/>
            <a:ext cx="2495006" cy="523220"/>
          </a:xfrm>
          <a:prstGeom prst="rect">
            <a:avLst/>
          </a:prstGeom>
          <a:noFill/>
        </p:spPr>
        <p:txBody>
          <a:bodyPr wrap="square" rtlCol="0">
            <a:spAutoFit/>
          </a:bodyPr>
          <a:lstStyle/>
          <a:p>
            <a:r>
              <a:rPr lang="en-US" sz="2800" dirty="0"/>
              <a:t>    </a:t>
            </a:r>
            <a:r>
              <a:rPr lang="en-US" sz="2800" b="1" dirty="0"/>
              <a:t>Picture</a:t>
            </a:r>
          </a:p>
        </p:txBody>
      </p:sp>
    </p:spTree>
    <p:extLst>
      <p:ext uri="{BB962C8B-B14F-4D97-AF65-F5344CB8AC3E}">
        <p14:creationId xmlns:p14="http://schemas.microsoft.com/office/powerpoint/2010/main" val="31639090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65C553-7651-45D4-0909-5A4DE4FE9B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A9905C-F1AD-D437-41B7-CE3770C9B0BE}"/>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45367A42-3C79-1445-C306-5940254552BE}"/>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842465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122</TotalTime>
  <Words>325</Words>
  <Application>Microsoft Office PowerPoint</Application>
  <PresentationFormat>On-screen Show (4:3)</PresentationFormat>
  <Paragraphs>31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People do not Convert because...</vt:lpstr>
      <vt:lpstr>People do not Convert because...</vt:lpstr>
      <vt:lpstr>People do not Convert because...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Fite</dc:creator>
  <cp:lastModifiedBy>Jerry Fite</cp:lastModifiedBy>
  <cp:revision>1</cp:revision>
  <dcterms:created xsi:type="dcterms:W3CDTF">2026-08-02T11:18:49Z</dcterms:created>
  <dcterms:modified xsi:type="dcterms:W3CDTF">2026-08-02T13:21:04Z</dcterms:modified>
</cp:coreProperties>
</file>