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2" r:id="rId5"/>
    <p:sldId id="260" r:id="rId6"/>
    <p:sldId id="261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43BF62-02BC-4E81-B475-6D34B89B9505}" v="22" dt="2026-07-19T21:32:49.1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1692" y="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ry Fite" userId="5c817e7aab5c3f9a" providerId="LiveId" clId="{C01970DF-CA25-4E40-B922-894826FCC483}"/>
    <pc:docChg chg="undo custSel addSld modSld sldOrd">
      <pc:chgData name="Jerry Fite" userId="5c817e7aab5c3f9a" providerId="LiveId" clId="{C01970DF-CA25-4E40-B922-894826FCC483}" dt="2026-07-19T21:32:49.180" v="1685"/>
      <pc:docMkLst>
        <pc:docMk/>
      </pc:docMkLst>
      <pc:sldChg chg="modAnim">
        <pc:chgData name="Jerry Fite" userId="5c817e7aab5c3f9a" providerId="LiveId" clId="{C01970DF-CA25-4E40-B922-894826FCC483}" dt="2026-07-19T21:30:14.248" v="1669"/>
        <pc:sldMkLst>
          <pc:docMk/>
          <pc:sldMk cId="1774556727" sldId="258"/>
        </pc:sldMkLst>
      </pc:sldChg>
      <pc:sldChg chg="modSp new mod ord modTransition modAnim">
        <pc:chgData name="Jerry Fite" userId="5c817e7aab5c3f9a" providerId="LiveId" clId="{C01970DF-CA25-4E40-B922-894826FCC483}" dt="2026-07-19T21:31:05.624" v="1675"/>
        <pc:sldMkLst>
          <pc:docMk/>
          <pc:sldMk cId="3828600469" sldId="259"/>
        </pc:sldMkLst>
        <pc:spChg chg="mod">
          <ac:chgData name="Jerry Fite" userId="5c817e7aab5c3f9a" providerId="LiveId" clId="{C01970DF-CA25-4E40-B922-894826FCC483}" dt="2026-07-19T20:45:53.640" v="18" actId="20577"/>
          <ac:spMkLst>
            <pc:docMk/>
            <pc:sldMk cId="3828600469" sldId="259"/>
            <ac:spMk id="2" creationId="{31366CD9-7D11-821C-0E4D-324431E70FCC}"/>
          </ac:spMkLst>
        </pc:spChg>
        <pc:spChg chg="mod">
          <ac:chgData name="Jerry Fite" userId="5c817e7aab5c3f9a" providerId="LiveId" clId="{C01970DF-CA25-4E40-B922-894826FCC483}" dt="2026-07-19T21:23:27.144" v="1598" actId="113"/>
          <ac:spMkLst>
            <pc:docMk/>
            <pc:sldMk cId="3828600469" sldId="259"/>
            <ac:spMk id="3" creationId="{427B0F94-528B-7906-04F3-93A90C695A33}"/>
          </ac:spMkLst>
        </pc:spChg>
      </pc:sldChg>
      <pc:sldChg chg="modSp add mod ord modAnim">
        <pc:chgData name="Jerry Fite" userId="5c817e7aab5c3f9a" providerId="LiveId" clId="{C01970DF-CA25-4E40-B922-894826FCC483}" dt="2026-07-19T21:32:21.347" v="1682"/>
        <pc:sldMkLst>
          <pc:docMk/>
          <pc:sldMk cId="446937997" sldId="260"/>
        </pc:sldMkLst>
        <pc:spChg chg="mod">
          <ac:chgData name="Jerry Fite" userId="5c817e7aab5c3f9a" providerId="LiveId" clId="{C01970DF-CA25-4E40-B922-894826FCC483}" dt="2026-07-19T20:57:31.117" v="498" actId="20577"/>
          <ac:spMkLst>
            <pc:docMk/>
            <pc:sldMk cId="446937997" sldId="260"/>
            <ac:spMk id="2" creationId="{9D8DEF76-74B3-0C39-BB3D-C5FEDC30EF8B}"/>
          </ac:spMkLst>
        </pc:spChg>
        <pc:spChg chg="mod">
          <ac:chgData name="Jerry Fite" userId="5c817e7aab5c3f9a" providerId="LiveId" clId="{C01970DF-CA25-4E40-B922-894826FCC483}" dt="2026-07-19T21:25:52.564" v="1639" actId="20577"/>
          <ac:spMkLst>
            <pc:docMk/>
            <pc:sldMk cId="446937997" sldId="260"/>
            <ac:spMk id="3" creationId="{ADC03DB4-DFEF-206B-A24B-16BD9EB9AB1D}"/>
          </ac:spMkLst>
        </pc:spChg>
      </pc:sldChg>
      <pc:sldChg chg="modSp add mod modTransition modAnim">
        <pc:chgData name="Jerry Fite" userId="5c817e7aab5c3f9a" providerId="LiveId" clId="{C01970DF-CA25-4E40-B922-894826FCC483}" dt="2026-07-19T21:32:49.180" v="1685"/>
        <pc:sldMkLst>
          <pc:docMk/>
          <pc:sldMk cId="1211921143" sldId="261"/>
        </pc:sldMkLst>
        <pc:spChg chg="mod">
          <ac:chgData name="Jerry Fite" userId="5c817e7aab5c3f9a" providerId="LiveId" clId="{C01970DF-CA25-4E40-B922-894826FCC483}" dt="2026-07-19T21:06:35.748" v="975" actId="20577"/>
          <ac:spMkLst>
            <pc:docMk/>
            <pc:sldMk cId="1211921143" sldId="261"/>
            <ac:spMk id="2" creationId="{C391CF39-21C8-23FE-90DF-561A80B5FE04}"/>
          </ac:spMkLst>
        </pc:spChg>
        <pc:spChg chg="mod">
          <ac:chgData name="Jerry Fite" userId="5c817e7aab5c3f9a" providerId="LiveId" clId="{C01970DF-CA25-4E40-B922-894826FCC483}" dt="2026-07-19T21:06:14.489" v="970" actId="113"/>
          <ac:spMkLst>
            <pc:docMk/>
            <pc:sldMk cId="1211921143" sldId="261"/>
            <ac:spMk id="3" creationId="{EE2C4ACE-0687-DC39-F1CB-17679D4CF0FC}"/>
          </ac:spMkLst>
        </pc:spChg>
      </pc:sldChg>
      <pc:sldChg chg="modSp add mod ord modAnim">
        <pc:chgData name="Jerry Fite" userId="5c817e7aab5c3f9a" providerId="LiveId" clId="{C01970DF-CA25-4E40-B922-894826FCC483}" dt="2026-07-19T21:31:56.186" v="1679"/>
        <pc:sldMkLst>
          <pc:docMk/>
          <pc:sldMk cId="2410364" sldId="262"/>
        </pc:sldMkLst>
        <pc:spChg chg="mod">
          <ac:chgData name="Jerry Fite" userId="5c817e7aab5c3f9a" providerId="LiveId" clId="{C01970DF-CA25-4E40-B922-894826FCC483}" dt="2026-07-19T21:07:15.824" v="1037" actId="20577"/>
          <ac:spMkLst>
            <pc:docMk/>
            <pc:sldMk cId="2410364" sldId="262"/>
            <ac:spMk id="2" creationId="{FED27144-BD23-3A6E-3744-BDAD9ACD8D42}"/>
          </ac:spMkLst>
        </pc:spChg>
        <pc:spChg chg="mod">
          <ac:chgData name="Jerry Fite" userId="5c817e7aab5c3f9a" providerId="LiveId" clId="{C01970DF-CA25-4E40-B922-894826FCC483}" dt="2026-07-19T21:28:28.885" v="1663" actId="20577"/>
          <ac:spMkLst>
            <pc:docMk/>
            <pc:sldMk cId="2410364" sldId="262"/>
            <ac:spMk id="3" creationId="{C790542A-0498-CF0E-38F0-F14BBDAF487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9BB3-F147-474B-9CC6-6D402D5D9A9A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4BEB-5751-454D-AD5E-2A29B9657A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783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9BB3-F147-474B-9CC6-6D402D5D9A9A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4BEB-5751-454D-AD5E-2A29B9657A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68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9BB3-F147-474B-9CC6-6D402D5D9A9A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4BEB-5751-454D-AD5E-2A29B9657A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46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9BB3-F147-474B-9CC6-6D402D5D9A9A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4BEB-5751-454D-AD5E-2A29B9657A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31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9BB3-F147-474B-9CC6-6D402D5D9A9A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4BEB-5751-454D-AD5E-2A29B9657A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266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9BB3-F147-474B-9CC6-6D402D5D9A9A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4BEB-5751-454D-AD5E-2A29B9657A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17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9BB3-F147-474B-9CC6-6D402D5D9A9A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4BEB-5751-454D-AD5E-2A29B9657A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71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9BB3-F147-474B-9CC6-6D402D5D9A9A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4BEB-5751-454D-AD5E-2A29B9657A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328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9BB3-F147-474B-9CC6-6D402D5D9A9A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4BEB-5751-454D-AD5E-2A29B9657A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450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9BB3-F147-474B-9CC6-6D402D5D9A9A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4BEB-5751-454D-AD5E-2A29B9657A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145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9BB3-F147-474B-9CC6-6D402D5D9A9A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4BEB-5751-454D-AD5E-2A29B9657A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245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DF9BB3-F147-474B-9CC6-6D402D5D9A9A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E34BEB-5751-454D-AD5E-2A29B9657A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241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9D7AE-A7C5-B28B-2F38-1A44756233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63AAE2-58C3-F509-161D-F0DBB6ADFF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78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hotograph of white, blue, red, black, and green casino chips and scattered $100 bills on an American flag.">
            <a:extLst>
              <a:ext uri="{FF2B5EF4-FFF2-40B4-BE49-F238E27FC236}">
                <a16:creationId xmlns:a16="http://schemas.microsoft.com/office/drawing/2014/main" id="{94252B74-CCAB-0C94-4206-E07893911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628" y="0"/>
            <a:ext cx="9144000" cy="696250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3F10718-513F-7F73-ABFD-766EC6D0485D}"/>
              </a:ext>
            </a:extLst>
          </p:cNvPr>
          <p:cNvSpPr txBox="1"/>
          <p:nvPr/>
        </p:nvSpPr>
        <p:spPr>
          <a:xfrm>
            <a:off x="1802213" y="1528355"/>
            <a:ext cx="68710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Is Gambling Sinful?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6FA22B-57F8-3785-2754-1774B4520A61}"/>
              </a:ext>
            </a:extLst>
          </p:cNvPr>
          <p:cNvSpPr/>
          <p:nvPr/>
        </p:nvSpPr>
        <p:spPr>
          <a:xfrm>
            <a:off x="1802213" y="3295195"/>
            <a:ext cx="2534195" cy="158060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Majority of Americans say , “No.”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C01A19-A31E-D6A2-8CA0-03B4D8E9EE8D}"/>
              </a:ext>
            </a:extLst>
          </p:cNvPr>
          <p:cNvSpPr txBox="1"/>
          <p:nvPr/>
        </p:nvSpPr>
        <p:spPr>
          <a:xfrm>
            <a:off x="4846319" y="3552579"/>
            <a:ext cx="3252652" cy="100997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491285-EB64-6B58-48EA-99B83C3170C1}"/>
              </a:ext>
            </a:extLst>
          </p:cNvPr>
          <p:cNvSpPr txBox="1"/>
          <p:nvPr/>
        </p:nvSpPr>
        <p:spPr>
          <a:xfrm>
            <a:off x="5296988" y="3608445"/>
            <a:ext cx="30436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2001 – 62% </a:t>
            </a:r>
          </a:p>
          <a:p>
            <a:r>
              <a:rPr lang="en-US" sz="2800" b="1" dirty="0"/>
              <a:t>2025 – 57% </a:t>
            </a:r>
          </a:p>
        </p:txBody>
      </p:sp>
    </p:spTree>
    <p:extLst>
      <p:ext uri="{BB962C8B-B14F-4D97-AF65-F5344CB8AC3E}">
        <p14:creationId xmlns:p14="http://schemas.microsoft.com/office/powerpoint/2010/main" val="1774556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66CD9-7D11-821C-0E4D-324431E70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Gambling Defined: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B0F94-528B-7906-04F3-93A90C695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Gambling:  </a:t>
            </a:r>
            <a:r>
              <a:rPr lang="en-US" b="1" dirty="0"/>
              <a:t>Betting of the outcome of a future event, when money or something of value is at stake on the outcome they predict. </a:t>
            </a:r>
          </a:p>
          <a:p>
            <a:r>
              <a:rPr lang="en-US" dirty="0"/>
              <a:t>When the outcome is settled</a:t>
            </a:r>
            <a:r>
              <a:rPr lang="en-US" b="1" dirty="0"/>
              <a:t>, the winner collects the loser’s stakes</a:t>
            </a:r>
          </a:p>
          <a:p>
            <a:r>
              <a:rPr lang="en-US" dirty="0"/>
              <a:t>An uncertain event is arbitrarily determined </a:t>
            </a:r>
          </a:p>
          <a:p>
            <a:r>
              <a:rPr lang="en-US" dirty="0"/>
              <a:t>One risks money or something of value </a:t>
            </a:r>
            <a:r>
              <a:rPr lang="en-US" b="1" dirty="0"/>
              <a:t>for chance to win more than what is being placed at risk </a:t>
            </a:r>
          </a:p>
          <a:p>
            <a:r>
              <a:rPr lang="en-US" dirty="0"/>
              <a:t>The winner wins </a:t>
            </a:r>
            <a:r>
              <a:rPr lang="en-US" b="1" dirty="0"/>
              <a:t>at the expense of the loser. </a:t>
            </a:r>
          </a:p>
        </p:txBody>
      </p:sp>
    </p:spTree>
    <p:extLst>
      <p:ext uri="{BB962C8B-B14F-4D97-AF65-F5344CB8AC3E}">
        <p14:creationId xmlns:p14="http://schemas.microsoft.com/office/powerpoint/2010/main" val="382860046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D16E6-8C26-F2F8-933F-E6A070A65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27144-BD23-3A6E-3744-BDAD9ACD8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Gambling violates Principles...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0542A-0498-CF0E-38F0-F14BBDAF4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Love – </a:t>
            </a:r>
            <a:r>
              <a:rPr lang="en-US" dirty="0"/>
              <a:t>seeking the well-being of others                </a:t>
            </a:r>
            <a:r>
              <a:rPr lang="en-US" dirty="0">
                <a:solidFill>
                  <a:srgbClr val="C00000"/>
                </a:solidFill>
              </a:rPr>
              <a:t>(Rom. 13:10. Gal.6  6:10)</a:t>
            </a:r>
          </a:p>
          <a:p>
            <a:r>
              <a:rPr lang="en-US" b="1" dirty="0"/>
              <a:t>Covetousness </a:t>
            </a:r>
            <a:r>
              <a:rPr lang="en-US" dirty="0"/>
              <a:t>– feeds greed and addiction  </a:t>
            </a:r>
            <a:r>
              <a:rPr lang="en-US" dirty="0">
                <a:solidFill>
                  <a:srgbClr val="C00000"/>
                </a:solidFill>
              </a:rPr>
              <a:t>(Col. 3:5,  Lk. 12:15, I Cor. 6:12)</a:t>
            </a:r>
          </a:p>
          <a:p>
            <a:r>
              <a:rPr lang="en-US" b="1" dirty="0"/>
              <a:t>Stewardship</a:t>
            </a:r>
            <a:r>
              <a:rPr lang="en-US" dirty="0"/>
              <a:t> – faithful with what God has blessed us with </a:t>
            </a:r>
            <a:r>
              <a:rPr lang="en-US" dirty="0">
                <a:solidFill>
                  <a:srgbClr val="C00000"/>
                </a:solidFill>
              </a:rPr>
              <a:t>(I Cor. 4:2, Lk. 12:42,  I Pet. 4:10)</a:t>
            </a:r>
          </a:p>
          <a:p>
            <a:r>
              <a:rPr lang="en-US" b="1" dirty="0"/>
              <a:t>The “Golden Rule” </a:t>
            </a:r>
            <a:r>
              <a:rPr lang="en-US" dirty="0"/>
              <a:t>– do unto others what you would they do unto you </a:t>
            </a:r>
            <a:r>
              <a:rPr lang="en-US" dirty="0">
                <a:solidFill>
                  <a:srgbClr val="C00000"/>
                </a:solidFill>
              </a:rPr>
              <a:t>(Matt. 7:12)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42661-4BBF-DCB5-36F0-68F35CA52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DEF76-74B3-0C39-BB3D-C5FEDC30E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Gambling Is Not...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03DB4-DFEF-206B-A24B-16BD9EB9A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Merely taking a risk</a:t>
            </a:r>
            <a:r>
              <a:rPr lang="en-US" dirty="0"/>
              <a:t>... Driving a car, starting a business, operating a farm, investing in company’s stock – but no one must lose when you succeed.  (Lk. 12:21)</a:t>
            </a:r>
          </a:p>
          <a:p>
            <a:r>
              <a:rPr lang="en-US" b="1" dirty="0"/>
              <a:t>Winning a prize in a sweepstakes</a:t>
            </a:r>
            <a:r>
              <a:rPr lang="en-US" dirty="0"/>
              <a:t>... No bet is wagered on an uncertain outcome.  </a:t>
            </a:r>
          </a:p>
          <a:p>
            <a:r>
              <a:rPr lang="en-US" b="1" dirty="0"/>
              <a:t>Receiving gain by chance </a:t>
            </a:r>
            <a:r>
              <a:rPr lang="en-US" dirty="0"/>
              <a:t>is unrighteous? – Inheritance is by chance (Lk. 12:13-15)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93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637E6-8304-2D43-018F-992ED6AF4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1CF39-21C8-23FE-90DF-561A80B5F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Gambling Is...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C4ACE-0687-DC39-F1CB-17679D4CF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lottery</a:t>
            </a:r>
            <a:r>
              <a:rPr lang="en-US" dirty="0"/>
              <a:t>...all who win do so at the expense of the losers. </a:t>
            </a:r>
          </a:p>
          <a:p>
            <a:r>
              <a:rPr lang="en-US" b="1" dirty="0"/>
              <a:t>Community raffle ticket </a:t>
            </a:r>
            <a:r>
              <a:rPr lang="en-US" dirty="0"/>
              <a:t>...when one wins, all other participants lose their wager.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9211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A12A70-ECC3-F1A8-3E54-978BF9A55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9B7D-A766-2187-97CA-1017E6D522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4C1AAF-8CB1-6B45-6E9F-9D910AAEB4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465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289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Gambling Defined: </vt:lpstr>
      <vt:lpstr>Gambling violates Principles... </vt:lpstr>
      <vt:lpstr>Gambling Is Not... </vt:lpstr>
      <vt:lpstr>Gambling Is...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2026-07-19T20:14:15Z</dcterms:created>
  <dcterms:modified xsi:type="dcterms:W3CDTF">2026-07-19T21:32:57Z</dcterms:modified>
</cp:coreProperties>
</file>