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97" r:id="rId2"/>
    <p:sldMasterId id="2147483709" r:id="rId3"/>
  </p:sldMasterIdLst>
  <p:handoutMasterIdLst>
    <p:handoutMasterId r:id="rId34"/>
  </p:handoutMasterIdLst>
  <p:sldIdLst>
    <p:sldId id="303" r:id="rId4"/>
    <p:sldId id="302" r:id="rId5"/>
    <p:sldId id="256" r:id="rId6"/>
    <p:sldId id="257" r:id="rId7"/>
    <p:sldId id="298" r:id="rId8"/>
    <p:sldId id="299" r:id="rId9"/>
    <p:sldId id="258" r:id="rId10"/>
    <p:sldId id="261" r:id="rId11"/>
    <p:sldId id="259" r:id="rId12"/>
    <p:sldId id="277" r:id="rId13"/>
    <p:sldId id="278" r:id="rId14"/>
    <p:sldId id="293" r:id="rId15"/>
    <p:sldId id="290" r:id="rId16"/>
    <p:sldId id="279" r:id="rId17"/>
    <p:sldId id="285" r:id="rId18"/>
    <p:sldId id="291" r:id="rId19"/>
    <p:sldId id="280" r:id="rId20"/>
    <p:sldId id="300" r:id="rId21"/>
    <p:sldId id="281" r:id="rId22"/>
    <p:sldId id="292" r:id="rId23"/>
    <p:sldId id="282" r:id="rId24"/>
    <p:sldId id="264" r:id="rId25"/>
    <p:sldId id="283" r:id="rId26"/>
    <p:sldId id="284" r:id="rId27"/>
    <p:sldId id="267" r:id="rId28"/>
    <p:sldId id="269" r:id="rId29"/>
    <p:sldId id="263" r:id="rId30"/>
    <p:sldId id="270" r:id="rId31"/>
    <p:sldId id="301" r:id="rId32"/>
    <p:sldId id="271" r:id="rId3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4660"/>
  </p:normalViewPr>
  <p:slideViewPr>
    <p:cSldViewPr>
      <p:cViewPr varScale="1">
        <p:scale>
          <a:sx n="129" d="100"/>
          <a:sy n="129" d="100"/>
        </p:scale>
        <p:origin x="104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20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967" tIns="46484" rIns="92967" bIns="464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967" tIns="46484" rIns="92967" bIns="46484" rtlCol="0"/>
          <a:lstStyle>
            <a:lvl1pPr algn="r">
              <a:defRPr sz="1200"/>
            </a:lvl1pPr>
          </a:lstStyle>
          <a:p>
            <a:r>
              <a:rPr lang="en-US" dirty="0"/>
              <a:t>9/9/2012  AM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2967" tIns="46484" rIns="92967" bIns="464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2967" tIns="46484" rIns="92967" bIns="46484" rtlCol="0" anchor="b"/>
          <a:lstStyle>
            <a:lvl1pPr algn="r">
              <a:defRPr sz="1200"/>
            </a:lvl1pPr>
          </a:lstStyle>
          <a:p>
            <a:fld id="{EB73713E-BC08-4D49-AA41-7BD45CF44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089" y="69852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500" y="1449390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500" y="2976565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1950">
                <a:solidFill>
                  <a:schemeClr val="tx2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2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B08005-BFB1-4283-BEFB-D86EFA486EFF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fld id="{992F00F3-1598-4947-9095-E947E8B396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72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B08005-BFB1-4283-BEFB-D86EFA486EFF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2F00F3-1598-4947-9095-E947E8B396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76425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116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2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B08005-BFB1-4283-BEFB-D86EFA486EFF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2F00F3-1598-4947-9095-E947E8B396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02193"/>
      </p:ext>
    </p:extLst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762000" y="4038600"/>
            <a:ext cx="7772400" cy="990600"/>
          </a:xfrm>
          <a:effectLst>
            <a:outerShdw dist="53882" dir="2700000" algn="ctr" rotWithShape="0">
              <a:srgbClr val="000000"/>
            </a:outerShdw>
          </a:effectLst>
        </p:spPr>
        <p:txBody>
          <a:bodyPr/>
          <a:lstStyle>
            <a:lvl1pPr>
              <a:defRPr sz="33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371600" y="51054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black"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black"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black"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153E37E-D171-4098-97A6-B3AE63E3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01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3E37E-D171-4098-97A6-B3AE63E3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83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3E37E-D171-4098-97A6-B3AE63E3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89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3"/>
            <a:ext cx="4038600" cy="48307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3"/>
            <a:ext cx="4038600" cy="48307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3E37E-D171-4098-97A6-B3AE63E3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26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3E37E-D171-4098-97A6-B3AE63E3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40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3E37E-D171-4098-97A6-B3AE63E3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3E37E-D171-4098-97A6-B3AE63E3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8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3E37E-D171-4098-97A6-B3AE63E3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5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B08005-BFB1-4283-BEFB-D86EFA486EFF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2F00F3-1598-4947-9095-E947E8B396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51739"/>
      </p:ext>
    </p:extLst>
  </p:cSld>
  <p:clrMapOvr>
    <a:masterClrMapping/>
  </p:clrMapOvr>
  <p:transition spd="slow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3E37E-D171-4098-97A6-B3AE63E3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42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3E37E-D171-4098-97A6-B3AE63E3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32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3E37E-D171-4098-97A6-B3AE63E3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7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C9AB-3D9F-400D-8666-61D446AA9D50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917C-46D2-4470-8A2E-B6B9B5276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254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C9AB-3D9F-400D-8666-61D446AA9D50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917C-46D2-4470-8A2E-B6B9B5276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8547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C9AB-3D9F-400D-8666-61D446AA9D50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917C-46D2-4470-8A2E-B6B9B5276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6206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C9AB-3D9F-400D-8666-61D446AA9D50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917C-46D2-4470-8A2E-B6B9B5276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182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C9AB-3D9F-400D-8666-61D446AA9D50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917C-46D2-4470-8A2E-B6B9B5276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9189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C9AB-3D9F-400D-8666-61D446AA9D50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917C-46D2-4470-8A2E-B6B9B5276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6723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C9AB-3D9F-400D-8666-61D446AA9D50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917C-46D2-4470-8A2E-B6B9B5276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679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7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69851" y="2376490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51" y="2341565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264" y="2468565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2"/>
            <a:ext cx="7772400" cy="1362075"/>
          </a:xfrm>
        </p:spPr>
        <p:txBody>
          <a:bodyPr/>
          <a:lstStyle>
            <a:lvl1pPr algn="l">
              <a:buNone/>
              <a:defRPr sz="3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B08005-BFB1-4283-BEFB-D86EFA486EFF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992F00F3-1598-4947-9095-E947E8B396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4287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C9AB-3D9F-400D-8666-61D446AA9D50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917C-46D2-4470-8A2E-B6B9B5276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0312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C9AB-3D9F-400D-8666-61D446AA9D50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917C-46D2-4470-8A2E-B6B9B5276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4574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C9AB-3D9F-400D-8666-61D446AA9D50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917C-46D2-4470-8A2E-B6B9B5276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544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C9AB-3D9F-400D-8666-61D446AA9D50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917C-46D2-4470-8A2E-B6B9B5276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48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B08005-BFB1-4283-BEFB-D86EFA486EFF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2F00F3-1598-4947-9095-E947E8B396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801121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B08005-BFB1-4283-BEFB-D86EFA486EFF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2F00F3-1598-4947-9095-E947E8B396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79020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B08005-BFB1-4283-BEFB-D86EFA486EFF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2F00F3-1598-4947-9095-E947E8B396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60676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B08005-BFB1-4283-BEFB-D86EFA486EFF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2F00F3-1598-4947-9095-E947E8B396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28952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63501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3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3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B08005-BFB1-4283-BEFB-D86EFA486EFF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2F00F3-1598-4947-9095-E947E8B396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246005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4" y="4683127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264" y="4649790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64" y="4773615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1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20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9" y="66677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B08005-BFB1-4283-BEFB-D86EFA486EFF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992F00F3-1598-4947-9095-E947E8B396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850675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1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050">
                <a:solidFill>
                  <a:schemeClr val="tx2"/>
                </a:solidFill>
              </a:defRPr>
            </a:lvl1pPr>
          </a:lstStyle>
          <a:p>
            <a:fld id="{3EB08005-BFB1-4283-BEFB-D86EFA486EFF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05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05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92F00F3-1598-4947-9095-E947E8B396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055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spd="slow"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Boo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Boo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Boo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Book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Book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Book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Book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Book" pitchFamily="34" charset="0"/>
        </a:defRPr>
      </a:lvl9pPr>
    </p:titleStyle>
    <p:bodyStyle>
      <a:lvl1pPr marL="204788" indent="-204788" algn="l" rtl="0" eaLnBrk="1" fontAlgn="base" hangingPunct="1">
        <a:spcBef>
          <a:spcPts val="431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10766" indent="-171450" algn="l" rtl="0" eaLnBrk="1" fontAlgn="base" hangingPunct="1">
        <a:spcBef>
          <a:spcPts val="281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16744" indent="-171450" algn="l" rtl="0" eaLnBrk="1" fontAlgn="base" hangingPunct="1">
        <a:spcBef>
          <a:spcPts val="281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22722" indent="-171450" algn="l" rtl="0" eaLnBrk="1" fontAlgn="base" hangingPunct="1">
        <a:spcBef>
          <a:spcPts val="281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71450" algn="l" rtl="0" eaLnBrk="1" fontAlgn="base" hangingPunct="1">
        <a:spcBef>
          <a:spcPts val="281"/>
        </a:spcBef>
        <a:spcAft>
          <a:spcPct val="0"/>
        </a:spcAft>
        <a:buClr>
          <a:srgbClr val="A28E6A"/>
        </a:buClr>
        <a:buChar char="o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71450" algn="l" rtl="0" eaLnBrk="1" latinLnBrk="0" hangingPunct="1">
        <a:spcBef>
          <a:spcPts val="278"/>
        </a:spcBef>
        <a:buClr>
          <a:schemeClr val="accent3"/>
        </a:buClr>
        <a:buChar char="•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71450" algn="l" rtl="0" eaLnBrk="1" latinLnBrk="0" hangingPunct="1">
        <a:spcBef>
          <a:spcPts val="278"/>
        </a:spcBef>
        <a:buClr>
          <a:schemeClr val="accent2"/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" indent="-171450" algn="l" rtl="0" eaLnBrk="1" latinLnBrk="0" hangingPunct="1">
        <a:spcBef>
          <a:spcPts val="278"/>
        </a:spcBef>
        <a:buClr>
          <a:schemeClr val="accent1">
            <a:tint val="60000"/>
          </a:schemeClr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1851660" indent="-171450" algn="l" rtl="0" eaLnBrk="1" latinLnBrk="0" hangingPunct="1">
        <a:spcBef>
          <a:spcPts val="278"/>
        </a:spcBef>
        <a:buClr>
          <a:schemeClr val="accent2">
            <a:tint val="60000"/>
          </a:schemeClr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3"/>
            <a:ext cx="82296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6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6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6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fld id="{2153E37E-D171-4098-97A6-B3AE63E3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49144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pitchFamily="18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2C9AB-3D9F-400D-8666-61D446AA9D50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8917C-46D2-4470-8A2E-B6B9B5276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345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9FA67D-7DCC-07EB-F64C-C1CD131D12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76479D-628E-F269-DDDD-9363D11B8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8"/>
            <a:ext cx="9148802" cy="685440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BFB5D3F-1DD3-2DB4-D27C-04804358DA31}"/>
              </a:ext>
            </a:extLst>
          </p:cNvPr>
          <p:cNvSpPr/>
          <p:nvPr/>
        </p:nvSpPr>
        <p:spPr>
          <a:xfrm>
            <a:off x="193288" y="5791200"/>
            <a:ext cx="2289717" cy="97387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209DA7-8933-965A-409D-004D747C53F9}"/>
              </a:ext>
            </a:extLst>
          </p:cNvPr>
          <p:cNvSpPr txBox="1"/>
          <p:nvPr/>
        </p:nvSpPr>
        <p:spPr>
          <a:xfrm>
            <a:off x="301082" y="5862637"/>
            <a:ext cx="2074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cord Heavy SF" panose="020BE200000000000000" pitchFamily="34" charset="0"/>
                <a:ea typeface="+mn-ea"/>
                <a:cs typeface="+mn-cs"/>
              </a:rPr>
              <a:t>Micky Galloway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0CFA7B-0B9D-9A6F-6B97-7DE8026DC9F3}"/>
              </a:ext>
            </a:extLst>
          </p:cNvPr>
          <p:cNvSpPr txBox="1"/>
          <p:nvPr/>
        </p:nvSpPr>
        <p:spPr>
          <a:xfrm>
            <a:off x="2999153" y="4657024"/>
            <a:ext cx="534767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254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uLnTx/>
                <a:uFillTx/>
                <a:latin typeface="Alfredo Heavy" pitchFamily="2" charset="0"/>
                <a:ea typeface="+mn-ea"/>
                <a:cs typeface="+mn-cs"/>
              </a:rPr>
              <a:t>God Rules</a:t>
            </a:r>
          </a:p>
        </p:txBody>
      </p:sp>
    </p:spTree>
    <p:extLst>
      <p:ext uri="{BB962C8B-B14F-4D97-AF65-F5344CB8AC3E}">
        <p14:creationId xmlns:p14="http://schemas.microsoft.com/office/powerpoint/2010/main" val="577873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300" b="1" dirty="0"/>
              <a:t>God’s Rule Includes Chastening And Judgment Of 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43100"/>
            <a:ext cx="8229600" cy="385167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925" b="1" u="sng" dirty="0">
                <a:solidFill>
                  <a:srgbClr val="FF0000"/>
                </a:solidFill>
              </a:rPr>
              <a:t>Israel warned</a:t>
            </a:r>
            <a:r>
              <a:rPr lang="en-US" sz="2925" b="1" dirty="0">
                <a:solidFill>
                  <a:srgbClr val="FF0000"/>
                </a:solidFill>
              </a:rPr>
              <a:t>: Deuteronomy 4, 8, 30;  Joshua 23:16ff  </a:t>
            </a:r>
          </a:p>
          <a:p>
            <a:pPr>
              <a:buNone/>
            </a:pPr>
            <a:endParaRPr lang="en-US" sz="2925" dirty="0"/>
          </a:p>
          <a:p>
            <a:pPr marL="385763" indent="-385763">
              <a:buFont typeface="Wingdings" pitchFamily="2" charset="2"/>
              <a:buChar char="Ø"/>
            </a:pPr>
            <a:r>
              <a:rPr lang="en-US" sz="2925" dirty="0"/>
              <a:t>God sent chastisements and judgments upon Israel, the Northern kingdom, which were not taken to heart (Isaiah 9:8ff)</a:t>
            </a:r>
          </a:p>
          <a:p>
            <a:pPr marL="685800" lvl="1" indent="-385763">
              <a:buNone/>
            </a:pPr>
            <a:r>
              <a:rPr lang="en-US" sz="2925" b="1" i="1" dirty="0"/>
              <a:t>“Prepare to meet thy God.”  Cf. Amos 4:6-13</a:t>
            </a:r>
          </a:p>
          <a:p>
            <a:pPr marL="385763" indent="-385763">
              <a:buFont typeface="Wingdings" pitchFamily="2" charset="2"/>
              <a:buChar char="Ø"/>
            </a:pPr>
            <a:endParaRPr lang="en-US" sz="2925" dirty="0"/>
          </a:p>
          <a:p>
            <a:pPr marL="385763" indent="-385763">
              <a:buFont typeface="Wingdings" pitchFamily="2" charset="2"/>
              <a:buChar char="Ø"/>
            </a:pPr>
            <a:r>
              <a:rPr lang="en-US" sz="2925" dirty="0"/>
              <a:t>Assyria to be the instrument of God’s wrath. (Isaiah 10:5ff)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300" b="1" dirty="0"/>
              <a:t>God’s Rule Includes Chastening And Judgment Of 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0050" y="1943100"/>
            <a:ext cx="8515350" cy="4057650"/>
          </a:xfrm>
          <a:noFill/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700" b="1" u="sng" dirty="0">
                <a:solidFill>
                  <a:srgbClr val="FF0000"/>
                </a:solidFill>
              </a:rPr>
              <a:t>Israel taken captive by Assyria</a:t>
            </a:r>
            <a:r>
              <a:rPr lang="en-US" sz="2700" b="1" dirty="0">
                <a:solidFill>
                  <a:srgbClr val="FF0000"/>
                </a:solidFill>
              </a:rPr>
              <a:t>. 722 B.C.    2 Kings 17:1-18</a:t>
            </a:r>
          </a:p>
          <a:p>
            <a:pPr>
              <a:buNone/>
            </a:pPr>
            <a:r>
              <a:rPr lang="en-US" sz="2700" dirty="0"/>
              <a:t>Stubborn:</a:t>
            </a:r>
          </a:p>
          <a:p>
            <a:pPr>
              <a:buNone/>
            </a:pPr>
            <a:r>
              <a:rPr lang="en-US" sz="2700" dirty="0"/>
              <a:t>	</a:t>
            </a:r>
            <a:r>
              <a:rPr lang="en-US" sz="2700" i="1" dirty="0"/>
              <a:t> “Hardened their neck” (vs. 14)</a:t>
            </a:r>
          </a:p>
          <a:p>
            <a:pPr>
              <a:buNone/>
            </a:pPr>
            <a:r>
              <a:rPr lang="en-US" sz="2700" i="1" dirty="0"/>
              <a:t>	“Rejected statutes…” (vs. 15)</a:t>
            </a:r>
          </a:p>
          <a:p>
            <a:pPr>
              <a:buNone/>
            </a:pPr>
            <a:r>
              <a:rPr lang="en-US" sz="2700" i="1" dirty="0"/>
              <a:t>	Idolatry.  (vs. 17)</a:t>
            </a:r>
          </a:p>
          <a:p>
            <a:pPr>
              <a:buNone/>
            </a:pPr>
            <a:endParaRPr lang="en-US" sz="2700" dirty="0"/>
          </a:p>
          <a:p>
            <a:pPr>
              <a:buNone/>
            </a:pPr>
            <a:r>
              <a:rPr lang="en-US" sz="2700" b="1" u="sng" dirty="0">
                <a:solidFill>
                  <a:srgbClr val="FF0000"/>
                </a:solidFill>
              </a:rPr>
              <a:t>Judah spared</a:t>
            </a:r>
            <a:r>
              <a:rPr lang="en-US" sz="2700" b="1" dirty="0">
                <a:solidFill>
                  <a:srgbClr val="FF0000"/>
                </a:solidFill>
              </a:rPr>
              <a:t>. </a:t>
            </a:r>
          </a:p>
          <a:p>
            <a:pPr>
              <a:buNone/>
            </a:pPr>
            <a:r>
              <a:rPr lang="en-US" sz="2700" dirty="0"/>
              <a:t>Hezekiah’s prayer. (2 Kings 19:19)</a:t>
            </a:r>
          </a:p>
          <a:p>
            <a:pPr>
              <a:buNone/>
            </a:pPr>
            <a:r>
              <a:rPr lang="en-US" sz="2700" dirty="0"/>
              <a:t>Judah without weapons. (2 Kings 18-19; Hosea 1:7)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Jeroboam II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857250"/>
            <a:ext cx="8839200" cy="5143500"/>
          </a:xfrm>
          <a:noFill/>
          <a:ln/>
        </p:spPr>
      </p:pic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Assyrian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857250"/>
            <a:ext cx="8839200" cy="5143500"/>
          </a:xfrm>
          <a:noFill/>
          <a:ln/>
        </p:spPr>
      </p:pic>
    </p:spTree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300" b="1" dirty="0"/>
              <a:t>God’s Rule Includes Chastening And Judgment Of 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0050" y="2057400"/>
            <a:ext cx="8515350" cy="382905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700" b="1" u="sng" dirty="0">
                <a:solidFill>
                  <a:srgbClr val="FF0000"/>
                </a:solidFill>
              </a:rPr>
              <a:t>Assyria to be destroyed</a:t>
            </a:r>
            <a:r>
              <a:rPr lang="en-US" sz="2700" b="1" dirty="0">
                <a:solidFill>
                  <a:srgbClr val="FF0000"/>
                </a:solidFill>
              </a:rPr>
              <a:t>.  </a:t>
            </a:r>
          </a:p>
          <a:p>
            <a:pPr>
              <a:buNone/>
            </a:pPr>
            <a:r>
              <a:rPr lang="en-US" sz="2700" dirty="0"/>
              <a:t>The fall of Assyria, long previously prophesied by Isaiah. (Isaiah 10:12-19)</a:t>
            </a:r>
          </a:p>
          <a:p>
            <a:pPr>
              <a:buNone/>
            </a:pPr>
            <a:endParaRPr lang="en-US" sz="2700" dirty="0"/>
          </a:p>
          <a:p>
            <a:pPr>
              <a:buNone/>
            </a:pPr>
            <a:r>
              <a:rPr lang="en-US" sz="2700" dirty="0"/>
              <a:t>In 612 B.C. </a:t>
            </a:r>
            <a:r>
              <a:rPr lang="en-US" sz="2700" dirty="0" err="1"/>
              <a:t>Nabopolassar</a:t>
            </a:r>
            <a:r>
              <a:rPr lang="en-US" sz="2700" dirty="0"/>
              <a:t> united the Babylonian army with an army of Medes and Scythians….  Prophecies of </a:t>
            </a:r>
            <a:r>
              <a:rPr lang="en-US" sz="2700" b="1" i="1" dirty="0"/>
              <a:t>Zephaniah </a:t>
            </a:r>
            <a:r>
              <a:rPr lang="en-US" sz="2700" dirty="0"/>
              <a:t>(</a:t>
            </a:r>
            <a:r>
              <a:rPr lang="en-US" sz="2700" u="sng" dirty="0"/>
              <a:t>Zephaniah 2:13-15</a:t>
            </a:r>
            <a:r>
              <a:rPr lang="en-US" sz="2700" dirty="0"/>
              <a:t>) and </a:t>
            </a:r>
            <a:r>
              <a:rPr lang="en-US" sz="2700" b="1" i="1" dirty="0"/>
              <a:t>Nahum,</a:t>
            </a:r>
            <a:r>
              <a:rPr lang="en-US" sz="2700" dirty="0"/>
              <a:t> fulfilled.</a:t>
            </a:r>
          </a:p>
          <a:p>
            <a:pPr>
              <a:buNone/>
            </a:pPr>
            <a:endParaRPr lang="en-US" sz="2700" dirty="0"/>
          </a:p>
          <a:p>
            <a:pPr>
              <a:buNone/>
            </a:pPr>
            <a:r>
              <a:rPr lang="en-US" sz="2700" dirty="0"/>
              <a:t>Complete destruction of Assyria warning to the Egyptians.   </a:t>
            </a:r>
            <a:br>
              <a:rPr lang="en-US" sz="2700" dirty="0"/>
            </a:br>
            <a:r>
              <a:rPr lang="en-US" sz="2700" dirty="0"/>
              <a:t>Ezekiel 31:1ff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300" b="1" dirty="0"/>
              <a:t>God’s Rule Includes Chastening And Judgment Of 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42900" y="2057400"/>
            <a:ext cx="8572500" cy="3886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700" b="1" u="sng" dirty="0">
                <a:solidFill>
                  <a:srgbClr val="FF0000"/>
                </a:solidFill>
              </a:rPr>
              <a:t>Judah to be destroyed by Babylon</a:t>
            </a:r>
            <a:r>
              <a:rPr lang="en-US" sz="2700" b="1" dirty="0">
                <a:solidFill>
                  <a:srgbClr val="FF0000"/>
                </a:solidFill>
              </a:rPr>
              <a:t>. </a:t>
            </a:r>
            <a:br>
              <a:rPr lang="en-US" sz="2700" b="1" dirty="0">
                <a:solidFill>
                  <a:srgbClr val="FF0000"/>
                </a:solidFill>
              </a:rPr>
            </a:br>
            <a:r>
              <a:rPr lang="en-US" sz="2700" b="1" dirty="0">
                <a:solidFill>
                  <a:srgbClr val="FF0000"/>
                </a:solidFill>
              </a:rPr>
              <a:t>Jeremiah 25:8-11, 31 </a:t>
            </a:r>
          </a:p>
          <a:p>
            <a:pPr>
              <a:buNone/>
            </a:pPr>
            <a:r>
              <a:rPr lang="en-US" sz="2700" dirty="0"/>
              <a:t>In 605 B.C. in the fourth year of </a:t>
            </a:r>
            <a:r>
              <a:rPr lang="en-US" sz="2700" dirty="0" err="1"/>
              <a:t>Jehoiakim’s</a:t>
            </a:r>
            <a:r>
              <a:rPr lang="en-US" sz="2700" dirty="0"/>
              <a:t> reign, Nebuchadnezzar, King of Babylon invaded Judah (Jer. 36-39), besieging Jerusalem and carried away captives to Babylon.</a:t>
            </a:r>
          </a:p>
          <a:p>
            <a:pPr>
              <a:buNone/>
            </a:pPr>
            <a:r>
              <a:rPr lang="en-US" sz="2700" dirty="0" err="1"/>
              <a:t>Jehoiakim</a:t>
            </a:r>
            <a:r>
              <a:rPr lang="en-US" sz="2700" dirty="0"/>
              <a:t> destroyed the scroll.  Jeremiah wrote again. (Jeremiah 36:28-31)</a:t>
            </a:r>
          </a:p>
          <a:p>
            <a:pPr>
              <a:buFont typeface="Wingdings" pitchFamily="2" charset="2"/>
              <a:buChar char="Ø"/>
            </a:pPr>
            <a:r>
              <a:rPr lang="en-US" sz="2700" dirty="0"/>
              <a:t>Zedekiah appointed King of Judah.  Jerusalem falls (586 B.C.) </a:t>
            </a:r>
          </a:p>
          <a:p>
            <a:pPr lvl="1">
              <a:buFont typeface="Wingdings" pitchFamily="2" charset="2"/>
              <a:buChar char="Ø"/>
            </a:pPr>
            <a:r>
              <a:rPr lang="en-US" sz="3300" b="1" dirty="0">
                <a:solidFill>
                  <a:srgbClr val="FF0000"/>
                </a:solidFill>
              </a:rPr>
              <a:t>Judah falls! (</a:t>
            </a:r>
            <a:r>
              <a:rPr lang="en-US" sz="3300" b="1" u="sng" dirty="0">
                <a:solidFill>
                  <a:srgbClr val="FF0000"/>
                </a:solidFill>
              </a:rPr>
              <a:t>Jeremiah 39:6-8</a:t>
            </a:r>
            <a:r>
              <a:rPr lang="en-US" sz="3300" b="1" dirty="0">
                <a:solidFill>
                  <a:srgbClr val="FF0000"/>
                </a:solidFill>
              </a:rPr>
              <a:t>)  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Babylonian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399" y="835626"/>
            <a:ext cx="8839201" cy="5143500"/>
          </a:xfrm>
          <a:noFill/>
          <a:ln/>
        </p:spPr>
      </p:pic>
    </p:spTree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300" b="1" dirty="0"/>
              <a:t>God’s Rule Includes Chastening And Judgment Of 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206228"/>
            <a:ext cx="8629650" cy="36802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700" b="1" u="sng" dirty="0">
                <a:solidFill>
                  <a:srgbClr val="FF0000"/>
                </a:solidFill>
              </a:rPr>
              <a:t>Babylon to be destroyed</a:t>
            </a:r>
            <a:r>
              <a:rPr lang="en-US" sz="2700" b="1" dirty="0">
                <a:solidFill>
                  <a:srgbClr val="FF0000"/>
                </a:solidFill>
              </a:rPr>
              <a:t> </a:t>
            </a:r>
            <a:r>
              <a:rPr lang="en-US" sz="2700" dirty="0"/>
              <a:t>and the city would not be inhabited. Isaiah 13:1, 17-22; Jeremiah 50-51</a:t>
            </a:r>
          </a:p>
          <a:p>
            <a:pPr>
              <a:buNone/>
            </a:pPr>
            <a:endParaRPr lang="en-US" sz="2700" dirty="0"/>
          </a:p>
          <a:p>
            <a:pPr>
              <a:buNone/>
            </a:pPr>
            <a:r>
              <a:rPr lang="en-US" sz="2700" dirty="0"/>
              <a:t>Grandeur of Babylon, the capital of Chaldea, </a:t>
            </a:r>
            <a:r>
              <a:rPr lang="en-US" sz="2700" b="1" i="1" dirty="0"/>
              <a:t>"the glory of kingdoms" </a:t>
            </a:r>
            <a:r>
              <a:rPr lang="en-US" sz="2700" dirty="0"/>
              <a:t>and </a:t>
            </a:r>
            <a:r>
              <a:rPr lang="en-US" sz="2700" b="1" i="1" dirty="0"/>
              <a:t>"the beauty of the Chaldeans' pride." </a:t>
            </a:r>
            <a:br>
              <a:rPr lang="en-US" sz="2700" b="1" i="1" dirty="0"/>
            </a:br>
            <a:r>
              <a:rPr lang="en-US" sz="2700" b="1" i="1" dirty="0"/>
              <a:t>(Isaiah 13:19)  </a:t>
            </a:r>
          </a:p>
          <a:p>
            <a:pPr>
              <a:buNone/>
            </a:pPr>
            <a:r>
              <a:rPr lang="en-US" sz="2700" b="1" i="1" dirty="0"/>
              <a:t>cf. Daniel 4:30  “I have built…”      Note: Daniel 4:17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300" b="1" dirty="0"/>
              <a:t>God’s Rule Includes Chastening And Judgment Of 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42900" y="1920479"/>
            <a:ext cx="8458200" cy="396597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700" b="1" u="sng" dirty="0">
                <a:solidFill>
                  <a:srgbClr val="FF0000"/>
                </a:solidFill>
              </a:rPr>
              <a:t>Babylon to be destroyed</a:t>
            </a:r>
            <a:endParaRPr lang="en-US" sz="2700" dirty="0"/>
          </a:p>
          <a:p>
            <a:pPr>
              <a:buNone/>
            </a:pPr>
            <a:endParaRPr lang="en-US" sz="2700" dirty="0"/>
          </a:p>
          <a:p>
            <a:r>
              <a:rPr lang="en-US" sz="2700" dirty="0"/>
              <a:t>Grandeur of Babylon according to the Greek historian Herodotus (5</a:t>
            </a:r>
            <a:r>
              <a:rPr lang="en-US" sz="2700" baseline="30000" dirty="0"/>
              <a:t>th</a:t>
            </a:r>
            <a:r>
              <a:rPr lang="en-US" sz="2700" dirty="0"/>
              <a:t> century B.C.)</a:t>
            </a:r>
          </a:p>
          <a:p>
            <a:pPr>
              <a:buNone/>
            </a:pPr>
            <a:r>
              <a:rPr lang="en-US" sz="2700" dirty="0"/>
              <a:t>	Walls 60 miles. 300 feet tall. 87 feet wide</a:t>
            </a:r>
          </a:p>
          <a:p>
            <a:pPr>
              <a:buNone/>
            </a:pPr>
            <a:endParaRPr lang="en-US" sz="2700" dirty="0"/>
          </a:p>
          <a:p>
            <a:r>
              <a:rPr lang="en-US" sz="2700" dirty="0"/>
              <a:t>Archaeological excavations (1899-1917, 1958)</a:t>
            </a:r>
            <a:br>
              <a:rPr lang="en-US" sz="2700" dirty="0"/>
            </a:br>
            <a:r>
              <a:rPr lang="en-US" sz="2700" dirty="0"/>
              <a:t>Two walls  </a:t>
            </a:r>
            <a:r>
              <a:rPr lang="en-US" sz="2700" u="sng" dirty="0"/>
              <a:t>about eleven miles long</a:t>
            </a:r>
            <a:r>
              <a:rPr lang="en-US" sz="2700" dirty="0"/>
              <a:t>.  Outer wall was </a:t>
            </a:r>
            <a:r>
              <a:rPr lang="en-US" sz="2700" u="sng" dirty="0"/>
              <a:t>25-feet thick </a:t>
            </a:r>
            <a:r>
              <a:rPr lang="en-US" sz="2700" dirty="0"/>
              <a:t>and the inner one was </a:t>
            </a:r>
            <a:r>
              <a:rPr lang="en-US" sz="2700" u="sng" dirty="0"/>
              <a:t>23-feet thick</a:t>
            </a:r>
            <a:r>
              <a:rPr lang="en-US" sz="2700" dirty="0"/>
              <a:t>. Population 500,000.   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300" b="1" dirty="0"/>
              <a:t>God’s Rule Includes Chastening And Judgment Of 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50" y="1828800"/>
            <a:ext cx="8629650" cy="417195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700" b="1" u="sng" dirty="0">
                <a:solidFill>
                  <a:srgbClr val="FF0000"/>
                </a:solidFill>
              </a:rPr>
              <a:t>Babylon to be destroyed</a:t>
            </a:r>
            <a:r>
              <a:rPr lang="en-US" sz="2700" b="1" dirty="0">
                <a:solidFill>
                  <a:srgbClr val="FF0000"/>
                </a:solidFill>
              </a:rPr>
              <a:t> </a:t>
            </a:r>
            <a:r>
              <a:rPr lang="en-US" sz="2700" dirty="0"/>
              <a:t>and the city would not be inhabited. Isaiah 13:1, 17-22; </a:t>
            </a:r>
            <a:r>
              <a:rPr lang="en-US" sz="2700" b="1" u="sng" dirty="0"/>
              <a:t>Jeremiah 50-51</a:t>
            </a:r>
          </a:p>
          <a:p>
            <a:pPr>
              <a:buNone/>
            </a:pPr>
            <a:endParaRPr lang="en-US" sz="2700" dirty="0"/>
          </a:p>
          <a:p>
            <a:pPr>
              <a:buNone/>
            </a:pPr>
            <a:r>
              <a:rPr lang="en-US" sz="2700" dirty="0"/>
              <a:t>In 539 B.C., Babylon was conquered by Cyrus </a:t>
            </a:r>
            <a:r>
              <a:rPr lang="en-US" sz="2700" b="1" dirty="0"/>
              <a:t>(Cf. Isaiah 44:27ff)</a:t>
            </a:r>
            <a:r>
              <a:rPr lang="en-US" sz="2700" dirty="0"/>
              <a:t>, leader of the </a:t>
            </a:r>
            <a:r>
              <a:rPr lang="en-US" sz="2700" dirty="0" err="1"/>
              <a:t>Medo</a:t>
            </a:r>
            <a:r>
              <a:rPr lang="en-US" sz="2700" dirty="0"/>
              <a:t>-Persian alliance. Herodotus says that the army of Cyrus diverted the Euphrates River and then marched up the dry riverbed under the city walls. Babylon fell without a fight. (Cf. Jeremiah 50:38; 51:36-37)</a:t>
            </a:r>
          </a:p>
          <a:p>
            <a:pPr>
              <a:buNone/>
            </a:pPr>
            <a:endParaRPr lang="en-US" sz="2700" dirty="0"/>
          </a:p>
          <a:p>
            <a:pPr>
              <a:buNone/>
            </a:pPr>
            <a:r>
              <a:rPr lang="en-US" sz="2700" dirty="0"/>
              <a:t>Babylon, the </a:t>
            </a:r>
            <a:r>
              <a:rPr lang="en-US" sz="2700" b="1" i="1" dirty="0"/>
              <a:t>“great city” </a:t>
            </a:r>
            <a:r>
              <a:rPr lang="en-US" sz="2700" dirty="0"/>
              <a:t>has </a:t>
            </a:r>
            <a:r>
              <a:rPr lang="en-US" sz="2700" b="1" i="1" dirty="0"/>
              <a:t>“become heaps, a dwelling place for jackals” Jeremiah 51:37</a:t>
            </a:r>
            <a:r>
              <a:rPr lang="en-US" sz="2100" b="1" i="1" dirty="0"/>
              <a:t>.     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53363D-6ED0-0E7B-5EB3-3A76D425C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53E37E-D171-4098-97A6-B3AE63E3517E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78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MedoPersian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857250"/>
            <a:ext cx="8839200" cy="5143500"/>
          </a:xfrm>
          <a:noFill/>
          <a:ln/>
        </p:spPr>
      </p:pic>
    </p:spTree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71550"/>
            <a:ext cx="7772400" cy="1078128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God’s Rule Includes Chastening And Judgment Of 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209800"/>
            <a:ext cx="8858250" cy="382904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b="1" u="sng" dirty="0">
                <a:solidFill>
                  <a:srgbClr val="FF0000"/>
                </a:solidFill>
              </a:rPr>
              <a:t>All the world should see</a:t>
            </a:r>
            <a:r>
              <a:rPr lang="en-US" sz="3000" b="1" dirty="0">
                <a:solidFill>
                  <a:srgbClr val="FF0000"/>
                </a:solidFill>
              </a:rPr>
              <a:t>, </a:t>
            </a:r>
            <a:r>
              <a:rPr lang="en-US" sz="3000" b="1" i="1" dirty="0"/>
              <a:t>"the most High </a:t>
            </a:r>
            <a:r>
              <a:rPr lang="en-US" sz="3600" b="1" i="1" u="sng" dirty="0" err="1"/>
              <a:t>ruleth</a:t>
            </a:r>
            <a:r>
              <a:rPr lang="en-US" sz="3600" b="1" i="1" u="sng" dirty="0"/>
              <a:t> in the kingdom of men</a:t>
            </a:r>
            <a:r>
              <a:rPr lang="en-US" sz="3000" b="1" i="1" dirty="0"/>
              <a:t>, and giveth it to whomsoever he will, and </a:t>
            </a:r>
            <a:r>
              <a:rPr lang="en-US" sz="3000" b="1" i="1" dirty="0" err="1"/>
              <a:t>setteth</a:t>
            </a:r>
            <a:r>
              <a:rPr lang="en-US" sz="3000" b="1" i="1" dirty="0"/>
              <a:t> up over it the basest of men" </a:t>
            </a:r>
            <a:br>
              <a:rPr lang="en-US" sz="3000" b="1" i="1" dirty="0"/>
            </a:br>
            <a:r>
              <a:rPr lang="en-US" sz="3000" b="1" i="1" dirty="0"/>
              <a:t>(Daniel 4:17; Cf. Daniel 2).</a:t>
            </a:r>
            <a:r>
              <a:rPr lang="en-US" sz="3000" b="1" dirty="0"/>
              <a:t> </a:t>
            </a:r>
          </a:p>
          <a:p>
            <a:pPr>
              <a:buNone/>
            </a:pPr>
            <a:r>
              <a:rPr lang="en-US" sz="3000" b="1" u="sng" dirty="0">
                <a:solidFill>
                  <a:srgbClr val="FF0000"/>
                </a:solidFill>
              </a:rPr>
              <a:t>All the world should see</a:t>
            </a:r>
            <a:r>
              <a:rPr lang="en-US" sz="3000" b="1" dirty="0">
                <a:solidFill>
                  <a:srgbClr val="FF0000"/>
                </a:solidFill>
              </a:rPr>
              <a:t>, </a:t>
            </a:r>
            <a:r>
              <a:rPr lang="en-US" sz="3000" b="1" i="1" dirty="0"/>
              <a:t>"The Lord is in his holy temple: let all the earth keep silence before him" </a:t>
            </a:r>
            <a:br>
              <a:rPr lang="en-US" sz="3000" b="1" i="1" dirty="0"/>
            </a:br>
            <a:r>
              <a:rPr lang="en-US" sz="3000" b="1" i="1" dirty="0"/>
              <a:t>(Habakkuk 2:20). </a:t>
            </a:r>
            <a:endParaRPr lang="en-US" sz="3000" b="1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300" b="1" dirty="0"/>
              <a:t>God Overrules The Wicked To Accomplish His Purposes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943100"/>
            <a:ext cx="8686800" cy="385167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925" dirty="0"/>
              <a:t>1.	</a:t>
            </a:r>
            <a:r>
              <a:rPr lang="en-US" sz="2925" b="1" dirty="0">
                <a:solidFill>
                  <a:srgbClr val="FF0000"/>
                </a:solidFill>
              </a:rPr>
              <a:t>The King of Assyria </a:t>
            </a:r>
            <a:r>
              <a:rPr lang="en-US" sz="2925" dirty="0"/>
              <a:t>was in the hand of God,  </a:t>
            </a:r>
            <a:br>
              <a:rPr lang="en-US" sz="2925" dirty="0"/>
            </a:br>
            <a:r>
              <a:rPr lang="en-US" sz="2925" b="1" i="1" dirty="0"/>
              <a:t>“…the rod of mine anger" </a:t>
            </a:r>
            <a:r>
              <a:rPr lang="en-US" sz="2925" dirty="0"/>
              <a:t>against sinful nations</a:t>
            </a:r>
            <a:r>
              <a:rPr lang="en-US" sz="2925" i="1" dirty="0"/>
              <a:t>, </a:t>
            </a:r>
            <a:r>
              <a:rPr lang="en-US" sz="2925" b="1" i="1" dirty="0"/>
              <a:t>"howbeit he </a:t>
            </a:r>
            <a:r>
              <a:rPr lang="en-US" sz="2925" b="1" i="1" dirty="0" err="1"/>
              <a:t>meaneth</a:t>
            </a:r>
            <a:r>
              <a:rPr lang="en-US" sz="2925" b="1" i="1" dirty="0"/>
              <a:t> not so, neither doth his heart think so; but it is in his heart to destroy and cut off nations not a few" </a:t>
            </a:r>
            <a:br>
              <a:rPr lang="en-US" sz="2925" b="1" i="1" dirty="0"/>
            </a:br>
            <a:r>
              <a:rPr lang="en-US" sz="2925" b="1" i="1" dirty="0"/>
              <a:t>(Isaiah 10:5-7). </a:t>
            </a:r>
          </a:p>
          <a:p>
            <a:pPr>
              <a:buNone/>
            </a:pPr>
            <a:r>
              <a:rPr lang="en-US" sz="2925" dirty="0"/>
              <a:t>2.	</a:t>
            </a:r>
            <a:r>
              <a:rPr lang="en-US" sz="2925" b="1" dirty="0">
                <a:solidFill>
                  <a:srgbClr val="FF0000"/>
                </a:solidFill>
              </a:rPr>
              <a:t>The King of Babylon </a:t>
            </a:r>
            <a:r>
              <a:rPr lang="en-US" sz="2925" dirty="0"/>
              <a:t>was in the hand of God, God said that after using Assyria to chastise and destroy sinful nations, </a:t>
            </a:r>
            <a:r>
              <a:rPr lang="en-US" sz="2925" b="1" i="1" dirty="0"/>
              <a:t>"I will punish the fruit of the stout heart of the king of Assyria, and the glory of his high looks" (vs. 12). </a:t>
            </a:r>
            <a:endParaRPr lang="en-US" sz="2925" b="1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300" b="1" dirty="0"/>
              <a:t>God Overrules The Wicked To Accomplish His Purposes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1450" y="1943100"/>
            <a:ext cx="8743950" cy="394335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925" dirty="0"/>
              <a:t>3. </a:t>
            </a:r>
            <a:r>
              <a:rPr lang="en-US" sz="2925" b="1" dirty="0">
                <a:solidFill>
                  <a:srgbClr val="FF0000"/>
                </a:solidFill>
              </a:rPr>
              <a:t>Medes and Persians </a:t>
            </a:r>
            <a:r>
              <a:rPr lang="en-US" sz="2925" dirty="0"/>
              <a:t>in the hand of God… God saw the sins of Babylon and announced woes against it </a:t>
            </a:r>
            <a:br>
              <a:rPr lang="en-US" sz="2925" dirty="0"/>
            </a:br>
            <a:r>
              <a:rPr lang="en-US" sz="2925" dirty="0"/>
              <a:t>(Habakkuk 2:5-20). </a:t>
            </a:r>
            <a:r>
              <a:rPr lang="en-US" sz="2925" b="1" i="1" dirty="0"/>
              <a:t>"But the Lord is in his holy temple: let all the earth keep silence before him" (vs.20).</a:t>
            </a:r>
            <a:r>
              <a:rPr lang="en-US" sz="2925" b="1" dirty="0"/>
              <a:t> </a:t>
            </a:r>
          </a:p>
          <a:p>
            <a:pPr marL="385763" indent="-385763">
              <a:buNone/>
            </a:pPr>
            <a:r>
              <a:rPr lang="en-US" sz="2925" dirty="0"/>
              <a:t> 4.	The prophet learned that we must </a:t>
            </a:r>
            <a:r>
              <a:rPr lang="en-US" sz="2925" b="1" i="1" dirty="0"/>
              <a:t>"wait" </a:t>
            </a:r>
            <a:r>
              <a:rPr lang="en-US" sz="2925" dirty="0"/>
              <a:t>for God to fulfill His purposes in His own time and way, for </a:t>
            </a:r>
            <a:r>
              <a:rPr lang="en-US" sz="2925" b="1" i="1" dirty="0"/>
              <a:t>"the just shall live by his faith" (2:1-4).   </a:t>
            </a:r>
          </a:p>
          <a:p>
            <a:pPr marL="385763" indent="-385763">
              <a:buNone/>
            </a:pPr>
            <a:endParaRPr lang="en-US" sz="2925" b="1" i="1" dirty="0"/>
          </a:p>
          <a:p>
            <a:pPr marL="385763" indent="-385763">
              <a:buNone/>
            </a:pPr>
            <a:r>
              <a:rPr lang="en-US" sz="2925" b="1" i="1" dirty="0"/>
              <a:t>NOTE:    ROMANS 1:16-17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slow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300" b="1" dirty="0"/>
              <a:t>God Overrules The Wicked To Accomplish His Purposes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1450" y="1943100"/>
            <a:ext cx="8515350" cy="3429000"/>
          </a:xfrm>
        </p:spPr>
        <p:txBody>
          <a:bodyPr/>
          <a:lstStyle/>
          <a:p>
            <a:pPr>
              <a:buNone/>
            </a:pPr>
            <a:endParaRPr lang="en-US" sz="3000" dirty="0"/>
          </a:p>
          <a:p>
            <a:pPr>
              <a:buNone/>
            </a:pPr>
            <a:r>
              <a:rPr lang="en-US" sz="3000" dirty="0"/>
              <a:t>	In Habakkuk 3, Habakkuk praised the majesty of God and affirmed his trust in Him in the face of every tragedy and dilemma of life. 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685800"/>
            <a:ext cx="8343900" cy="857250"/>
          </a:xfrm>
        </p:spPr>
        <p:txBody>
          <a:bodyPr>
            <a:normAutofit/>
          </a:bodyPr>
          <a:lstStyle/>
          <a:p>
            <a:pPr algn="ctr"/>
            <a:r>
              <a:rPr lang="en-US" sz="3300" b="1" dirty="0"/>
              <a:t>Human Power Cannot Overrule or Defeat God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057400"/>
            <a:ext cx="8401050" cy="394335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700" dirty="0"/>
              <a:t>Stubbornness and arrogance caused Pharaoh to ask, </a:t>
            </a:r>
            <a:r>
              <a:rPr lang="en-US" sz="2700" b="1" dirty="0"/>
              <a:t>“W</a:t>
            </a:r>
            <a:r>
              <a:rPr lang="en-US" sz="2700" b="1" i="1" dirty="0"/>
              <a:t>ho is Jehovah that I should obey his voice?” (Exodus 5:2)</a:t>
            </a:r>
            <a:endParaRPr lang="en-US" sz="2700" b="1" dirty="0"/>
          </a:p>
          <a:p>
            <a:pPr>
              <a:buNone/>
            </a:pPr>
            <a:endParaRPr lang="en-US" sz="2700" dirty="0"/>
          </a:p>
          <a:p>
            <a:pPr>
              <a:buFont typeface="Wingdings" pitchFamily="2" charset="2"/>
              <a:buChar char="Ø"/>
            </a:pPr>
            <a:r>
              <a:rPr lang="en-US" sz="3300" u="sng" dirty="0">
                <a:solidFill>
                  <a:srgbClr val="FF0000"/>
                </a:solidFill>
              </a:rPr>
              <a:t>Material prosperity cannot deliver a nation from the hand of God</a:t>
            </a:r>
            <a:r>
              <a:rPr lang="en-US" sz="2700" dirty="0">
                <a:solidFill>
                  <a:srgbClr val="FF0000"/>
                </a:solidFill>
              </a:rPr>
              <a:t>. </a:t>
            </a:r>
          </a:p>
          <a:p>
            <a:pPr>
              <a:buFont typeface="Wingdings" pitchFamily="2" charset="2"/>
              <a:buChar char="Ø"/>
            </a:pPr>
            <a:endParaRPr lang="en-US" sz="2700" dirty="0"/>
          </a:p>
          <a:p>
            <a:pPr>
              <a:buNone/>
            </a:pPr>
            <a:r>
              <a:rPr lang="en-US" sz="2700" dirty="0"/>
              <a:t>When God announced he would </a:t>
            </a:r>
            <a:r>
              <a:rPr lang="en-US" sz="2700" b="1" i="1" dirty="0"/>
              <a:t>"stir up the Medes"  </a:t>
            </a:r>
            <a:r>
              <a:rPr lang="en-US" sz="2700" dirty="0"/>
              <a:t>to destroy Babylon, God said they could not be bribed or bought off. </a:t>
            </a:r>
            <a:br>
              <a:rPr lang="en-US" sz="2700" dirty="0"/>
            </a:br>
            <a:r>
              <a:rPr lang="en-US" sz="2700" dirty="0"/>
              <a:t>(Isaiah 13:17) 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762000"/>
            <a:ext cx="8515350" cy="857250"/>
          </a:xfrm>
        </p:spPr>
        <p:txBody>
          <a:bodyPr>
            <a:normAutofit/>
          </a:bodyPr>
          <a:lstStyle/>
          <a:p>
            <a:pPr algn="ctr"/>
            <a:r>
              <a:rPr lang="en-US" sz="3300" b="1" dirty="0"/>
              <a:t>Human Power Cannot Overrule or Defeat God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14325" y="1943100"/>
            <a:ext cx="8372475" cy="34290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3600" u="sng" dirty="0">
                <a:solidFill>
                  <a:srgbClr val="FF0000"/>
                </a:solidFill>
              </a:rPr>
              <a:t>Military might cannot deliver a nation from God's hand</a:t>
            </a:r>
            <a:r>
              <a:rPr lang="en-US" sz="2700" dirty="0">
                <a:solidFill>
                  <a:srgbClr val="FF0000"/>
                </a:solidFill>
              </a:rPr>
              <a:t>.</a:t>
            </a:r>
            <a:r>
              <a:rPr lang="en-US" sz="2700" i="1" dirty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en-US" sz="2700" b="1" i="1" dirty="0"/>
              <a:t>"He </a:t>
            </a:r>
            <a:r>
              <a:rPr lang="en-US" sz="2700" b="1" i="1" dirty="0" err="1"/>
              <a:t>delighteth</a:t>
            </a:r>
            <a:r>
              <a:rPr lang="en-US" sz="2700" b="1" i="1" dirty="0"/>
              <a:t> not in the strength of the horse: he </a:t>
            </a:r>
            <a:r>
              <a:rPr lang="en-US" sz="2700" b="1" i="1" dirty="0" err="1"/>
              <a:t>taketh</a:t>
            </a:r>
            <a:r>
              <a:rPr lang="en-US" sz="2700" b="1" i="1" dirty="0"/>
              <a:t> not pleasure in the legs of a man. The Lord taketh pleasure in them that fear him, in those that hope in his mercy" </a:t>
            </a:r>
            <a:br>
              <a:rPr lang="en-US" sz="2700" b="1" i="1" dirty="0"/>
            </a:br>
            <a:r>
              <a:rPr lang="en-US" sz="2700" b="1" i="1" dirty="0"/>
              <a:t>(Psalms 147:10-11). </a:t>
            </a:r>
            <a:endParaRPr lang="en-US" sz="2700" b="1" dirty="0"/>
          </a:p>
        </p:txBody>
      </p:sp>
    </p:spTree>
  </p:cSld>
  <p:clrMapOvr>
    <a:masterClrMapping/>
  </p:clrMapOvr>
  <p:transition spd="slow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274638"/>
            <a:ext cx="8286750" cy="1143000"/>
          </a:xfrm>
        </p:spPr>
        <p:txBody>
          <a:bodyPr/>
          <a:lstStyle/>
          <a:p>
            <a:pPr algn="ctr"/>
            <a:r>
              <a:rPr lang="en-US" sz="3300" b="1" dirty="0"/>
              <a:t>What Can We Do? 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0050" y="1968247"/>
            <a:ext cx="8458200" cy="339447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3300" b="1" i="1" dirty="0">
                <a:solidFill>
                  <a:srgbClr val="FF0000"/>
                </a:solidFill>
              </a:rPr>
              <a:t>"</a:t>
            </a:r>
            <a:r>
              <a:rPr lang="en-US" sz="3600" b="1" i="1" dirty="0">
                <a:solidFill>
                  <a:srgbClr val="FF0000"/>
                </a:solidFill>
              </a:rPr>
              <a:t>In the day of adversity consider" (Ecclesiastes 7:14) </a:t>
            </a:r>
          </a:p>
          <a:p>
            <a:pPr lvl="1">
              <a:buFont typeface="Wingdings" pitchFamily="2" charset="2"/>
              <a:buChar char="Ø"/>
            </a:pPr>
            <a:r>
              <a:rPr lang="en-US" sz="3000" dirty="0"/>
              <a:t>Pray! </a:t>
            </a:r>
            <a:r>
              <a:rPr lang="en-US" sz="3000" i="1" dirty="0"/>
              <a:t> </a:t>
            </a:r>
            <a:r>
              <a:rPr lang="en-US" sz="3000" b="1" i="1" dirty="0"/>
              <a:t>(1 Timothy 2:1-6)</a:t>
            </a:r>
          </a:p>
          <a:p>
            <a:pPr lvl="1">
              <a:buFont typeface="Wingdings" pitchFamily="2" charset="2"/>
              <a:buChar char="Ø"/>
            </a:pPr>
            <a:r>
              <a:rPr lang="en-US" sz="3000" dirty="0"/>
              <a:t>Examine ourselves! </a:t>
            </a:r>
            <a:r>
              <a:rPr lang="en-US" sz="3000" b="1" i="1" dirty="0"/>
              <a:t>(2 Corinthians 13:5)</a:t>
            </a:r>
            <a:r>
              <a:rPr lang="en-US" sz="3000" i="1" dirty="0"/>
              <a:t> </a:t>
            </a:r>
          </a:p>
          <a:p>
            <a:pPr lvl="1">
              <a:buFont typeface="Wingdings" pitchFamily="2" charset="2"/>
              <a:buChar char="Ø"/>
            </a:pPr>
            <a:r>
              <a:rPr lang="en-US" sz="3000" dirty="0"/>
              <a:t>Help others to seek God!  </a:t>
            </a:r>
            <a:r>
              <a:rPr lang="en-US" sz="3000" b="1" i="1" dirty="0"/>
              <a:t>(Acts  17:26-27; 8:4)</a:t>
            </a:r>
            <a:endParaRPr lang="en-US" sz="2700" dirty="0"/>
          </a:p>
        </p:txBody>
      </p:sp>
    </p:spTree>
  </p:cSld>
  <p:clrMapOvr>
    <a:masterClrMapping/>
  </p:clrMapOvr>
  <p:transition spd="slow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Conclusion:    </a:t>
            </a:r>
            <a:r>
              <a:rPr lang="en-US" sz="4500" b="1" u="sng" dirty="0"/>
              <a:t>God Rules 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0050" y="1968246"/>
            <a:ext cx="8458200" cy="397535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700" dirty="0"/>
              <a:t>We do not know </a:t>
            </a:r>
            <a:r>
              <a:rPr lang="en-US" sz="2700" b="1" dirty="0">
                <a:solidFill>
                  <a:srgbClr val="FF0000"/>
                </a:solidFill>
              </a:rPr>
              <a:t>WHAT</a:t>
            </a:r>
            <a:r>
              <a:rPr lang="en-US" sz="2700" dirty="0"/>
              <a:t> the future holds, but we know </a:t>
            </a:r>
            <a:r>
              <a:rPr lang="en-US" sz="2700" b="1" dirty="0">
                <a:solidFill>
                  <a:srgbClr val="FF0000"/>
                </a:solidFill>
              </a:rPr>
              <a:t>WHO</a:t>
            </a:r>
            <a:r>
              <a:rPr lang="en-US" sz="2700" dirty="0"/>
              <a:t> holds the future. </a:t>
            </a:r>
          </a:p>
          <a:p>
            <a:pPr marL="385763" indent="-385763">
              <a:buFont typeface="Wingdings" pitchFamily="2" charset="2"/>
              <a:buChar char="Ø"/>
            </a:pPr>
            <a:r>
              <a:rPr lang="en-US" sz="2700" dirty="0"/>
              <a:t>In uncertain times, people should see our unshakeable faith in God! </a:t>
            </a:r>
          </a:p>
          <a:p>
            <a:pPr marL="685800" lvl="1" indent="-385763">
              <a:buNone/>
            </a:pPr>
            <a:r>
              <a:rPr lang="en-US" sz="2700" i="1" dirty="0"/>
              <a:t>Cf. Hebrew 12:28 “Wherefore, receiving a kingdom that cannot be shaken, let us have grace, whereby we may offer service well-pleasing to God with reverence and awe: for our God is a consuming fire.”</a:t>
            </a:r>
          </a:p>
          <a:p>
            <a:pPr marL="685800" lvl="1" indent="-385763">
              <a:buNone/>
            </a:pPr>
            <a:endParaRPr lang="en-US" sz="2700" dirty="0"/>
          </a:p>
          <a:p>
            <a:pPr>
              <a:buFont typeface="Wingdings" pitchFamily="2" charset="2"/>
              <a:buChar char="Ø"/>
            </a:pPr>
            <a:r>
              <a:rPr lang="en-US" sz="2700" dirty="0"/>
              <a:t>All the world should see in us the reverence expressed by Habakkuk</a:t>
            </a:r>
            <a:r>
              <a:rPr lang="en-US" sz="2700" b="1" dirty="0"/>
              <a:t>, </a:t>
            </a:r>
          </a:p>
          <a:p>
            <a:pPr>
              <a:buNone/>
            </a:pPr>
            <a:r>
              <a:rPr lang="en-US" sz="3000" b="1" i="1" dirty="0">
                <a:solidFill>
                  <a:srgbClr val="FF0000"/>
                </a:solidFill>
              </a:rPr>
              <a:t>"The Lord is in his holy temple: let all the earth keep silence before him" (2:20). 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Conclusion:    </a:t>
            </a:r>
            <a:r>
              <a:rPr lang="en-US" sz="4500" b="1" u="sng" dirty="0"/>
              <a:t>God Rules 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4300" y="1920479"/>
            <a:ext cx="8915400" cy="3429000"/>
          </a:xfrm>
        </p:spPr>
        <p:txBody>
          <a:bodyPr>
            <a:normAutofit fontScale="92500"/>
          </a:bodyPr>
          <a:lstStyle/>
          <a:p>
            <a:pPr marL="468059" indent="-385763">
              <a:buAutoNum type="arabicPeriod"/>
            </a:pPr>
            <a:r>
              <a:rPr lang="en-US" sz="2925" b="1" dirty="0"/>
              <a:t>God still rules in the kingdoms of men.  Jeremiah 27:5</a:t>
            </a:r>
          </a:p>
          <a:p>
            <a:pPr marL="468059" indent="-385763">
              <a:buAutoNum type="arabicPeriod"/>
            </a:pPr>
            <a:r>
              <a:rPr lang="en-US" sz="2925" b="1" dirty="0"/>
              <a:t>Sin is still a disgrace to any people.  Proverbs 14:34</a:t>
            </a:r>
          </a:p>
          <a:p>
            <a:pPr marL="468059" indent="-385763">
              <a:buAutoNum type="arabicPeriod"/>
            </a:pPr>
            <a:r>
              <a:rPr lang="en-US" sz="2925" b="1" dirty="0"/>
              <a:t>Apart from God, all our efforts are vanity. Ecclesiastes 1:2</a:t>
            </a:r>
          </a:p>
          <a:p>
            <a:pPr marL="468059" indent="-385763">
              <a:buAutoNum type="arabicPeriod"/>
            </a:pPr>
            <a:r>
              <a:rPr lang="en-US" sz="2925" b="1" dirty="0"/>
              <a:t>Satan still tempts us. 1 John 2:15-17</a:t>
            </a:r>
          </a:p>
          <a:p>
            <a:pPr marL="468059" indent="-385763">
              <a:buAutoNum type="arabicPeriod"/>
            </a:pPr>
            <a:r>
              <a:rPr lang="en-US" sz="2925" b="1" dirty="0"/>
              <a:t>Let us </a:t>
            </a:r>
            <a:r>
              <a:rPr lang="en-US" sz="2925" b="1" i="1" dirty="0"/>
              <a:t>“fear God and keep his commandments.” </a:t>
            </a:r>
            <a:br>
              <a:rPr lang="en-US" sz="2925" b="1" i="1" dirty="0"/>
            </a:br>
            <a:r>
              <a:rPr lang="en-US" sz="2925" b="1" i="1" dirty="0"/>
              <a:t>Ecclesiastes 12:13-14</a:t>
            </a:r>
          </a:p>
          <a:p>
            <a:pPr marL="468059" indent="-385763">
              <a:buNone/>
            </a:pPr>
            <a:endParaRPr lang="en-US" b="1" dirty="0"/>
          </a:p>
        </p:txBody>
      </p:sp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400" b="1" dirty="0"/>
              <a:t>Habakkuk chapter 1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Rules In The Kingdoms Of Men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42900" y="1257301"/>
            <a:ext cx="8629650" cy="474344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700" b="1" dirty="0"/>
              <a:t>People who are not serving God must be told that the future holds a final judgment, when we all will stand in His presence, followed by eternity in heaven or hell. </a:t>
            </a:r>
          </a:p>
          <a:p>
            <a:pPr>
              <a:buNone/>
            </a:pPr>
            <a:endParaRPr lang="en-US" sz="2700" dirty="0"/>
          </a:p>
          <a:p>
            <a:pPr>
              <a:buNone/>
            </a:pPr>
            <a:r>
              <a:rPr lang="en-US" sz="2700" dirty="0"/>
              <a:t>1.	He has appointed a day.  </a:t>
            </a:r>
            <a:r>
              <a:rPr lang="en-US" sz="2700" b="1" dirty="0">
                <a:solidFill>
                  <a:srgbClr val="FF0000"/>
                </a:solidFill>
              </a:rPr>
              <a:t>Acts 17:30-31</a:t>
            </a:r>
          </a:p>
          <a:p>
            <a:pPr>
              <a:buNone/>
            </a:pPr>
            <a:r>
              <a:rPr lang="en-US" sz="2700" dirty="0"/>
              <a:t>2.	Let the erring Christian confess his sins, repent, and pray 	God's forgiveness. </a:t>
            </a:r>
            <a:r>
              <a:rPr lang="en-US" sz="2700" b="1" dirty="0">
                <a:solidFill>
                  <a:srgbClr val="FF0000"/>
                </a:solidFill>
              </a:rPr>
              <a:t>(Acts 8:22-24). </a:t>
            </a:r>
          </a:p>
          <a:p>
            <a:pPr>
              <a:buNone/>
            </a:pPr>
            <a:r>
              <a:rPr lang="en-US" sz="2700" dirty="0"/>
              <a:t>3.	Let those who have never obeyed the gospel put their faith in 	Christ, repent, confess his name, and be immersed in water 	for the remission of sins. </a:t>
            </a:r>
            <a:r>
              <a:rPr lang="en-US" sz="2700" b="1" dirty="0">
                <a:solidFill>
                  <a:srgbClr val="FF0000"/>
                </a:solidFill>
              </a:rPr>
              <a:t>(Mark 16:15-16; Acts 2:38; 	Romans 10:10)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>
            <a:normAutofit/>
          </a:bodyPr>
          <a:lstStyle/>
          <a:p>
            <a:r>
              <a:rPr lang="en-US" b="1" dirty="0"/>
              <a:t>God Rules The Universe From Beginning To End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091929"/>
            <a:ext cx="8229600" cy="3394472"/>
          </a:xfrm>
        </p:spPr>
        <p:txBody>
          <a:bodyPr/>
          <a:lstStyle/>
          <a:p>
            <a:r>
              <a:rPr lang="en-US" sz="3000" b="1" u="sng" dirty="0">
                <a:solidFill>
                  <a:srgbClr val="FF0000"/>
                </a:solidFill>
              </a:rPr>
              <a:t>He Is Lord Of Heaven And Earth</a:t>
            </a:r>
            <a:r>
              <a:rPr lang="en-US" sz="3000" b="1" dirty="0">
                <a:solidFill>
                  <a:srgbClr val="FF0000"/>
                </a:solidFill>
              </a:rPr>
              <a:t>.  </a:t>
            </a:r>
            <a:br>
              <a:rPr lang="en-US" sz="3000" b="1" dirty="0">
                <a:solidFill>
                  <a:srgbClr val="FF0000"/>
                </a:solidFill>
              </a:rPr>
            </a:br>
            <a:r>
              <a:rPr lang="en-US" sz="3000" b="1" dirty="0">
                <a:solidFill>
                  <a:srgbClr val="FF0000"/>
                </a:solidFill>
              </a:rPr>
              <a:t>Acts 17:22-31</a:t>
            </a:r>
          </a:p>
          <a:p>
            <a:pPr>
              <a:buNone/>
            </a:pPr>
            <a:r>
              <a:rPr lang="en-US" sz="3000" i="1" dirty="0"/>
              <a:t>— </a:t>
            </a:r>
            <a:r>
              <a:rPr lang="en-US" sz="3000" b="1" i="1" dirty="0"/>
              <a:t>"Righteousness </a:t>
            </a:r>
            <a:r>
              <a:rPr lang="en-US" sz="3000" b="1" i="1" dirty="0" err="1"/>
              <a:t>exalteth</a:t>
            </a:r>
            <a:r>
              <a:rPr lang="en-US" sz="3000" b="1" i="1" dirty="0"/>
              <a:t> a nation: but sin is a reproach to any people" (Proverbs 14:34). </a:t>
            </a:r>
          </a:p>
          <a:p>
            <a:pPr>
              <a:buNone/>
            </a:pPr>
            <a:r>
              <a:rPr lang="en-US" sz="3000" b="1" i="1" dirty="0"/>
              <a:t>— "It is an abomination to kings to commit wickedness: for the throne is established by righteousness" (Proverbs 16:12). 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87079" y="1173956"/>
            <a:ext cx="6172200" cy="658416"/>
          </a:xfrm>
          <a:solidFill>
            <a:schemeClr val="bg1"/>
          </a:solidFill>
          <a:ln w="38100">
            <a:noFill/>
          </a:ln>
        </p:spPr>
        <p:txBody>
          <a:bodyPr>
            <a:normAutofit/>
          </a:bodyPr>
          <a:lstStyle/>
          <a:p>
            <a:r>
              <a:rPr lang="en-US" b="1" u="sng" dirty="0"/>
              <a:t>Reminder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14351" y="1987153"/>
            <a:ext cx="8229599" cy="4013597"/>
          </a:xfrm>
        </p:spPr>
        <p:txBody>
          <a:bodyPr/>
          <a:lstStyle/>
          <a:p>
            <a:r>
              <a:rPr lang="en-US" sz="4050" b="1" dirty="0"/>
              <a:t>Ecclesiastes 9:1</a:t>
            </a:r>
            <a:r>
              <a:rPr lang="en-US" sz="3000" i="1" dirty="0"/>
              <a:t>“For all this I laid to my heart, even to explore all this: that the righteous, and the wise, and their works, are in the hand of God.”</a:t>
            </a:r>
            <a:endParaRPr lang="en-US" sz="3000" dirty="0"/>
          </a:p>
          <a:p>
            <a:r>
              <a:rPr lang="en-US" sz="4050" b="1" dirty="0"/>
              <a:t>Ecclesiastes 3:11</a:t>
            </a:r>
            <a:r>
              <a:rPr lang="en-US" sz="3000" i="1" dirty="0"/>
              <a:t>“Man cannot find out the work that God hath done from the beginning even to the end.” </a:t>
            </a:r>
            <a:endParaRPr lang="en-US" sz="4050" b="1" dirty="0"/>
          </a:p>
        </p:txBody>
      </p:sp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1063230"/>
            <a:ext cx="6172200" cy="726281"/>
          </a:xfrm>
          <a:solidFill>
            <a:schemeClr val="bg1"/>
          </a:solidFill>
          <a:ln w="38100">
            <a:noFill/>
          </a:ln>
        </p:spPr>
        <p:txBody>
          <a:bodyPr>
            <a:normAutofit/>
          </a:bodyPr>
          <a:lstStyle/>
          <a:p>
            <a:r>
              <a:rPr lang="en-US" b="1" u="sng" dirty="0"/>
              <a:t>Reminder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2057401"/>
            <a:ext cx="8286750" cy="3600449"/>
          </a:xfrm>
        </p:spPr>
        <p:txBody>
          <a:bodyPr>
            <a:normAutofit fontScale="92500" lnSpcReduction="10000"/>
          </a:bodyPr>
          <a:lstStyle/>
          <a:p>
            <a:r>
              <a:rPr lang="en-US" sz="2925" b="1" dirty="0"/>
              <a:t>Deuteronomy 29:29 </a:t>
            </a:r>
            <a:r>
              <a:rPr lang="en-US" sz="2925" i="1" dirty="0"/>
              <a:t>“</a:t>
            </a:r>
            <a:r>
              <a:rPr lang="en-US" sz="3225" i="1" dirty="0"/>
              <a:t>The secret things belong unto Jehovah our God; but the things that are revealed belong unto us and to our children for ever, that we may do all the words of this law.”</a:t>
            </a:r>
          </a:p>
          <a:p>
            <a:pPr>
              <a:buNone/>
            </a:pPr>
            <a:endParaRPr lang="en-US" sz="2925" i="1" dirty="0"/>
          </a:p>
          <a:p>
            <a:r>
              <a:rPr lang="en-US" sz="3225" dirty="0"/>
              <a:t>Therefore we </a:t>
            </a:r>
            <a:r>
              <a:rPr lang="en-US" sz="3225" i="1" dirty="0"/>
              <a:t>“walk by faith, not by sight  (2 Corinthians 5:7</a:t>
            </a:r>
            <a:r>
              <a:rPr lang="en-US" sz="3225" dirty="0"/>
              <a:t>), we </a:t>
            </a:r>
            <a:r>
              <a:rPr lang="en-US" sz="3225" i="1" dirty="0"/>
              <a:t>“Trust in Jehovah with all thy heart, And lean not upon thine own understanding: In all thy ways acknowledge him, And he will direct thy paths.” (Proverbs 3:5-6)</a:t>
            </a:r>
            <a:endParaRPr lang="en-US" sz="3225" dirty="0"/>
          </a:p>
          <a:p>
            <a:endParaRPr lang="en-US" sz="2100" dirty="0"/>
          </a:p>
        </p:txBody>
      </p:sp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300" b="1" dirty="0"/>
              <a:t>God’s Rule Includes Chastening And Judgment Of 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0050" y="2206229"/>
            <a:ext cx="8401050" cy="339447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3000" b="1" u="sng" dirty="0">
                <a:solidFill>
                  <a:srgbClr val="FF0000"/>
                </a:solidFill>
              </a:rPr>
              <a:t>God judged the world- Flood</a:t>
            </a:r>
            <a:r>
              <a:rPr lang="en-US" sz="3000" b="1" dirty="0">
                <a:solidFill>
                  <a:srgbClr val="FF0000"/>
                </a:solidFill>
              </a:rPr>
              <a:t>. Genesis 6-9 </a:t>
            </a:r>
          </a:p>
          <a:p>
            <a:pPr>
              <a:buNone/>
            </a:pPr>
            <a:endParaRPr lang="en-US" sz="3000" dirty="0"/>
          </a:p>
          <a:p>
            <a:pPr>
              <a:buFont typeface="Wingdings" pitchFamily="2" charset="2"/>
              <a:buChar char="Ø"/>
            </a:pPr>
            <a:r>
              <a:rPr lang="en-US" sz="3000" b="1" u="sng" dirty="0">
                <a:solidFill>
                  <a:srgbClr val="FF0000"/>
                </a:solidFill>
              </a:rPr>
              <a:t>Babel</a:t>
            </a:r>
            <a:r>
              <a:rPr lang="en-US" sz="3000" dirty="0"/>
              <a:t>…God chastened those who tried to build </a:t>
            </a:r>
            <a:r>
              <a:rPr lang="en-US" sz="3000" b="1" i="1" dirty="0"/>
              <a:t>“a city and a tower, whose top may reach unto heaven.” </a:t>
            </a:r>
            <a:r>
              <a:rPr lang="en-US" sz="3000" dirty="0"/>
              <a:t>scattering them </a:t>
            </a:r>
            <a:r>
              <a:rPr lang="en-US" sz="3000" b="1" i="1" dirty="0"/>
              <a:t>“upon the face of all the earth.”</a:t>
            </a:r>
            <a:r>
              <a:rPr lang="en-US" sz="3000" dirty="0"/>
              <a:t>  Genesis 11:1-9 </a:t>
            </a:r>
            <a:endParaRPr lang="en-US" sz="3000" b="1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300" b="1" dirty="0"/>
              <a:t>God’s Rule Includes Chastening And Judgment Of 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42900" y="1943100"/>
            <a:ext cx="8572500" cy="385167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000" dirty="0"/>
              <a:t>NOTE:  God's chastening and judgments reflect His patience and love as He seeks to save men.</a:t>
            </a:r>
          </a:p>
          <a:p>
            <a:pPr>
              <a:buNone/>
            </a:pPr>
            <a:r>
              <a:rPr lang="en-US" sz="3000" dirty="0"/>
              <a:t>  	</a:t>
            </a:r>
            <a:r>
              <a:rPr lang="en-US" sz="3000" b="1" i="1" dirty="0"/>
              <a:t>Cf. Ezekiel 33:11 “I have no pleasure in the death of the wicked; but that the wicked turn from his way and live..” </a:t>
            </a:r>
          </a:p>
          <a:p>
            <a:pPr>
              <a:buNone/>
            </a:pPr>
            <a:endParaRPr lang="en-US" sz="3000" dirty="0"/>
          </a:p>
          <a:p>
            <a:pPr marL="385763" indent="-385763">
              <a:buFont typeface="Wingdings" pitchFamily="2" charset="2"/>
              <a:buChar char="Ø"/>
            </a:pPr>
            <a:r>
              <a:rPr lang="en-US" sz="3000" b="1" u="sng" dirty="0">
                <a:solidFill>
                  <a:srgbClr val="FF0000"/>
                </a:solidFill>
              </a:rPr>
              <a:t>Amorites</a:t>
            </a:r>
            <a:r>
              <a:rPr lang="en-US" sz="3000" b="1" dirty="0">
                <a:solidFill>
                  <a:srgbClr val="FF0000"/>
                </a:solidFill>
              </a:rPr>
              <a:t>.  </a:t>
            </a:r>
            <a:r>
              <a:rPr lang="en-US" sz="3000" dirty="0"/>
              <a:t>When God promised the land of Canaan to Abram, He delayed the fulfillment of the promise for four generations because </a:t>
            </a:r>
            <a:r>
              <a:rPr lang="en-US" sz="3000" b="1" i="1" dirty="0"/>
              <a:t>"the iniquity of the Amorites is not yet full"  (Genesis 15:16).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300" b="1" dirty="0"/>
              <a:t>God’s Rule Includes Chastening And Judgment Of 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43100"/>
            <a:ext cx="8229600" cy="3429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000" b="1" u="sng" dirty="0">
                <a:solidFill>
                  <a:srgbClr val="FF0000"/>
                </a:solidFill>
              </a:rPr>
              <a:t>Sodom and Gomorrah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dirty="0"/>
              <a:t>were utterly destroyed for their homosexual sins by fire and brimstone which God rained down upon them. Genesis 18-19</a:t>
            </a:r>
            <a:br>
              <a:rPr lang="en-US" sz="3000" dirty="0"/>
            </a:br>
            <a:r>
              <a:rPr lang="en-US" sz="3000" dirty="0"/>
              <a:t>Note: 19:23-25 </a:t>
            </a:r>
          </a:p>
          <a:p>
            <a:pPr>
              <a:buNone/>
            </a:pPr>
            <a:endParaRPr lang="en-US" sz="3000" dirty="0"/>
          </a:p>
          <a:p>
            <a:pPr>
              <a:buFont typeface="Wingdings" pitchFamily="2" charset="2"/>
              <a:buChar char="Ø"/>
            </a:pPr>
            <a:r>
              <a:rPr lang="en-US" sz="3000" dirty="0"/>
              <a:t>Spared if God could have found only ten righteous people (Genesis 18:23-33).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slow">
    <p:fade thruBlk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0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0" id="{E0FC6C04-592A-499C-AE63-280780F21E25}" vid="{8CEEE961-FC67-475F-A135-5958AF2CF483}"/>
    </a:ext>
  </a:extLst>
</a:theme>
</file>

<file path=ppt/theme/theme2.xml><?xml version="1.0" encoding="utf-8"?>
<a:theme xmlns:a="http://schemas.openxmlformats.org/drawingml/2006/main" name="Theme23">
  <a:themeElements>
    <a:clrScheme name="Sample presentation slides 3">
      <a:dk1>
        <a:srgbClr val="0000C0"/>
      </a:dk1>
      <a:lt1>
        <a:srgbClr val="FFFFFF"/>
      </a:lt1>
      <a:dk2>
        <a:srgbClr val="0066CC"/>
      </a:dk2>
      <a:lt2>
        <a:srgbClr val="9ADCF6"/>
      </a:lt2>
      <a:accent1>
        <a:srgbClr val="BE9932"/>
      </a:accent1>
      <a:accent2>
        <a:srgbClr val="2A99EC"/>
      </a:accent2>
      <a:accent3>
        <a:srgbClr val="AAB8E2"/>
      </a:accent3>
      <a:accent4>
        <a:srgbClr val="DADADA"/>
      </a:accent4>
      <a:accent5>
        <a:srgbClr val="DBCAAD"/>
      </a:accent5>
      <a:accent6>
        <a:srgbClr val="258AD6"/>
      </a:accent6>
      <a:hlink>
        <a:srgbClr val="70B040"/>
      </a:hlink>
      <a:folHlink>
        <a:srgbClr val="6B8ED3"/>
      </a:folHlink>
    </a:clrScheme>
    <a:fontScheme name="Sample presentation slide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presentation slides 1">
        <a:dk1>
          <a:srgbClr val="000066"/>
        </a:dk1>
        <a:lt1>
          <a:srgbClr val="FFFFFF"/>
        </a:lt1>
        <a:dk2>
          <a:srgbClr val="006699"/>
        </a:dk2>
        <a:lt2>
          <a:srgbClr val="EEE378"/>
        </a:lt2>
        <a:accent1>
          <a:srgbClr val="69C828"/>
        </a:accent1>
        <a:accent2>
          <a:srgbClr val="E68B30"/>
        </a:accent2>
        <a:accent3>
          <a:srgbClr val="AAB8CA"/>
        </a:accent3>
        <a:accent4>
          <a:srgbClr val="DADADA"/>
        </a:accent4>
        <a:accent5>
          <a:srgbClr val="B9E0AC"/>
        </a:accent5>
        <a:accent6>
          <a:srgbClr val="D07D2A"/>
        </a:accent6>
        <a:hlink>
          <a:srgbClr val="0FAAE1"/>
        </a:hlink>
        <a:folHlink>
          <a:srgbClr val="547F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presentation slides 2">
        <a:dk1>
          <a:srgbClr val="0F4334"/>
        </a:dk1>
        <a:lt1>
          <a:srgbClr val="FFFFFF"/>
        </a:lt1>
        <a:dk2>
          <a:srgbClr val="43BD4C"/>
        </a:dk2>
        <a:lt2>
          <a:srgbClr val="F0F7BD"/>
        </a:lt2>
        <a:accent1>
          <a:srgbClr val="B2B838"/>
        </a:accent1>
        <a:accent2>
          <a:srgbClr val="E68B30"/>
        </a:accent2>
        <a:accent3>
          <a:srgbClr val="B0DBB2"/>
        </a:accent3>
        <a:accent4>
          <a:srgbClr val="DADADA"/>
        </a:accent4>
        <a:accent5>
          <a:srgbClr val="D5D8AE"/>
        </a:accent5>
        <a:accent6>
          <a:srgbClr val="D07D2A"/>
        </a:accent6>
        <a:hlink>
          <a:srgbClr val="3FB180"/>
        </a:hlink>
        <a:folHlink>
          <a:srgbClr val="3BA7E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presentation slides 3">
        <a:dk1>
          <a:srgbClr val="0000C0"/>
        </a:dk1>
        <a:lt1>
          <a:srgbClr val="FFFFFF"/>
        </a:lt1>
        <a:dk2>
          <a:srgbClr val="0066CC"/>
        </a:dk2>
        <a:lt2>
          <a:srgbClr val="9ADCF6"/>
        </a:lt2>
        <a:accent1>
          <a:srgbClr val="BE9932"/>
        </a:accent1>
        <a:accent2>
          <a:srgbClr val="2A99EC"/>
        </a:accent2>
        <a:accent3>
          <a:srgbClr val="AAB8E2"/>
        </a:accent3>
        <a:accent4>
          <a:srgbClr val="DADADA"/>
        </a:accent4>
        <a:accent5>
          <a:srgbClr val="DBCAAD"/>
        </a:accent5>
        <a:accent6>
          <a:srgbClr val="258AD6"/>
        </a:accent6>
        <a:hlink>
          <a:srgbClr val="70B040"/>
        </a:hlink>
        <a:folHlink>
          <a:srgbClr val="6B8ED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Theme10</Template>
  <TotalTime>5371</TotalTime>
  <Words>1781</Words>
  <Application>Microsoft Office PowerPoint</Application>
  <PresentationFormat>On-screen Show (4:3)</PresentationFormat>
  <Paragraphs>123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44" baseType="lpstr">
      <vt:lpstr>Accord Heavy SF</vt:lpstr>
      <vt:lpstr>Alfredo Heavy</vt:lpstr>
      <vt:lpstr>Arial</vt:lpstr>
      <vt:lpstr>Calibri</vt:lpstr>
      <vt:lpstr>Calibri Light</vt:lpstr>
      <vt:lpstr>Franklin Gothic Book</vt:lpstr>
      <vt:lpstr>Perpetua</vt:lpstr>
      <vt:lpstr>Tahoma</vt:lpstr>
      <vt:lpstr>Times New Roman</vt:lpstr>
      <vt:lpstr>Wingdings</vt:lpstr>
      <vt:lpstr>Wingdings 2</vt:lpstr>
      <vt:lpstr>Theme10</vt:lpstr>
      <vt:lpstr>Theme23</vt:lpstr>
      <vt:lpstr>Office Theme</vt:lpstr>
      <vt:lpstr>PowerPoint Presentation</vt:lpstr>
      <vt:lpstr>PowerPoint Presentation</vt:lpstr>
      <vt:lpstr>God Rules In The Kingdoms Of Men</vt:lpstr>
      <vt:lpstr>God Rules The Universe From Beginning To End</vt:lpstr>
      <vt:lpstr>Reminder</vt:lpstr>
      <vt:lpstr>Reminder</vt:lpstr>
      <vt:lpstr>God’s Rule Includes Chastening And Judgment Of Nations</vt:lpstr>
      <vt:lpstr>God’s Rule Includes Chastening And Judgment Of Nations</vt:lpstr>
      <vt:lpstr>God’s Rule Includes Chastening And Judgment Of Nations</vt:lpstr>
      <vt:lpstr>God’s Rule Includes Chastening And Judgment Of Nations</vt:lpstr>
      <vt:lpstr>God’s Rule Includes Chastening And Judgment Of Nations</vt:lpstr>
      <vt:lpstr>PowerPoint Presentation</vt:lpstr>
      <vt:lpstr>PowerPoint Presentation</vt:lpstr>
      <vt:lpstr>God’s Rule Includes Chastening And Judgment Of Nations</vt:lpstr>
      <vt:lpstr>God’s Rule Includes Chastening And Judgment Of Nations</vt:lpstr>
      <vt:lpstr>PowerPoint Presentation</vt:lpstr>
      <vt:lpstr>God’s Rule Includes Chastening And Judgment Of Nations</vt:lpstr>
      <vt:lpstr>God’s Rule Includes Chastening And Judgment Of Nations</vt:lpstr>
      <vt:lpstr>God’s Rule Includes Chastening And Judgment Of Nations</vt:lpstr>
      <vt:lpstr>PowerPoint Presentation</vt:lpstr>
      <vt:lpstr>God’s Rule Includes Chastening And Judgment Of Nations</vt:lpstr>
      <vt:lpstr>God Overrules The Wicked To Accomplish His Purposes</vt:lpstr>
      <vt:lpstr>God Overrules The Wicked To Accomplish His Purposes</vt:lpstr>
      <vt:lpstr>God Overrules The Wicked To Accomplish His Purposes</vt:lpstr>
      <vt:lpstr>Human Power Cannot Overrule or Defeat God</vt:lpstr>
      <vt:lpstr>Human Power Cannot Overrule or Defeat God</vt:lpstr>
      <vt:lpstr>What Can We Do? </vt:lpstr>
      <vt:lpstr>Conclusion:    God Rules </vt:lpstr>
      <vt:lpstr>Conclusion:    God Rules 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 Rules</dc:title>
  <dc:creator>Micky Galloway</dc:creator>
  <cp:lastModifiedBy>Norris Long</cp:lastModifiedBy>
  <cp:revision>71</cp:revision>
  <dcterms:created xsi:type="dcterms:W3CDTF">2010-11-05T16:25:16Z</dcterms:created>
  <dcterms:modified xsi:type="dcterms:W3CDTF">2026-03-10T15:30:06Z</dcterms:modified>
</cp:coreProperties>
</file>