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 id="2147483721" r:id="rId3"/>
  </p:sldMasterIdLst>
  <p:sldIdLst>
    <p:sldId id="354" r:id="rId4"/>
    <p:sldId id="292" r:id="rId5"/>
    <p:sldId id="256" r:id="rId6"/>
    <p:sldId id="338" r:id="rId7"/>
    <p:sldId id="339" r:id="rId8"/>
    <p:sldId id="257" r:id="rId9"/>
    <p:sldId id="258" r:id="rId10"/>
    <p:sldId id="259" r:id="rId11"/>
    <p:sldId id="260" r:id="rId12"/>
    <p:sldId id="261" r:id="rId13"/>
    <p:sldId id="262" r:id="rId14"/>
    <p:sldId id="268" r:id="rId15"/>
    <p:sldId id="269" r:id="rId16"/>
    <p:sldId id="270" r:id="rId17"/>
    <p:sldId id="288" r:id="rId18"/>
    <p:sldId id="295" r:id="rId19"/>
    <p:sldId id="321" r:id="rId20"/>
    <p:sldId id="322" r:id="rId21"/>
    <p:sldId id="323" r:id="rId22"/>
    <p:sldId id="324" r:id="rId23"/>
    <p:sldId id="325" r:id="rId24"/>
    <p:sldId id="326" r:id="rId25"/>
    <p:sldId id="327" r:id="rId26"/>
    <p:sldId id="328" r:id="rId27"/>
    <p:sldId id="337" r:id="rId28"/>
    <p:sldId id="329" r:id="rId29"/>
    <p:sldId id="330" r:id="rId30"/>
    <p:sldId id="331" r:id="rId31"/>
    <p:sldId id="332" r:id="rId32"/>
    <p:sldId id="341" r:id="rId33"/>
    <p:sldId id="342" r:id="rId34"/>
    <p:sldId id="333" r:id="rId35"/>
    <p:sldId id="334" r:id="rId36"/>
    <p:sldId id="335" r:id="rId37"/>
    <p:sldId id="336" r:id="rId38"/>
    <p:sldId id="343" r:id="rId39"/>
    <p:sldId id="345" r:id="rId40"/>
    <p:sldId id="346" r:id="rId41"/>
    <p:sldId id="347" r:id="rId42"/>
    <p:sldId id="348" r:id="rId43"/>
    <p:sldId id="349" r:id="rId44"/>
    <p:sldId id="350" r:id="rId45"/>
    <p:sldId id="351" r:id="rId46"/>
    <p:sldId id="352" r:id="rId47"/>
    <p:sldId id="353" r:id="rId4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y G" initials="MG" lastIdx="1" clrIdx="0">
    <p:extLst>
      <p:ext uri="{19B8F6BF-5375-455C-9EA6-DF929625EA0E}">
        <p15:presenceInfo xmlns:p15="http://schemas.microsoft.com/office/powerpoint/2012/main" userId="dc0b1c28089faa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56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0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endParaRPr lang="en-US" altLang="en-US"/>
          </a:p>
        </p:txBody>
      </p:sp>
      <p:sp>
        <p:nvSpPr>
          <p:cNvPr id="12" name="Footer Placeholder 16"/>
          <p:cNvSpPr>
            <a:spLocks noGrp="1"/>
          </p:cNvSpPr>
          <p:nvPr>
            <p:ph type="ftr" sz="quarter" idx="11"/>
          </p:nvPr>
        </p:nvSpPr>
        <p:spPr/>
        <p:txBody>
          <a:bodyPr/>
          <a:lstStyle>
            <a:lvl1pPr>
              <a:defRPr/>
            </a:lvl1pPr>
          </a:lstStyle>
          <a:p>
            <a:endParaRPr lang="en-US" altLang="en-US"/>
          </a:p>
        </p:txBody>
      </p:sp>
      <p:sp>
        <p:nvSpPr>
          <p:cNvPr id="13" name="Slide Number Placeholder 28"/>
          <p:cNvSpPr>
            <a:spLocks noGrp="1"/>
          </p:cNvSpPr>
          <p:nvPr>
            <p:ph type="sldNum" sz="quarter" idx="12"/>
          </p:nvPr>
        </p:nvSpPr>
        <p:spPr/>
        <p:txBody>
          <a:bodyPr/>
          <a:lstStyle>
            <a:lvl1pPr>
              <a:defRPr sz="1050">
                <a:solidFill>
                  <a:srgbClr val="FFFFFF"/>
                </a:solidFill>
              </a:defRPr>
            </a:lvl1pPr>
          </a:lstStyle>
          <a:p>
            <a:fld id="{676B0736-5653-4FA3-8B43-F7F97EB13DF9}" type="slidenum">
              <a:rPr lang="en-US" altLang="en-US" smtClean="0"/>
              <a:pPr/>
              <a:t>‹#›</a:t>
            </a:fld>
            <a:endParaRPr lang="en-US" altLang="en-US"/>
          </a:p>
        </p:txBody>
      </p:sp>
    </p:spTree>
    <p:extLst>
      <p:ext uri="{BB962C8B-B14F-4D97-AF65-F5344CB8AC3E}">
        <p14:creationId xmlns:p14="http://schemas.microsoft.com/office/powerpoint/2010/main" val="3324170185"/>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ltLang="en-US"/>
          </a:p>
        </p:txBody>
      </p:sp>
      <p:sp>
        <p:nvSpPr>
          <p:cNvPr id="5" name="Footer Placeholder 2"/>
          <p:cNvSpPr>
            <a:spLocks noGrp="1"/>
          </p:cNvSpPr>
          <p:nvPr>
            <p:ph type="ftr" sz="quarter" idx="11"/>
          </p:nvPr>
        </p:nvSpPr>
        <p:spPr/>
        <p:txBody>
          <a:bodyPr/>
          <a:lstStyle>
            <a:lvl1pPr>
              <a:defRPr/>
            </a:lvl1pPr>
          </a:lstStyle>
          <a:p>
            <a:endParaRPr lang="en-US" altLang="en-US"/>
          </a:p>
        </p:txBody>
      </p:sp>
      <p:sp>
        <p:nvSpPr>
          <p:cNvPr id="6" name="Slide Number Placeholder 22"/>
          <p:cNvSpPr>
            <a:spLocks noGrp="1"/>
          </p:cNvSpPr>
          <p:nvPr>
            <p:ph type="sldNum" sz="quarter" idx="12"/>
          </p:nvPr>
        </p:nvSpPr>
        <p:spPr/>
        <p:txBody>
          <a:bodyPr/>
          <a:lstStyle>
            <a:lvl1pPr>
              <a:defRPr/>
            </a:lvl1pPr>
          </a:lstStyle>
          <a:p>
            <a:fld id="{3D029C96-EB2B-4F18-923F-046F7C0CC62D}" type="slidenum">
              <a:rPr lang="en-US" altLang="en-US" smtClean="0"/>
              <a:pPr/>
              <a:t>‹#›</a:t>
            </a:fld>
            <a:endParaRPr lang="en-US" altLang="en-US"/>
          </a:p>
        </p:txBody>
      </p:sp>
    </p:spTree>
    <p:extLst>
      <p:ext uri="{BB962C8B-B14F-4D97-AF65-F5344CB8AC3E}">
        <p14:creationId xmlns:p14="http://schemas.microsoft.com/office/powerpoint/2010/main" val="4075934818"/>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ltLang="en-US"/>
          </a:p>
        </p:txBody>
      </p:sp>
      <p:sp>
        <p:nvSpPr>
          <p:cNvPr id="5" name="Footer Placeholder 2"/>
          <p:cNvSpPr>
            <a:spLocks noGrp="1"/>
          </p:cNvSpPr>
          <p:nvPr>
            <p:ph type="ftr" sz="quarter" idx="11"/>
          </p:nvPr>
        </p:nvSpPr>
        <p:spPr/>
        <p:txBody>
          <a:bodyPr/>
          <a:lstStyle>
            <a:lvl1pPr>
              <a:defRPr/>
            </a:lvl1pPr>
          </a:lstStyle>
          <a:p>
            <a:endParaRPr lang="en-US" altLang="en-US"/>
          </a:p>
        </p:txBody>
      </p:sp>
      <p:sp>
        <p:nvSpPr>
          <p:cNvPr id="6" name="Slide Number Placeholder 22"/>
          <p:cNvSpPr>
            <a:spLocks noGrp="1"/>
          </p:cNvSpPr>
          <p:nvPr>
            <p:ph type="sldNum" sz="quarter" idx="12"/>
          </p:nvPr>
        </p:nvSpPr>
        <p:spPr/>
        <p:txBody>
          <a:bodyPr/>
          <a:lstStyle>
            <a:lvl1pPr>
              <a:defRPr/>
            </a:lvl1pPr>
          </a:lstStyle>
          <a:p>
            <a:fld id="{40E05F93-727C-40B3-B319-AD4AC350AB1D}" type="slidenum">
              <a:rPr lang="en-US" altLang="en-US" smtClean="0"/>
              <a:pPr/>
              <a:t>‹#›</a:t>
            </a:fld>
            <a:endParaRPr lang="en-US" altLang="en-US"/>
          </a:p>
        </p:txBody>
      </p:sp>
    </p:spTree>
    <p:extLst>
      <p:ext uri="{BB962C8B-B14F-4D97-AF65-F5344CB8AC3E}">
        <p14:creationId xmlns:p14="http://schemas.microsoft.com/office/powerpoint/2010/main" val="392981655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33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1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7303680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0688189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73786928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42598088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42630899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3156505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30213500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06825313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ltLang="en-US"/>
          </a:p>
        </p:txBody>
      </p:sp>
      <p:sp>
        <p:nvSpPr>
          <p:cNvPr id="5" name="Footer Placeholder 2"/>
          <p:cNvSpPr>
            <a:spLocks noGrp="1"/>
          </p:cNvSpPr>
          <p:nvPr>
            <p:ph type="ftr" sz="quarter" idx="11"/>
          </p:nvPr>
        </p:nvSpPr>
        <p:spPr/>
        <p:txBody>
          <a:bodyPr/>
          <a:lstStyle>
            <a:lvl1pPr>
              <a:defRPr/>
            </a:lvl1pPr>
          </a:lstStyle>
          <a:p>
            <a:endParaRPr lang="en-US" altLang="en-US"/>
          </a:p>
        </p:txBody>
      </p:sp>
      <p:sp>
        <p:nvSpPr>
          <p:cNvPr id="6" name="Slide Number Placeholder 22"/>
          <p:cNvSpPr>
            <a:spLocks noGrp="1"/>
          </p:cNvSpPr>
          <p:nvPr>
            <p:ph type="sldNum" sz="quarter" idx="12"/>
          </p:nvPr>
        </p:nvSpPr>
        <p:spPr/>
        <p:txBody>
          <a:bodyPr/>
          <a:lstStyle>
            <a:lvl1pPr>
              <a:defRPr/>
            </a:lvl1pPr>
          </a:lstStyle>
          <a:p>
            <a:fld id="{211063FE-AD7A-42F4-ACDC-CAD0D6BD41E4}" type="slidenum">
              <a:rPr lang="en-US" altLang="en-US" smtClean="0"/>
              <a:pPr/>
              <a:t>‹#›</a:t>
            </a:fld>
            <a:endParaRPr lang="en-US" altLang="en-US"/>
          </a:p>
        </p:txBody>
      </p:sp>
    </p:spTree>
    <p:extLst>
      <p:ext uri="{BB962C8B-B14F-4D97-AF65-F5344CB8AC3E}">
        <p14:creationId xmlns:p14="http://schemas.microsoft.com/office/powerpoint/2010/main" val="4671042"/>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5949408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9173631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17696932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332289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76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412044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74350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2C9AB-3D9F-400D-8666-61D446AA9D50}"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3769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2C9AB-3D9F-400D-8666-61D446AA9D50}"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617580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2C9AB-3D9F-400D-8666-61D446AA9D50}"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75157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2"/>
            <a:ext cx="7772400" cy="1362075"/>
          </a:xfrm>
        </p:spPr>
        <p:txBody>
          <a:bodyPr/>
          <a:lstStyle>
            <a:lvl1pPr algn="l">
              <a:buNone/>
              <a:defRPr sz="3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endParaRPr lang="en-US" alt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endParaRPr lang="en-US" alt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8C4D6DC8-AC16-4A1D-B0EB-4E0A2FBE2B45}" type="slidenum">
              <a:rPr lang="en-US" altLang="en-US" smtClean="0"/>
              <a:pPr/>
              <a:t>‹#›</a:t>
            </a:fld>
            <a:endParaRPr lang="en-US" altLang="en-US"/>
          </a:p>
        </p:txBody>
      </p:sp>
    </p:spTree>
    <p:extLst>
      <p:ext uri="{BB962C8B-B14F-4D97-AF65-F5344CB8AC3E}">
        <p14:creationId xmlns:p14="http://schemas.microsoft.com/office/powerpoint/2010/main" val="3889336919"/>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67699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4997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53232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84828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AA3E5612-B94A-4AC5-B696-0DBE29200FE7}" type="slidenum">
              <a:rPr lang="en-US" altLang="en-US" smtClean="0"/>
              <a:pPr/>
              <a:t>‹#›</a:t>
            </a:fld>
            <a:endParaRPr lang="en-US" altLang="en-US"/>
          </a:p>
        </p:txBody>
      </p:sp>
    </p:spTree>
    <p:extLst>
      <p:ext uri="{BB962C8B-B14F-4D97-AF65-F5344CB8AC3E}">
        <p14:creationId xmlns:p14="http://schemas.microsoft.com/office/powerpoint/2010/main" val="166371000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endParaRPr lang="en-US" altLang="en-US"/>
          </a:p>
        </p:txBody>
      </p:sp>
      <p:sp>
        <p:nvSpPr>
          <p:cNvPr id="8" name="Footer Placeholder 2"/>
          <p:cNvSpPr>
            <a:spLocks noGrp="1"/>
          </p:cNvSpPr>
          <p:nvPr>
            <p:ph type="ftr" sz="quarter" idx="11"/>
          </p:nvPr>
        </p:nvSpPr>
        <p:spPr/>
        <p:txBody>
          <a:bodyPr/>
          <a:lstStyle>
            <a:lvl1pPr>
              <a:defRPr/>
            </a:lvl1pPr>
          </a:lstStyle>
          <a:p>
            <a:endParaRPr lang="en-US" altLang="en-US"/>
          </a:p>
        </p:txBody>
      </p:sp>
      <p:sp>
        <p:nvSpPr>
          <p:cNvPr id="9" name="Slide Number Placeholder 22"/>
          <p:cNvSpPr>
            <a:spLocks noGrp="1"/>
          </p:cNvSpPr>
          <p:nvPr>
            <p:ph type="sldNum" sz="quarter" idx="12"/>
          </p:nvPr>
        </p:nvSpPr>
        <p:spPr/>
        <p:txBody>
          <a:bodyPr/>
          <a:lstStyle>
            <a:lvl1pPr>
              <a:defRPr/>
            </a:lvl1pPr>
          </a:lstStyle>
          <a:p>
            <a:fld id="{4E66AA12-2BDA-4C0F-9A49-97A91F43DA56}" type="slidenum">
              <a:rPr lang="en-US" altLang="en-US" smtClean="0"/>
              <a:pPr/>
              <a:t>‹#›</a:t>
            </a:fld>
            <a:endParaRPr lang="en-US" altLang="en-US"/>
          </a:p>
        </p:txBody>
      </p:sp>
    </p:spTree>
    <p:extLst>
      <p:ext uri="{BB962C8B-B14F-4D97-AF65-F5344CB8AC3E}">
        <p14:creationId xmlns:p14="http://schemas.microsoft.com/office/powerpoint/2010/main" val="210266164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endParaRPr lang="en-US" altLang="en-US"/>
          </a:p>
        </p:txBody>
      </p:sp>
      <p:sp>
        <p:nvSpPr>
          <p:cNvPr id="4" name="Footer Placeholder 2"/>
          <p:cNvSpPr>
            <a:spLocks noGrp="1"/>
          </p:cNvSpPr>
          <p:nvPr>
            <p:ph type="ftr" sz="quarter" idx="11"/>
          </p:nvPr>
        </p:nvSpPr>
        <p:spPr/>
        <p:txBody>
          <a:bodyPr/>
          <a:lstStyle>
            <a:lvl1pPr>
              <a:defRPr/>
            </a:lvl1pPr>
          </a:lstStyle>
          <a:p>
            <a:endParaRPr lang="en-US" altLang="en-US"/>
          </a:p>
        </p:txBody>
      </p:sp>
      <p:sp>
        <p:nvSpPr>
          <p:cNvPr id="5" name="Slide Number Placeholder 22"/>
          <p:cNvSpPr>
            <a:spLocks noGrp="1"/>
          </p:cNvSpPr>
          <p:nvPr>
            <p:ph type="sldNum" sz="quarter" idx="12"/>
          </p:nvPr>
        </p:nvSpPr>
        <p:spPr/>
        <p:txBody>
          <a:bodyPr/>
          <a:lstStyle>
            <a:lvl1pPr>
              <a:defRPr/>
            </a:lvl1pPr>
          </a:lstStyle>
          <a:p>
            <a:fld id="{83060B93-C434-434C-A42B-B04836C86E1F}" type="slidenum">
              <a:rPr lang="en-US" altLang="en-US" smtClean="0"/>
              <a:pPr/>
              <a:t>‹#›</a:t>
            </a:fld>
            <a:endParaRPr lang="en-US" altLang="en-US"/>
          </a:p>
        </p:txBody>
      </p:sp>
    </p:spTree>
    <p:extLst>
      <p:ext uri="{BB962C8B-B14F-4D97-AF65-F5344CB8AC3E}">
        <p14:creationId xmlns:p14="http://schemas.microsoft.com/office/powerpoint/2010/main" val="344649698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22"/>
          <p:cNvSpPr>
            <a:spLocks noGrp="1"/>
          </p:cNvSpPr>
          <p:nvPr>
            <p:ph type="sldNum" sz="quarter" idx="12"/>
          </p:nvPr>
        </p:nvSpPr>
        <p:spPr/>
        <p:txBody>
          <a:bodyPr/>
          <a:lstStyle>
            <a:lvl1pPr>
              <a:defRPr/>
            </a:lvl1pPr>
          </a:lstStyle>
          <a:p>
            <a:fld id="{92C32783-1D55-43D3-A059-90819CD731FE}" type="slidenum">
              <a:rPr lang="en-US" altLang="en-US" smtClean="0"/>
              <a:pPr/>
              <a:t>‹#›</a:t>
            </a:fld>
            <a:endParaRPr lang="en-US" altLang="en-US"/>
          </a:p>
        </p:txBody>
      </p:sp>
    </p:spTree>
    <p:extLst>
      <p:ext uri="{BB962C8B-B14F-4D97-AF65-F5344CB8AC3E}">
        <p14:creationId xmlns:p14="http://schemas.microsoft.com/office/powerpoint/2010/main" val="211131563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3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endParaRPr lang="en-US" altLang="en-US"/>
          </a:p>
        </p:txBody>
      </p:sp>
      <p:sp>
        <p:nvSpPr>
          <p:cNvPr id="8" name="Footer Placeholder 5"/>
          <p:cNvSpPr>
            <a:spLocks noGrp="1"/>
          </p:cNvSpPr>
          <p:nvPr>
            <p:ph type="ftr" sz="quarter" idx="11"/>
          </p:nvPr>
        </p:nvSpPr>
        <p:spPr/>
        <p:txBody>
          <a:bodyPr/>
          <a:lstStyle>
            <a:lvl1pPr>
              <a:defRPr/>
            </a:lvl1pPr>
          </a:lstStyle>
          <a:p>
            <a:endParaRPr lang="en-US" altLang="en-US"/>
          </a:p>
        </p:txBody>
      </p:sp>
      <p:sp>
        <p:nvSpPr>
          <p:cNvPr id="9" name="Slide Number Placeholder 6"/>
          <p:cNvSpPr>
            <a:spLocks noGrp="1"/>
          </p:cNvSpPr>
          <p:nvPr>
            <p:ph type="sldNum" sz="quarter" idx="12"/>
          </p:nvPr>
        </p:nvSpPr>
        <p:spPr/>
        <p:txBody>
          <a:bodyPr/>
          <a:lstStyle>
            <a:lvl1pPr>
              <a:defRPr/>
            </a:lvl1pPr>
          </a:lstStyle>
          <a:p>
            <a:fld id="{C19FAA1D-B422-4A8C-92FA-9AAAE81D484F}" type="slidenum">
              <a:rPr lang="en-US" altLang="en-US" smtClean="0"/>
              <a:pPr/>
              <a:t>‹#›</a:t>
            </a:fld>
            <a:endParaRPr lang="en-US" altLang="en-US"/>
          </a:p>
        </p:txBody>
      </p:sp>
    </p:spTree>
    <p:extLst>
      <p:ext uri="{BB962C8B-B14F-4D97-AF65-F5344CB8AC3E}">
        <p14:creationId xmlns:p14="http://schemas.microsoft.com/office/powerpoint/2010/main" val="402932194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24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endParaRPr lang="en-US" alt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endParaRPr lang="en-US" alt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AF69BF82-471C-4E0F-90A5-F56A321F3318}" type="slidenum">
              <a:rPr lang="en-US" altLang="en-US" smtClean="0"/>
              <a:pPr/>
              <a:t>‹#›</a:t>
            </a:fld>
            <a:endParaRPr lang="en-US" altLang="en-US"/>
          </a:p>
        </p:txBody>
      </p:sp>
    </p:spTree>
    <p:extLst>
      <p:ext uri="{BB962C8B-B14F-4D97-AF65-F5344CB8AC3E}">
        <p14:creationId xmlns:p14="http://schemas.microsoft.com/office/powerpoint/2010/main" val="417682053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endParaRPr lang="en-US"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n-US" alt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119367168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fade thruBlk="1"/>
  </p:transition>
  <p:txStyles>
    <p:titleStyle>
      <a:lvl1pPr algn="l" rtl="0" eaLnBrk="1" fontAlgn="base" hangingPunct="1">
        <a:spcBef>
          <a:spcPct val="0"/>
        </a:spcBef>
        <a:spcAft>
          <a:spcPct val="0"/>
        </a:spcAft>
        <a:defRPr sz="3000" kern="12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ranklin Gothic Book" pitchFamily="34" charset="0"/>
        </a:defRPr>
      </a:lvl2pPr>
      <a:lvl3pPr algn="l" rtl="0" eaLnBrk="1" fontAlgn="base" hangingPunct="1">
        <a:spcBef>
          <a:spcPct val="0"/>
        </a:spcBef>
        <a:spcAft>
          <a:spcPct val="0"/>
        </a:spcAft>
        <a:defRPr sz="3000">
          <a:solidFill>
            <a:schemeClr val="tx2"/>
          </a:solidFill>
          <a:latin typeface="Franklin Gothic Book" pitchFamily="34" charset="0"/>
        </a:defRPr>
      </a:lvl3pPr>
      <a:lvl4pPr algn="l" rtl="0" eaLnBrk="1" fontAlgn="base" hangingPunct="1">
        <a:spcBef>
          <a:spcPct val="0"/>
        </a:spcBef>
        <a:spcAft>
          <a:spcPct val="0"/>
        </a:spcAft>
        <a:defRPr sz="3000">
          <a:solidFill>
            <a:schemeClr val="tx2"/>
          </a:solidFill>
          <a:latin typeface="Franklin Gothic Book" pitchFamily="34" charset="0"/>
        </a:defRPr>
      </a:lvl4pPr>
      <a:lvl5pPr algn="l" rtl="0" eaLnBrk="1" fontAlgn="base" hangingPunct="1">
        <a:spcBef>
          <a:spcPct val="0"/>
        </a:spcBef>
        <a:spcAft>
          <a:spcPct val="0"/>
        </a:spcAft>
        <a:defRPr sz="3000">
          <a:solidFill>
            <a:schemeClr val="tx2"/>
          </a:solidFill>
          <a:latin typeface="Franklin Gothic Book" pitchFamily="34" charset="0"/>
        </a:defRPr>
      </a:lvl5pPr>
      <a:lvl6pPr marL="342900" algn="l" rtl="0" eaLnBrk="1" fontAlgn="base" hangingPunct="1">
        <a:spcBef>
          <a:spcPct val="0"/>
        </a:spcBef>
        <a:spcAft>
          <a:spcPct val="0"/>
        </a:spcAft>
        <a:defRPr sz="3000">
          <a:solidFill>
            <a:schemeClr val="tx2"/>
          </a:solidFill>
          <a:latin typeface="Franklin Gothic Book" pitchFamily="34" charset="0"/>
        </a:defRPr>
      </a:lvl6pPr>
      <a:lvl7pPr marL="685800" algn="l" rtl="0" eaLnBrk="1" fontAlgn="base" hangingPunct="1">
        <a:spcBef>
          <a:spcPct val="0"/>
        </a:spcBef>
        <a:spcAft>
          <a:spcPct val="0"/>
        </a:spcAft>
        <a:defRPr sz="3000">
          <a:solidFill>
            <a:schemeClr val="tx2"/>
          </a:solidFill>
          <a:latin typeface="Franklin Gothic Book" pitchFamily="34" charset="0"/>
        </a:defRPr>
      </a:lvl7pPr>
      <a:lvl8pPr marL="1028700" algn="l" rtl="0" eaLnBrk="1" fontAlgn="base" hangingPunct="1">
        <a:spcBef>
          <a:spcPct val="0"/>
        </a:spcBef>
        <a:spcAft>
          <a:spcPct val="0"/>
        </a:spcAft>
        <a:defRPr sz="3000">
          <a:solidFill>
            <a:schemeClr val="tx2"/>
          </a:solidFill>
          <a:latin typeface="Franklin Gothic Book" pitchFamily="34" charset="0"/>
        </a:defRPr>
      </a:lvl8pPr>
      <a:lvl9pPr marL="1371600" algn="l" rtl="0" eaLnBrk="1" fontAlgn="base" hangingPunct="1">
        <a:spcBef>
          <a:spcPct val="0"/>
        </a:spcBef>
        <a:spcAft>
          <a:spcPct val="0"/>
        </a:spcAft>
        <a:defRPr sz="3000">
          <a:solidFill>
            <a:schemeClr val="tx2"/>
          </a:solidFill>
          <a:latin typeface="Franklin Gothic Book" pitchFamily="34" charset="0"/>
        </a:defRPr>
      </a:lvl9pPr>
    </p:titleStyle>
    <p:bodyStyle>
      <a:lvl1pPr marL="204788" indent="-204788" algn="l" rtl="0" eaLnBrk="1" fontAlgn="base" hangingPunct="1">
        <a:spcBef>
          <a:spcPts val="431"/>
        </a:spcBef>
        <a:spcAft>
          <a:spcPct val="0"/>
        </a:spcAft>
        <a:buClr>
          <a:schemeClr val="accent1"/>
        </a:buClr>
        <a:buSzPct val="85000"/>
        <a:buFont typeface="Wingdings 2" pitchFamily="18" charset="2"/>
        <a:buChar char=""/>
        <a:defRPr sz="1950" kern="1200">
          <a:solidFill>
            <a:schemeClr val="tx1"/>
          </a:solidFill>
          <a:latin typeface="+mn-lt"/>
          <a:ea typeface="+mn-ea"/>
          <a:cs typeface="+mn-cs"/>
        </a:defRPr>
      </a:lvl1pPr>
      <a:lvl2pPr marL="410766" indent="-171450" algn="l" rtl="0" eaLnBrk="1" fontAlgn="base" hangingPunct="1">
        <a:spcBef>
          <a:spcPts val="281"/>
        </a:spcBef>
        <a:spcAft>
          <a:spcPct val="0"/>
        </a:spcAft>
        <a:buClr>
          <a:schemeClr val="accent2"/>
        </a:buClr>
        <a:buSzPct val="85000"/>
        <a:buFont typeface="Wingdings 2" pitchFamily="18" charset="2"/>
        <a:buChar char=""/>
        <a:defRPr sz="1800" kern="1200">
          <a:solidFill>
            <a:schemeClr val="tx1"/>
          </a:solidFill>
          <a:latin typeface="+mn-lt"/>
          <a:ea typeface="+mn-ea"/>
          <a:cs typeface="+mn-cs"/>
        </a:defRPr>
      </a:lvl2pPr>
      <a:lvl3pPr marL="616744" indent="-171450" algn="l" rtl="0" eaLnBrk="1" fontAlgn="base" hangingPunct="1">
        <a:spcBef>
          <a:spcPts val="281"/>
        </a:spcBef>
        <a:spcAft>
          <a:spcPct val="0"/>
        </a:spcAft>
        <a:buClr>
          <a:srgbClr val="E6B1AB"/>
        </a:buClr>
        <a:buSzPct val="85000"/>
        <a:buFont typeface="Wingdings 2" pitchFamily="18" charset="2"/>
        <a:buChar char=""/>
        <a:defRPr sz="1500" kern="1200">
          <a:solidFill>
            <a:schemeClr val="tx1"/>
          </a:solidFill>
          <a:latin typeface="+mn-lt"/>
          <a:ea typeface="+mn-ea"/>
          <a:cs typeface="+mn-cs"/>
        </a:defRPr>
      </a:lvl3pPr>
      <a:lvl4pPr marL="822722" indent="-171450" algn="l" rtl="0" eaLnBrk="1" fontAlgn="base" hangingPunct="1">
        <a:spcBef>
          <a:spcPts val="281"/>
        </a:spcBef>
        <a:spcAft>
          <a:spcPct val="0"/>
        </a:spcAft>
        <a:buClr>
          <a:srgbClr val="A28E6A"/>
        </a:buClr>
        <a:buSzPct val="80000"/>
        <a:buFont typeface="Wingdings 2" pitchFamily="18" charset="2"/>
        <a:buChar char=""/>
        <a:defRPr sz="1500" kern="1200">
          <a:solidFill>
            <a:schemeClr val="tx1"/>
          </a:solidFill>
          <a:latin typeface="+mn-lt"/>
          <a:ea typeface="+mn-ea"/>
          <a:cs typeface="+mn-cs"/>
        </a:defRPr>
      </a:lvl4pPr>
      <a:lvl5pPr marL="1028700" indent="-171450" algn="l" rtl="0" eaLnBrk="1" fontAlgn="base" hangingPunct="1">
        <a:spcBef>
          <a:spcPts val="281"/>
        </a:spcBef>
        <a:spcAft>
          <a:spcPct val="0"/>
        </a:spcAft>
        <a:buClr>
          <a:srgbClr val="A28E6A"/>
        </a:buClr>
        <a:buChar char="o"/>
        <a:defRPr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477006"/>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2153E37E-D171-4098-97A6-B3AE63E3517E}" type="slidenum">
              <a:rPr lang="en-US" smtClean="0"/>
              <a:t>‹#›</a:t>
            </a:fld>
            <a:endParaRPr lang="en-US"/>
          </a:p>
        </p:txBody>
      </p:sp>
    </p:spTree>
    <p:extLst>
      <p:ext uri="{BB962C8B-B14F-4D97-AF65-F5344CB8AC3E}">
        <p14:creationId xmlns:p14="http://schemas.microsoft.com/office/powerpoint/2010/main" val="1866518981"/>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3000" b="1">
          <a:solidFill>
            <a:schemeClr val="tx2"/>
          </a:solidFill>
          <a:latin typeface="+mj-lt"/>
          <a:ea typeface="+mj-ea"/>
          <a:cs typeface="+mj-cs"/>
        </a:defRPr>
      </a:lvl1pPr>
      <a:lvl2pPr algn="ctr" rtl="0" eaLnBrk="1" fontAlgn="base" hangingPunct="1">
        <a:spcBef>
          <a:spcPct val="0"/>
        </a:spcBef>
        <a:spcAft>
          <a:spcPct val="0"/>
        </a:spcAft>
        <a:defRPr sz="3000" b="1">
          <a:solidFill>
            <a:schemeClr val="tx2"/>
          </a:solidFill>
          <a:latin typeface="Times New Roman" pitchFamily="18" charset="0"/>
        </a:defRPr>
      </a:lvl2pPr>
      <a:lvl3pPr algn="ctr" rtl="0" eaLnBrk="1" fontAlgn="base" hangingPunct="1">
        <a:spcBef>
          <a:spcPct val="0"/>
        </a:spcBef>
        <a:spcAft>
          <a:spcPct val="0"/>
        </a:spcAft>
        <a:defRPr sz="3000" b="1">
          <a:solidFill>
            <a:schemeClr val="tx2"/>
          </a:solidFill>
          <a:latin typeface="Times New Roman" pitchFamily="18" charset="0"/>
        </a:defRPr>
      </a:lvl3pPr>
      <a:lvl4pPr algn="ctr" rtl="0" eaLnBrk="1" fontAlgn="base" hangingPunct="1">
        <a:spcBef>
          <a:spcPct val="0"/>
        </a:spcBef>
        <a:spcAft>
          <a:spcPct val="0"/>
        </a:spcAft>
        <a:defRPr sz="3000" b="1">
          <a:solidFill>
            <a:schemeClr val="tx2"/>
          </a:solidFill>
          <a:latin typeface="Times New Roman" pitchFamily="18" charset="0"/>
        </a:defRPr>
      </a:lvl4pPr>
      <a:lvl5pPr algn="ctr" rtl="0" eaLnBrk="1" fontAlgn="base" hangingPunct="1">
        <a:spcBef>
          <a:spcPct val="0"/>
        </a:spcBef>
        <a:spcAft>
          <a:spcPct val="0"/>
        </a:spcAft>
        <a:defRPr sz="3000" b="1">
          <a:solidFill>
            <a:schemeClr val="tx2"/>
          </a:solidFill>
          <a:latin typeface="Times New Roman" pitchFamily="18" charset="0"/>
        </a:defRPr>
      </a:lvl5pPr>
      <a:lvl6pPr marL="342900" algn="ctr" rtl="0" eaLnBrk="1" fontAlgn="base" hangingPunct="1">
        <a:spcBef>
          <a:spcPct val="0"/>
        </a:spcBef>
        <a:spcAft>
          <a:spcPct val="0"/>
        </a:spcAft>
        <a:defRPr sz="3000" b="1">
          <a:solidFill>
            <a:schemeClr val="tx2"/>
          </a:solidFill>
          <a:latin typeface="Times New Roman" pitchFamily="18" charset="0"/>
        </a:defRPr>
      </a:lvl6pPr>
      <a:lvl7pPr marL="685800" algn="ctr" rtl="0" eaLnBrk="1" fontAlgn="base" hangingPunct="1">
        <a:spcBef>
          <a:spcPct val="0"/>
        </a:spcBef>
        <a:spcAft>
          <a:spcPct val="0"/>
        </a:spcAft>
        <a:defRPr sz="3000" b="1">
          <a:solidFill>
            <a:schemeClr val="tx2"/>
          </a:solidFill>
          <a:latin typeface="Times New Roman" pitchFamily="18" charset="0"/>
        </a:defRPr>
      </a:lvl7pPr>
      <a:lvl8pPr marL="1028700" algn="ctr" rtl="0" eaLnBrk="1" fontAlgn="base" hangingPunct="1">
        <a:spcBef>
          <a:spcPct val="0"/>
        </a:spcBef>
        <a:spcAft>
          <a:spcPct val="0"/>
        </a:spcAft>
        <a:defRPr sz="3000" b="1">
          <a:solidFill>
            <a:schemeClr val="tx2"/>
          </a:solidFill>
          <a:latin typeface="Times New Roman" pitchFamily="18" charset="0"/>
        </a:defRPr>
      </a:lvl8pPr>
      <a:lvl9pPr marL="1371600" algn="ctr" rtl="0" eaLnBrk="1" fontAlgn="base" hangingPunct="1">
        <a:spcBef>
          <a:spcPct val="0"/>
        </a:spcBef>
        <a:spcAft>
          <a:spcPct val="0"/>
        </a:spcAft>
        <a:defRPr sz="3000" b="1">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lr>
          <a:schemeClr val="accent2"/>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2"/>
        </a:buClr>
        <a:buFont typeface="Arial" panose="020B0604020202020204" pitchFamily="34" charset="0"/>
        <a:buChar char="–"/>
        <a:defRPr sz="2100">
          <a:solidFill>
            <a:schemeClr val="tx1"/>
          </a:solidFill>
          <a:latin typeface="+mn-lt"/>
        </a:defRPr>
      </a:lvl2pPr>
      <a:lvl3pPr marL="857250" indent="-171450" algn="l" rtl="0" eaLnBrk="1" fontAlgn="base" hangingPunct="1">
        <a:spcBef>
          <a:spcPct val="20000"/>
        </a:spcBef>
        <a:spcAft>
          <a:spcPct val="0"/>
        </a:spcAft>
        <a:buClr>
          <a:schemeClr val="tx2"/>
        </a:buClr>
        <a:buChar char="•"/>
        <a:defRPr sz="1800">
          <a:solidFill>
            <a:schemeClr val="tx1"/>
          </a:solidFill>
          <a:latin typeface="+mn-lt"/>
        </a:defRPr>
      </a:lvl3pPr>
      <a:lvl4pPr marL="1200150" indent="-171450" algn="l" rtl="0" eaLnBrk="1" fontAlgn="base" hangingPunct="1">
        <a:spcBef>
          <a:spcPct val="20000"/>
        </a:spcBef>
        <a:spcAft>
          <a:spcPct val="0"/>
        </a:spcAft>
        <a:buClr>
          <a:schemeClr val="tx2"/>
        </a:buClr>
        <a:buChar char="–"/>
        <a:defRPr sz="1500">
          <a:solidFill>
            <a:schemeClr val="tx1"/>
          </a:solidFill>
          <a:latin typeface="+mn-lt"/>
        </a:defRPr>
      </a:lvl4pPr>
      <a:lvl5pPr marL="1543050" indent="-171450" algn="l" rtl="0" eaLnBrk="1" fontAlgn="base" hangingPunct="1">
        <a:spcBef>
          <a:spcPct val="2000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2C9AB-3D9F-400D-8666-61D446AA9D50}" type="datetimeFigureOut">
              <a:rPr lang="en-US" smtClean="0"/>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917C-46D2-4470-8A2E-B6B9B5276183}" type="slidenum">
              <a:rPr lang="en-US" smtClean="0"/>
              <a:t>‹#›</a:t>
            </a:fld>
            <a:endParaRPr lang="en-US"/>
          </a:p>
        </p:txBody>
      </p:sp>
    </p:spTree>
    <p:extLst>
      <p:ext uri="{BB962C8B-B14F-4D97-AF65-F5344CB8AC3E}">
        <p14:creationId xmlns:p14="http://schemas.microsoft.com/office/powerpoint/2010/main" val="60811307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1AA0-060F-AD45-79CD-9EA3F17933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F0F28A-426B-C8A0-46F8-D79169422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8"/>
            <a:ext cx="9148802" cy="6854402"/>
          </a:xfrm>
          <a:prstGeom prst="rect">
            <a:avLst/>
          </a:prstGeom>
        </p:spPr>
      </p:pic>
      <p:sp>
        <p:nvSpPr>
          <p:cNvPr id="2" name="Oval 1">
            <a:extLst>
              <a:ext uri="{FF2B5EF4-FFF2-40B4-BE49-F238E27FC236}">
                <a16:creationId xmlns:a16="http://schemas.microsoft.com/office/drawing/2014/main" id="{895C8231-9B18-5334-7DBF-A02271D1FBFB}"/>
              </a:ext>
            </a:extLst>
          </p:cNvPr>
          <p:cNvSpPr/>
          <p:nvPr/>
        </p:nvSpPr>
        <p:spPr>
          <a:xfrm>
            <a:off x="193288" y="5791200"/>
            <a:ext cx="2289717" cy="9738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2A39A0A-D226-71B1-02B9-DF9519FC5215}"/>
              </a:ext>
            </a:extLst>
          </p:cNvPr>
          <p:cNvSpPr txBox="1"/>
          <p:nvPr/>
        </p:nvSpPr>
        <p:spPr>
          <a:xfrm>
            <a:off x="301082" y="5862637"/>
            <a:ext cx="207412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ccord Heavy SF" panose="020BE200000000000000" pitchFamily="34" charset="0"/>
                <a:ea typeface="+mn-ea"/>
                <a:cs typeface="+mn-cs"/>
              </a:rPr>
              <a:t>Micky Galloway</a:t>
            </a:r>
          </a:p>
        </p:txBody>
      </p:sp>
      <p:sp>
        <p:nvSpPr>
          <p:cNvPr id="6" name="TextBox 5">
            <a:extLst>
              <a:ext uri="{FF2B5EF4-FFF2-40B4-BE49-F238E27FC236}">
                <a16:creationId xmlns:a16="http://schemas.microsoft.com/office/drawing/2014/main" id="{3061500D-82D0-58ED-AF50-63924DCE9DB9}"/>
              </a:ext>
            </a:extLst>
          </p:cNvPr>
          <p:cNvSpPr txBox="1"/>
          <p:nvPr/>
        </p:nvSpPr>
        <p:spPr>
          <a:xfrm>
            <a:off x="2766456" y="4203732"/>
            <a:ext cx="6076462"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25400">
                  <a:solidFill>
                    <a:sysClr val="windowText" lastClr="000000"/>
                  </a:solidFill>
                </a:ln>
                <a:solidFill>
                  <a:prstClr val="white"/>
                </a:solidFill>
                <a:effectLst>
                  <a:outerShdw blurRad="50800" dist="50800" dir="5400000" algn="ctr" rotWithShape="0">
                    <a:schemeClr val="tx1"/>
                  </a:outerShdw>
                </a:effectLst>
                <a:uLnTx/>
                <a:uFillTx/>
                <a:latin typeface="Alfredo Heavy" pitchFamily="2" charset="0"/>
                <a:ea typeface="+mn-ea"/>
                <a:cs typeface="+mn-cs"/>
              </a:rPr>
              <a:t>Inspiration of the Scriptures</a:t>
            </a:r>
          </a:p>
        </p:txBody>
      </p:sp>
    </p:spTree>
    <p:extLst>
      <p:ext uri="{BB962C8B-B14F-4D97-AF65-F5344CB8AC3E}">
        <p14:creationId xmlns:p14="http://schemas.microsoft.com/office/powerpoint/2010/main" val="345439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298A2A4-725D-47AB-BFF6-85C0FB9E06AC}"/>
              </a:ext>
            </a:extLst>
          </p:cNvPr>
          <p:cNvSpPr>
            <a:spLocks noGrp="1" noRot="1" noChangeArrowheads="1"/>
          </p:cNvSpPr>
          <p:nvPr>
            <p:ph type="title"/>
          </p:nvPr>
        </p:nvSpPr>
        <p:spPr>
          <a:xfrm>
            <a:off x="514350" y="274638"/>
            <a:ext cx="8172450" cy="1143000"/>
          </a:xfrm>
        </p:spPr>
        <p:txBody>
          <a:bodyPr/>
          <a:lstStyle/>
          <a:p>
            <a:pPr algn="ctr"/>
            <a:r>
              <a:rPr lang="en-US" altLang="en-US" b="1" dirty="0"/>
              <a:t>THE INSPIRATION OF THE SCRIPTURES</a:t>
            </a:r>
          </a:p>
        </p:txBody>
      </p:sp>
      <p:sp>
        <p:nvSpPr>
          <p:cNvPr id="7171" name="Rectangle 3">
            <a:extLst>
              <a:ext uri="{FF2B5EF4-FFF2-40B4-BE49-F238E27FC236}">
                <a16:creationId xmlns:a16="http://schemas.microsoft.com/office/drawing/2014/main" id="{2A65D182-B7DE-4A13-BF42-4CCAB1E6DB5C}"/>
              </a:ext>
            </a:extLst>
          </p:cNvPr>
          <p:cNvSpPr>
            <a:spLocks noGrp="1" noChangeArrowheads="1"/>
          </p:cNvSpPr>
          <p:nvPr>
            <p:ph sz="quarter" idx="1"/>
          </p:nvPr>
        </p:nvSpPr>
        <p:spPr>
          <a:xfrm>
            <a:off x="514350" y="1943100"/>
            <a:ext cx="8172450" cy="3429000"/>
          </a:xfrm>
        </p:spPr>
        <p:txBody>
          <a:bodyPr>
            <a:normAutofit/>
          </a:bodyPr>
          <a:lstStyle/>
          <a:p>
            <a:pPr>
              <a:lnSpc>
                <a:spcPct val="90000"/>
              </a:lnSpc>
            </a:pPr>
            <a:r>
              <a:rPr lang="en-US" altLang="en-US" sz="3600" b="1" i="1" dirty="0"/>
              <a:t>God's inspired scriptures are </a:t>
            </a:r>
            <a:r>
              <a:rPr lang="en-US" altLang="en-US" sz="4050" b="1" i="1" u="sng" dirty="0"/>
              <a:t>incorruptible</a:t>
            </a:r>
            <a:r>
              <a:rPr lang="en-US" altLang="en-US" sz="3600" i="1" dirty="0"/>
              <a:t> - </a:t>
            </a:r>
            <a:r>
              <a:rPr lang="en-US" altLang="en-US" sz="3600" b="1" i="1" dirty="0"/>
              <a:t>1 Peter 1:22-25.</a:t>
            </a:r>
            <a:br>
              <a:rPr lang="en-US" altLang="en-US" sz="3600" b="1" i="1" dirty="0"/>
            </a:br>
            <a:endParaRPr lang="en-US" altLang="en-US" sz="3600" b="1" i="1" dirty="0"/>
          </a:p>
          <a:p>
            <a:pPr>
              <a:lnSpc>
                <a:spcPct val="90000"/>
              </a:lnSpc>
            </a:pPr>
            <a:r>
              <a:rPr lang="en-US" altLang="en-US" sz="3600" b="1" i="1" dirty="0"/>
              <a:t>Inspired scripture </a:t>
            </a:r>
            <a:r>
              <a:rPr lang="en-US" altLang="en-US" sz="4050" b="1" i="1" u="sng" dirty="0"/>
              <a:t>completely equips</a:t>
            </a:r>
            <a:r>
              <a:rPr lang="en-US" altLang="en-US" sz="4050" b="1" i="1" dirty="0"/>
              <a:t> </a:t>
            </a:r>
            <a:r>
              <a:rPr lang="en-US" altLang="en-US" sz="3600" b="1" i="1" dirty="0"/>
              <a:t>a person to do God's will - 2 Timothy 3:16-17.</a:t>
            </a:r>
            <a:br>
              <a:rPr lang="en-US" altLang="en-US" sz="3000" b="1" i="1" dirty="0"/>
            </a:br>
            <a:endParaRPr lang="en-US" altLang="en-US" sz="3000" b="1" i="1" dirty="0"/>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C718B9C-5499-413A-B782-0F0523CB7947}"/>
              </a:ext>
            </a:extLst>
          </p:cNvPr>
          <p:cNvSpPr>
            <a:spLocks noGrp="1" noRot="1" noChangeArrowheads="1"/>
          </p:cNvSpPr>
          <p:nvPr>
            <p:ph type="title"/>
          </p:nvPr>
        </p:nvSpPr>
        <p:spPr>
          <a:xfrm>
            <a:off x="1066800" y="1020536"/>
            <a:ext cx="6654800" cy="742949"/>
          </a:xfrm>
        </p:spPr>
        <p:txBody>
          <a:bodyPr/>
          <a:lstStyle/>
          <a:p>
            <a:pPr algn="ctr"/>
            <a:r>
              <a:rPr lang="en-US" altLang="en-US" b="1" dirty="0"/>
              <a:t>THE INSPIRATION OF THE SCRIPTURES</a:t>
            </a:r>
          </a:p>
        </p:txBody>
      </p:sp>
      <p:sp>
        <p:nvSpPr>
          <p:cNvPr id="8195" name="Rectangle 3">
            <a:extLst>
              <a:ext uri="{FF2B5EF4-FFF2-40B4-BE49-F238E27FC236}">
                <a16:creationId xmlns:a16="http://schemas.microsoft.com/office/drawing/2014/main" id="{FAEA69D9-73E0-4843-9626-FBB00FF52153}"/>
              </a:ext>
            </a:extLst>
          </p:cNvPr>
          <p:cNvSpPr>
            <a:spLocks noGrp="1" noChangeArrowheads="1"/>
          </p:cNvSpPr>
          <p:nvPr>
            <p:ph sz="quarter" idx="1"/>
          </p:nvPr>
        </p:nvSpPr>
        <p:spPr>
          <a:xfrm>
            <a:off x="457200" y="2057401"/>
            <a:ext cx="8229600" cy="3771899"/>
          </a:xfrm>
        </p:spPr>
        <p:txBody>
          <a:bodyPr>
            <a:normAutofit/>
          </a:bodyPr>
          <a:lstStyle/>
          <a:p>
            <a:pPr>
              <a:lnSpc>
                <a:spcPct val="90000"/>
              </a:lnSpc>
            </a:pPr>
            <a:r>
              <a:rPr lang="en-US" altLang="en-US" sz="3000" b="1" i="1" dirty="0"/>
              <a:t>Scripture is the </a:t>
            </a:r>
            <a:r>
              <a:rPr lang="en-US" altLang="en-US" sz="3300" b="1" i="1" u="sng" dirty="0"/>
              <a:t>authoritative</a:t>
            </a:r>
            <a:r>
              <a:rPr lang="en-US" altLang="en-US" sz="3000" b="1" i="1" dirty="0"/>
              <a:t> word of God</a:t>
            </a:r>
            <a:r>
              <a:rPr lang="en-US" altLang="en-US" sz="3000" i="1" dirty="0"/>
              <a:t> </a:t>
            </a:r>
            <a:r>
              <a:rPr lang="en-US" altLang="en-US" sz="3000" b="1" i="1" dirty="0"/>
              <a:t>– </a:t>
            </a:r>
            <a:br>
              <a:rPr lang="en-US" altLang="en-US" sz="3000" b="1" i="1" dirty="0"/>
            </a:br>
            <a:r>
              <a:rPr lang="en-US" altLang="en-US" sz="3000" b="1" i="1" dirty="0"/>
              <a:t>John 10:35; 1 Corinthians 14:37.</a:t>
            </a:r>
            <a:br>
              <a:rPr lang="en-US" altLang="en-US" sz="3000" b="1" i="1" dirty="0"/>
            </a:br>
            <a:endParaRPr lang="en-US" altLang="en-US" sz="3000" b="1" i="1" dirty="0"/>
          </a:p>
          <a:p>
            <a:pPr>
              <a:lnSpc>
                <a:spcPct val="90000"/>
              </a:lnSpc>
            </a:pPr>
            <a:r>
              <a:rPr lang="en-US" altLang="en-US" sz="3000" b="1" i="1" dirty="0"/>
              <a:t>Bible inspiration is supported by its </a:t>
            </a:r>
            <a:r>
              <a:rPr lang="en-US" altLang="en-US" sz="3300" b="1" i="1" u="sng" dirty="0"/>
              <a:t>unity and fulfilled prophecy</a:t>
            </a:r>
            <a:r>
              <a:rPr lang="en-US" altLang="en-US" sz="3000" i="1" dirty="0"/>
              <a:t> </a:t>
            </a:r>
            <a:r>
              <a:rPr lang="en-US" altLang="en-US" sz="3000" b="1" i="1" dirty="0"/>
              <a:t>- Isaiah 42:8-9; Deuteronomy 18:20-22; Luke 24:44-45.</a:t>
            </a:r>
            <a:br>
              <a:rPr lang="en-US" altLang="en-US" sz="3000" i="1" dirty="0"/>
            </a:br>
            <a:endParaRPr lang="en-US" altLang="en-US" sz="3000" i="1" dirty="0"/>
          </a:p>
          <a:p>
            <a:pPr>
              <a:lnSpc>
                <a:spcPct val="90000"/>
              </a:lnSpc>
            </a:pPr>
            <a:r>
              <a:rPr lang="en-US" altLang="en-US" sz="3000" b="1" i="1" dirty="0"/>
              <a:t>THE BIBLE IS THE INSPIRED WORD OF GOD!</a:t>
            </a: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9DDFEFC-CC36-47D5-8965-0425CB5A8B46}"/>
              </a:ext>
            </a:extLst>
          </p:cNvPr>
          <p:cNvSpPr>
            <a:spLocks noGrp="1" noRot="1" noChangeArrowheads="1"/>
          </p:cNvSpPr>
          <p:nvPr>
            <p:ph type="title"/>
          </p:nvPr>
        </p:nvSpPr>
        <p:spPr>
          <a:xfrm>
            <a:off x="1143000" y="685800"/>
            <a:ext cx="6858000" cy="628650"/>
          </a:xfrm>
        </p:spPr>
        <p:txBody>
          <a:bodyPr/>
          <a:lstStyle/>
          <a:p>
            <a:pPr algn="ctr"/>
            <a:r>
              <a:rPr lang="en-US" altLang="en-US" b="1" dirty="0"/>
              <a:t>THE INSPIRATION OF THE SCRIPTURES</a:t>
            </a:r>
          </a:p>
        </p:txBody>
      </p:sp>
      <p:sp>
        <p:nvSpPr>
          <p:cNvPr id="17410" name="Rectangle 2">
            <a:extLst>
              <a:ext uri="{FF2B5EF4-FFF2-40B4-BE49-F238E27FC236}">
                <a16:creationId xmlns:a16="http://schemas.microsoft.com/office/drawing/2014/main" id="{CDDEEDB5-4953-4463-818A-067D0166C019}"/>
              </a:ext>
            </a:extLst>
          </p:cNvPr>
          <p:cNvSpPr>
            <a:spLocks noGrp="1" noChangeArrowheads="1"/>
          </p:cNvSpPr>
          <p:nvPr>
            <p:ph sz="quarter" idx="1"/>
          </p:nvPr>
        </p:nvSpPr>
        <p:spPr>
          <a:xfrm>
            <a:off x="457200" y="1600200"/>
            <a:ext cx="8343900" cy="4400550"/>
          </a:xfrm>
        </p:spPr>
        <p:txBody>
          <a:bodyPr/>
          <a:lstStyle/>
          <a:p>
            <a:pPr algn="just">
              <a:buFont typeface="Wingdings" panose="05000000000000000000" pitchFamily="2" charset="2"/>
              <a:buNone/>
            </a:pPr>
            <a:r>
              <a:rPr lang="en-US" altLang="en-US" sz="2400" b="1" dirty="0">
                <a:cs typeface="Times New Roman" panose="02020603050405020304" pitchFamily="18" charset="0"/>
              </a:rPr>
              <a:t>The Bible Claims to Be the Complete Revealed Will of God to Man.</a:t>
            </a:r>
            <a:r>
              <a:rPr lang="en-US" altLang="en-US" sz="2400" dirty="0">
                <a:cs typeface="Times New Roman" panose="02020603050405020304" pitchFamily="18" charset="0"/>
              </a:rPr>
              <a:t> </a:t>
            </a:r>
          </a:p>
          <a:p>
            <a:pPr>
              <a:buFont typeface="Wingdings" panose="05000000000000000000" pitchFamily="2" charset="2"/>
              <a:buNone/>
            </a:pPr>
            <a:r>
              <a:rPr lang="en-US" altLang="en-US" sz="2400" dirty="0">
                <a:cs typeface="Times New Roman" panose="02020603050405020304" pitchFamily="18" charset="0"/>
              </a:rPr>
              <a:t>A.  Jesus promised that the Spirit would guide the apostles into </a:t>
            </a:r>
            <a:r>
              <a:rPr lang="en-US" altLang="en-US" sz="2700" b="1" u="sng" dirty="0">
                <a:cs typeface="Times New Roman" panose="02020603050405020304" pitchFamily="18" charset="0"/>
              </a:rPr>
              <a:t>ALL</a:t>
            </a:r>
            <a:r>
              <a:rPr lang="en-US" altLang="en-US" sz="2400" dirty="0">
                <a:cs typeface="Times New Roman" panose="02020603050405020304" pitchFamily="18" charset="0"/>
              </a:rPr>
              <a:t> truth (John 14:26; 16:13). </a:t>
            </a:r>
          </a:p>
          <a:p>
            <a:pPr>
              <a:buFont typeface="Wingdings" panose="05000000000000000000" pitchFamily="2" charset="2"/>
              <a:buNone/>
            </a:pPr>
            <a:r>
              <a:rPr lang="en-US" altLang="en-US" sz="2400" dirty="0">
                <a:cs typeface="Times New Roman" panose="02020603050405020304" pitchFamily="18" charset="0"/>
              </a:rPr>
              <a:t>B. The Holy Spirit came upon the apostles on the day of Pentecost as recorded Acts 2. God's will was revealed </a:t>
            </a:r>
            <a:r>
              <a:rPr lang="en-US" altLang="en-US" sz="2400" i="1" dirty="0">
                <a:cs typeface="Times New Roman" panose="02020603050405020304" pitchFamily="18" charset="0"/>
              </a:rPr>
              <a:t>"unto his holy apostles and prophets in the Spirit"</a:t>
            </a:r>
            <a:r>
              <a:rPr lang="en-US" altLang="en-US" sz="2400" dirty="0">
                <a:cs typeface="Times New Roman" panose="02020603050405020304" pitchFamily="18" charset="0"/>
              </a:rPr>
              <a:t> (Ephesians 3:5; cf. 1 Corinthians 2:6‑16; 1 Peter 1:12). </a:t>
            </a:r>
          </a:p>
          <a:p>
            <a:pPr>
              <a:buFont typeface="Wingdings" panose="05000000000000000000" pitchFamily="2" charset="2"/>
              <a:buNone/>
            </a:pPr>
            <a:r>
              <a:rPr lang="en-US" altLang="en-US" sz="2400" dirty="0">
                <a:cs typeface="Times New Roman" panose="02020603050405020304" pitchFamily="18" charset="0"/>
              </a:rPr>
              <a:t>C. They wrote it down in a </a:t>
            </a:r>
            <a:r>
              <a:rPr lang="en-US" altLang="en-US" sz="2400" i="1" dirty="0">
                <a:cs typeface="Times New Roman" panose="02020603050405020304" pitchFamily="18" charset="0"/>
              </a:rPr>
              <a:t>"few words"</a:t>
            </a:r>
            <a:r>
              <a:rPr lang="en-US" altLang="en-US" sz="2400" dirty="0">
                <a:cs typeface="Times New Roman" panose="02020603050405020304" pitchFamily="18" charset="0"/>
              </a:rPr>
              <a:t> which we may read and understand (Ephesians. 3:3.4).We are warned, </a:t>
            </a:r>
            <a:r>
              <a:rPr lang="en-US" altLang="en-US" sz="2400" i="1" dirty="0">
                <a:cs typeface="Times New Roman" panose="02020603050405020304" pitchFamily="18" charset="0"/>
              </a:rPr>
              <a:t>"not to go beyond the things which are written"</a:t>
            </a:r>
            <a:r>
              <a:rPr lang="en-US" altLang="en-US" sz="2400" dirty="0">
                <a:cs typeface="Times New Roman" panose="02020603050405020304" pitchFamily="18" charset="0"/>
              </a:rPr>
              <a:t> (1 Corinthians 4:6; cf. 2 John 9). </a:t>
            </a: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EEA760F-97B5-4623-99A7-BE3623BD39A9}"/>
              </a:ext>
            </a:extLst>
          </p:cNvPr>
          <p:cNvSpPr>
            <a:spLocks noGrp="1" noRot="1" noChangeArrowheads="1"/>
          </p:cNvSpPr>
          <p:nvPr>
            <p:ph type="title"/>
          </p:nvPr>
        </p:nvSpPr>
        <p:spPr>
          <a:xfrm>
            <a:off x="1143000" y="857250"/>
            <a:ext cx="6858000" cy="628650"/>
          </a:xfrm>
        </p:spPr>
        <p:txBody>
          <a:bodyPr/>
          <a:lstStyle/>
          <a:p>
            <a:r>
              <a:rPr lang="en-US" altLang="en-US" b="0" dirty="0"/>
              <a:t>THE INSPIRATION OF THE SCRIPTURES</a:t>
            </a:r>
          </a:p>
        </p:txBody>
      </p:sp>
      <p:sp>
        <p:nvSpPr>
          <p:cNvPr id="18434" name="Rectangle 2">
            <a:extLst>
              <a:ext uri="{FF2B5EF4-FFF2-40B4-BE49-F238E27FC236}">
                <a16:creationId xmlns:a16="http://schemas.microsoft.com/office/drawing/2014/main" id="{1E065A2C-289B-4BF6-AC1C-9C517DE92667}"/>
              </a:ext>
            </a:extLst>
          </p:cNvPr>
          <p:cNvSpPr>
            <a:spLocks noGrp="1" noChangeArrowheads="1"/>
          </p:cNvSpPr>
          <p:nvPr>
            <p:ph sz="quarter" idx="1"/>
          </p:nvPr>
        </p:nvSpPr>
        <p:spPr>
          <a:xfrm>
            <a:off x="342900" y="1485900"/>
            <a:ext cx="8286750" cy="4229100"/>
          </a:xfrm>
        </p:spPr>
        <p:txBody>
          <a:bodyPr>
            <a:normAutofit/>
          </a:bodyPr>
          <a:lstStyle/>
          <a:p>
            <a:pPr>
              <a:lnSpc>
                <a:spcPct val="90000"/>
              </a:lnSpc>
              <a:buFont typeface="Wingdings" panose="05000000000000000000" pitchFamily="2" charset="2"/>
              <a:buNone/>
            </a:pPr>
            <a:r>
              <a:rPr lang="en-US" altLang="en-US" sz="3000" dirty="0">
                <a:cs typeface="Times New Roman" panose="02020603050405020304" pitchFamily="18" charset="0"/>
              </a:rPr>
              <a:t>D. The apostle Paul said: </a:t>
            </a:r>
            <a:r>
              <a:rPr lang="en-US" altLang="en-US" sz="3000" i="1" dirty="0">
                <a:cs typeface="Times New Roman" panose="02020603050405020304" pitchFamily="18" charset="0"/>
              </a:rPr>
              <a:t>"according to that which is written, I believed, and therefore did I speak" (2 Corinthians 4:13).</a:t>
            </a:r>
            <a:r>
              <a:rPr lang="en-US" altLang="en-US" sz="3000" dirty="0">
                <a:cs typeface="Times New Roman" panose="02020603050405020304" pitchFamily="18" charset="0"/>
              </a:rPr>
              <a:t> </a:t>
            </a:r>
          </a:p>
          <a:p>
            <a:pPr>
              <a:lnSpc>
                <a:spcPct val="90000"/>
              </a:lnSpc>
              <a:buFont typeface="Wingdings" panose="05000000000000000000" pitchFamily="2" charset="2"/>
              <a:buNone/>
            </a:pPr>
            <a:r>
              <a:rPr lang="en-US" altLang="en-US" sz="3000" dirty="0">
                <a:cs typeface="Times New Roman" panose="02020603050405020304" pitchFamily="18" charset="0"/>
              </a:rPr>
              <a:t>E.  He also stated that a man was </a:t>
            </a:r>
            <a:r>
              <a:rPr lang="en-US" altLang="en-US" sz="3000" i="1" dirty="0">
                <a:cs typeface="Times New Roman" panose="02020603050405020304" pitchFamily="18" charset="0"/>
              </a:rPr>
              <a:t>"accursed"</a:t>
            </a:r>
            <a:r>
              <a:rPr lang="en-US" altLang="en-US" sz="3000" dirty="0">
                <a:cs typeface="Times New Roman" panose="02020603050405020304" pitchFamily="18" charset="0"/>
              </a:rPr>
              <a:t> or </a:t>
            </a:r>
            <a:r>
              <a:rPr lang="en-US" altLang="en-US" sz="3000" i="1" dirty="0">
                <a:cs typeface="Times New Roman" panose="02020603050405020304" pitchFamily="18" charset="0"/>
              </a:rPr>
              <a:t>"anathema"</a:t>
            </a:r>
            <a:r>
              <a:rPr lang="en-US" altLang="en-US" sz="3000" dirty="0">
                <a:cs typeface="Times New Roman" panose="02020603050405020304" pitchFamily="18" charset="0"/>
              </a:rPr>
              <a:t> who taught </a:t>
            </a:r>
            <a:r>
              <a:rPr lang="en-US" altLang="en-US" sz="3000" i="1" dirty="0">
                <a:cs typeface="Times New Roman" panose="02020603050405020304" pitchFamily="18" charset="0"/>
              </a:rPr>
              <a:t>"any gospel other than that which we preached"</a:t>
            </a:r>
            <a:r>
              <a:rPr lang="en-US" altLang="en-US" sz="3000" dirty="0">
                <a:cs typeface="Times New Roman" panose="02020603050405020304" pitchFamily="18" charset="0"/>
              </a:rPr>
              <a:t> (Galatians 1:8,9; cf. I Timothy 1:3).</a:t>
            </a:r>
          </a:p>
          <a:p>
            <a:pPr>
              <a:lnSpc>
                <a:spcPct val="90000"/>
              </a:lnSpc>
              <a:buFont typeface="Wingdings" panose="05000000000000000000" pitchFamily="2" charset="2"/>
              <a:buNone/>
            </a:pPr>
            <a:r>
              <a:rPr lang="en-US" altLang="en-US" sz="3000" dirty="0">
                <a:cs typeface="Times New Roman" panose="02020603050405020304" pitchFamily="18" charset="0"/>
              </a:rPr>
              <a:t>F.  Peter asserts that God </a:t>
            </a:r>
            <a:r>
              <a:rPr lang="en-US" altLang="en-US" sz="3000" i="1" dirty="0">
                <a:cs typeface="Times New Roman" panose="02020603050405020304" pitchFamily="18" charset="0"/>
              </a:rPr>
              <a:t>"hath granted unto us all things that pertain unto life and godliness (2 Peter 1:3); </a:t>
            </a:r>
          </a:p>
          <a:p>
            <a:pPr>
              <a:lnSpc>
                <a:spcPct val="90000"/>
              </a:lnSpc>
              <a:buFont typeface="Wingdings" panose="05000000000000000000" pitchFamily="2" charset="2"/>
              <a:buNone/>
            </a:pPr>
            <a:r>
              <a:rPr lang="en-US" altLang="en-US" sz="3000" dirty="0">
                <a:cs typeface="Times New Roman" panose="02020603050405020304" pitchFamily="18" charset="0"/>
              </a:rPr>
              <a:t>G. Paul affirms that the scriptures furnish </a:t>
            </a:r>
            <a:r>
              <a:rPr lang="en-US" altLang="en-US" sz="3000" i="1" dirty="0">
                <a:cs typeface="Times New Roman" panose="02020603050405020304" pitchFamily="18" charset="0"/>
              </a:rPr>
              <a:t>"completely unto every good work" (2 Timothy 3:17);</a:t>
            </a:r>
            <a:r>
              <a:rPr lang="en-US" altLang="en-US" sz="3000" dirty="0">
                <a:cs typeface="Times New Roman" panose="02020603050405020304" pitchFamily="18" charset="0"/>
              </a:rPr>
              <a:t> and </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74F8DEE-ACEB-4EC2-BF5F-CC1BFB80D02B}"/>
              </a:ext>
            </a:extLst>
          </p:cNvPr>
          <p:cNvSpPr>
            <a:spLocks noGrp="1" noRot="1" noChangeArrowheads="1"/>
          </p:cNvSpPr>
          <p:nvPr>
            <p:ph type="title"/>
          </p:nvPr>
        </p:nvSpPr>
        <p:spPr>
          <a:xfrm>
            <a:off x="1143000" y="857250"/>
            <a:ext cx="6858000" cy="628650"/>
          </a:xfrm>
        </p:spPr>
        <p:txBody>
          <a:bodyPr/>
          <a:lstStyle/>
          <a:p>
            <a:pPr algn="ctr"/>
            <a:r>
              <a:rPr lang="en-US" altLang="en-US" b="1" dirty="0"/>
              <a:t>THE INSPIRATION OF THE SCRIPTURES</a:t>
            </a:r>
          </a:p>
        </p:txBody>
      </p:sp>
      <p:sp>
        <p:nvSpPr>
          <p:cNvPr id="19458" name="Rectangle 2">
            <a:extLst>
              <a:ext uri="{FF2B5EF4-FFF2-40B4-BE49-F238E27FC236}">
                <a16:creationId xmlns:a16="http://schemas.microsoft.com/office/drawing/2014/main" id="{F5472C9B-554E-488F-A873-AE9780FCFAB6}"/>
              </a:ext>
            </a:extLst>
          </p:cNvPr>
          <p:cNvSpPr>
            <a:spLocks noGrp="1" noChangeArrowheads="1"/>
          </p:cNvSpPr>
          <p:nvPr>
            <p:ph sz="quarter" idx="1"/>
          </p:nvPr>
        </p:nvSpPr>
        <p:spPr>
          <a:xfrm>
            <a:off x="200025" y="1771650"/>
            <a:ext cx="8743950" cy="4000500"/>
          </a:xfrm>
        </p:spPr>
        <p:txBody>
          <a:bodyPr>
            <a:normAutofit/>
          </a:bodyPr>
          <a:lstStyle/>
          <a:p>
            <a:pPr>
              <a:buFont typeface="Wingdings" panose="05000000000000000000" pitchFamily="2" charset="2"/>
              <a:buNone/>
            </a:pPr>
            <a:r>
              <a:rPr lang="en-US" altLang="en-US" sz="3000" dirty="0">
                <a:cs typeface="Times New Roman" panose="02020603050405020304" pitchFamily="18" charset="0"/>
              </a:rPr>
              <a:t>H. Jude writes of the </a:t>
            </a:r>
            <a:r>
              <a:rPr lang="en-US" altLang="en-US" sz="3000" i="1" dirty="0">
                <a:cs typeface="Times New Roman" panose="02020603050405020304" pitchFamily="18" charset="0"/>
              </a:rPr>
              <a:t>"faith which was once for all delivered unto the saints" (Jude 3). </a:t>
            </a:r>
          </a:p>
          <a:p>
            <a:pPr lvl="1">
              <a:buNone/>
            </a:pPr>
            <a:r>
              <a:rPr lang="en-US" altLang="en-US" sz="3000" dirty="0">
                <a:cs typeface="Times New Roman" panose="02020603050405020304" pitchFamily="18" charset="0"/>
              </a:rPr>
              <a:t>1. Concerning the phrase </a:t>
            </a:r>
            <a:r>
              <a:rPr lang="en-US" altLang="en-US" sz="3000" i="1" dirty="0">
                <a:cs typeface="Times New Roman" panose="02020603050405020304" pitchFamily="18" charset="0"/>
              </a:rPr>
              <a:t>"once for all"</a:t>
            </a:r>
            <a:r>
              <a:rPr lang="en-US" altLang="en-US" sz="3000" dirty="0">
                <a:cs typeface="Times New Roman" panose="02020603050405020304" pitchFamily="18" charset="0"/>
              </a:rPr>
              <a:t> in Jude 3, Thayer's Greek‑English Lexicon says: "used of what is so done as to be of perpetual validity and never need repetition"  (p. 54). </a:t>
            </a:r>
          </a:p>
          <a:p>
            <a:pPr lvl="1">
              <a:buNone/>
            </a:pPr>
            <a:r>
              <a:rPr lang="en-US" altLang="en-US" sz="3000" dirty="0">
                <a:cs typeface="Times New Roman" panose="02020603050405020304" pitchFamily="18" charset="0"/>
              </a:rPr>
              <a:t>2. Therefore, the word of God is complete; there is no need for additional revelations; there are no latter-day revelations.</a:t>
            </a:r>
          </a:p>
          <a:p>
            <a:pPr lvl="1">
              <a:buNone/>
            </a:pPr>
            <a:endParaRPr lang="en-US" altLang="en-US" dirty="0"/>
          </a:p>
          <a:p>
            <a:endParaRPr lang="en-US" altLang="en-US" dirty="0"/>
          </a:p>
          <a:p>
            <a:endParaRPr lang="en-US" altLang="en-US" dirty="0"/>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sz="quarter" idx="1"/>
          </p:nvPr>
        </p:nvSpPr>
        <p:spPr>
          <a:xfrm>
            <a:off x="514350" y="1143001"/>
            <a:ext cx="8172450" cy="2641600"/>
          </a:xfrm>
          <a:solidFill>
            <a:schemeClr val="bg1"/>
          </a:solidFill>
        </p:spPr>
        <p:txBody>
          <a:bodyPr/>
          <a:lstStyle/>
          <a:p>
            <a:pPr>
              <a:buFontTx/>
              <a:buNone/>
              <a:defRPr/>
            </a:pPr>
            <a:r>
              <a:rPr lang="en-US" sz="3600" i="1" dirty="0"/>
              <a:t>Galatians 1:6-7</a:t>
            </a:r>
            <a:r>
              <a:rPr lang="en-US" sz="3000" i="1" dirty="0"/>
              <a:t> “I marvel that ye are so soon removed from him that called you into the grace of Christ unto another </a:t>
            </a:r>
            <a:r>
              <a:rPr lang="en-US" sz="2400" dirty="0"/>
              <a:t>(</a:t>
            </a:r>
            <a:r>
              <a:rPr lang="en-US" sz="2400" dirty="0" err="1"/>
              <a:t>heteros</a:t>
            </a:r>
            <a:r>
              <a:rPr lang="en-US" sz="2400" dirty="0"/>
              <a:t>, “different” ASV), </a:t>
            </a:r>
            <a:r>
              <a:rPr lang="en-US" sz="3000" i="1" dirty="0"/>
              <a:t>gospel: Which is not another </a:t>
            </a:r>
            <a:r>
              <a:rPr lang="en-US" sz="2400" dirty="0"/>
              <a:t>(</a:t>
            </a:r>
            <a:r>
              <a:rPr lang="en-US" sz="2400" dirty="0" err="1"/>
              <a:t>allos</a:t>
            </a:r>
            <a:r>
              <a:rPr lang="en-US" sz="2400" dirty="0"/>
              <a:t>) </a:t>
            </a:r>
            <a:r>
              <a:rPr lang="en-US" sz="3000" dirty="0"/>
              <a:t>;</a:t>
            </a:r>
            <a:r>
              <a:rPr lang="en-US" sz="3000" i="1" dirty="0"/>
              <a:t> but there be some that trouble you, and would pervert the gospel of Christ.”  (</a:t>
            </a:r>
            <a:r>
              <a:rPr lang="en-US" sz="2400" i="1" dirty="0"/>
              <a:t>KJV)</a:t>
            </a:r>
          </a:p>
        </p:txBody>
      </p:sp>
      <p:sp>
        <p:nvSpPr>
          <p:cNvPr id="54278" name="Text Box 6"/>
          <p:cNvSpPr txBox="1">
            <a:spLocks noChangeArrowheads="1"/>
          </p:cNvSpPr>
          <p:nvPr/>
        </p:nvSpPr>
        <p:spPr bwMode="auto">
          <a:xfrm>
            <a:off x="628650" y="3927475"/>
            <a:ext cx="8115300" cy="1815690"/>
          </a:xfrm>
          <a:prstGeom prst="rect">
            <a:avLst/>
          </a:prstGeom>
          <a:solidFill>
            <a:schemeClr val="bg2"/>
          </a:solidFill>
          <a:ln w="28575">
            <a:solidFill>
              <a:schemeClr val="tx1"/>
            </a:solidFill>
            <a:miter lim="800000"/>
            <a:headEnd/>
            <a:tailEnd/>
          </a:ln>
          <a:effectLst/>
        </p:spPr>
        <p:txBody>
          <a:bodyPr wrap="square">
            <a:spAutoFit/>
          </a:bodyPr>
          <a:lstStyle/>
          <a:p>
            <a:pPr>
              <a:spcBef>
                <a:spcPct val="20000"/>
              </a:spcBef>
              <a:buSzPct val="100000"/>
              <a:defRPr/>
            </a:pPr>
            <a:r>
              <a:rPr lang="en-US" sz="2133" dirty="0"/>
              <a:t>Paul speaks of  "a different gospel </a:t>
            </a:r>
            <a:r>
              <a:rPr lang="en-US" sz="2133" i="1" dirty="0"/>
              <a:t>(</a:t>
            </a:r>
            <a:r>
              <a:rPr lang="en-US" sz="2133" i="1" dirty="0" err="1"/>
              <a:t>heteros</a:t>
            </a:r>
            <a:r>
              <a:rPr lang="en-US" sz="2133" i="1" dirty="0"/>
              <a:t>),</a:t>
            </a:r>
            <a:r>
              <a:rPr lang="en-US" sz="2133" dirty="0"/>
              <a:t> which is not another" (</a:t>
            </a:r>
            <a:r>
              <a:rPr lang="en-US" sz="2133" i="1" dirty="0" err="1"/>
              <a:t>allos</a:t>
            </a:r>
            <a:r>
              <a:rPr lang="en-US" sz="2133" i="1" dirty="0"/>
              <a:t>,</a:t>
            </a:r>
            <a:r>
              <a:rPr lang="en-US" sz="2133" dirty="0"/>
              <a:t> another like the one he preached), Gal 1:6-7. </a:t>
            </a:r>
            <a:r>
              <a:rPr lang="en-US" sz="2400" b="1" i="1" dirty="0" err="1"/>
              <a:t>Allos</a:t>
            </a:r>
            <a:r>
              <a:rPr lang="en-US" sz="2133" dirty="0"/>
              <a:t> expresses a </a:t>
            </a:r>
            <a:r>
              <a:rPr lang="en-US" sz="2133" u="sng" dirty="0"/>
              <a:t>numerical difference and denotes "another of the same sort</a:t>
            </a:r>
            <a:r>
              <a:rPr lang="en-US" sz="2133" dirty="0"/>
              <a:t>"; </a:t>
            </a:r>
            <a:r>
              <a:rPr lang="en-US" sz="2400" b="1" i="1" dirty="0" err="1"/>
              <a:t>Heteros</a:t>
            </a:r>
            <a:r>
              <a:rPr lang="en-US" sz="2133" dirty="0"/>
              <a:t> expresses a </a:t>
            </a:r>
            <a:r>
              <a:rPr lang="en-US" sz="2133" u="sng" dirty="0"/>
              <a:t>qualitative difference and denotes "another of a different sort</a:t>
            </a:r>
            <a:r>
              <a:rPr lang="en-US" sz="2133" dirty="0"/>
              <a:t>." (W.E. Vine)</a:t>
            </a:r>
          </a:p>
        </p:txBody>
      </p:sp>
      <p:sp>
        <p:nvSpPr>
          <p:cNvPr id="54280" name="Line 8"/>
          <p:cNvSpPr>
            <a:spLocks noChangeShapeType="1"/>
          </p:cNvSpPr>
          <p:nvPr/>
        </p:nvSpPr>
        <p:spPr bwMode="auto">
          <a:xfrm flipV="1">
            <a:off x="6800850" y="2114550"/>
            <a:ext cx="869950" cy="6332"/>
          </a:xfrm>
          <a:prstGeom prst="line">
            <a:avLst/>
          </a:prstGeom>
          <a:noFill/>
          <a:ln w="38100">
            <a:solidFill>
              <a:schemeClr val="tx1"/>
            </a:solidFill>
            <a:round/>
            <a:headEnd/>
            <a:tailEnd/>
          </a:ln>
        </p:spPr>
        <p:txBody>
          <a:bodyPr/>
          <a:lstStyle/>
          <a:p>
            <a:endParaRPr lang="en-US" sz="1200"/>
          </a:p>
        </p:txBody>
      </p:sp>
      <p:sp>
        <p:nvSpPr>
          <p:cNvPr id="54281" name="Line 9"/>
          <p:cNvSpPr>
            <a:spLocks noChangeShapeType="1"/>
          </p:cNvSpPr>
          <p:nvPr/>
        </p:nvSpPr>
        <p:spPr bwMode="auto">
          <a:xfrm>
            <a:off x="5600701" y="2571750"/>
            <a:ext cx="1473200" cy="0"/>
          </a:xfrm>
          <a:prstGeom prst="line">
            <a:avLst/>
          </a:prstGeom>
          <a:noFill/>
          <a:ln w="38100">
            <a:solidFill>
              <a:schemeClr val="tx1"/>
            </a:solidFill>
            <a:round/>
            <a:headEnd/>
            <a:tailEnd/>
          </a:ln>
        </p:spPr>
        <p:txBody>
          <a:bodyPr/>
          <a:lstStyle/>
          <a:p>
            <a:endParaRPr lang="en-US" sz="1200"/>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A2B95BD-713B-4649-8474-E736B9F9B105}"/>
              </a:ext>
            </a:extLst>
          </p:cNvPr>
          <p:cNvSpPr>
            <a:spLocks noGrp="1" noRot="1" noChangeArrowheads="1"/>
          </p:cNvSpPr>
          <p:nvPr>
            <p:ph type="title"/>
          </p:nvPr>
        </p:nvSpPr>
        <p:spPr>
          <a:xfrm>
            <a:off x="1143000" y="857250"/>
            <a:ext cx="6858000" cy="628650"/>
          </a:xfrm>
        </p:spPr>
        <p:txBody>
          <a:bodyPr/>
          <a:lstStyle/>
          <a:p>
            <a:pPr algn="ctr"/>
            <a:r>
              <a:rPr lang="en-US" altLang="en-US" b="1" dirty="0"/>
              <a:t>THE INSPIRATION OF THE SCRIPTURES</a:t>
            </a:r>
          </a:p>
        </p:txBody>
      </p:sp>
      <p:sp>
        <p:nvSpPr>
          <p:cNvPr id="45058" name="Rectangle 2">
            <a:extLst>
              <a:ext uri="{FF2B5EF4-FFF2-40B4-BE49-F238E27FC236}">
                <a16:creationId xmlns:a16="http://schemas.microsoft.com/office/drawing/2014/main" id="{DD35A9B1-1FCF-468C-B2CD-9009B3FAA199}"/>
              </a:ext>
            </a:extLst>
          </p:cNvPr>
          <p:cNvSpPr>
            <a:spLocks noGrp="1" noChangeArrowheads="1"/>
          </p:cNvSpPr>
          <p:nvPr>
            <p:ph sz="quarter" idx="1"/>
          </p:nvPr>
        </p:nvSpPr>
        <p:spPr>
          <a:xfrm>
            <a:off x="457200" y="1714500"/>
            <a:ext cx="8515350" cy="4114800"/>
          </a:xfrm>
        </p:spPr>
        <p:txBody>
          <a:bodyPr>
            <a:normAutofit/>
          </a:bodyPr>
          <a:lstStyle/>
          <a:p>
            <a:pPr>
              <a:lnSpc>
                <a:spcPct val="90000"/>
              </a:lnSpc>
              <a:buFont typeface="Wingdings" panose="05000000000000000000" pitchFamily="2" charset="2"/>
              <a:buNone/>
            </a:pPr>
            <a:r>
              <a:rPr lang="en-US" altLang="en-US" sz="2700" b="1" dirty="0">
                <a:cs typeface="Times New Roman" panose="02020603050405020304" pitchFamily="18" charset="0"/>
              </a:rPr>
              <a:t>The Bible says:</a:t>
            </a:r>
          </a:p>
          <a:p>
            <a:pPr>
              <a:lnSpc>
                <a:spcPct val="90000"/>
              </a:lnSpc>
            </a:pPr>
            <a:r>
              <a:rPr lang="en-US" altLang="en-US" sz="2700" i="1" dirty="0">
                <a:cs typeface="Times New Roman" panose="02020603050405020304" pitchFamily="18" charset="0"/>
              </a:rPr>
              <a:t>"Heaven and earth shall pass away, but my words shall not pass away" (Matthew 24:35.) </a:t>
            </a:r>
          </a:p>
          <a:p>
            <a:pPr>
              <a:lnSpc>
                <a:spcPct val="90000"/>
              </a:lnSpc>
            </a:pPr>
            <a:r>
              <a:rPr lang="en-US" altLang="en-US" sz="2700" i="1" dirty="0">
                <a:cs typeface="Times New Roman" panose="02020603050405020304" pitchFamily="18" charset="0"/>
              </a:rPr>
              <a:t>"the word of God . . . </a:t>
            </a:r>
            <a:r>
              <a:rPr lang="en-US" altLang="en-US" sz="2700" i="1" dirty="0" err="1">
                <a:cs typeface="Times New Roman" panose="02020603050405020304" pitchFamily="18" charset="0"/>
              </a:rPr>
              <a:t>liveth</a:t>
            </a:r>
            <a:r>
              <a:rPr lang="en-US" altLang="en-US" sz="2700" i="1" dirty="0">
                <a:cs typeface="Times New Roman" panose="02020603050405020304" pitchFamily="18" charset="0"/>
              </a:rPr>
              <a:t> and </a:t>
            </a:r>
            <a:r>
              <a:rPr lang="en-US" altLang="en-US" sz="2700" i="1" dirty="0" err="1">
                <a:cs typeface="Times New Roman" panose="02020603050405020304" pitchFamily="18" charset="0"/>
              </a:rPr>
              <a:t>abideth</a:t>
            </a:r>
            <a:r>
              <a:rPr lang="en-US" altLang="en-US" sz="2700" i="1" dirty="0">
                <a:cs typeface="Times New Roman" panose="02020603050405020304" pitchFamily="18" charset="0"/>
              </a:rPr>
              <a:t> forever" and that "the word of the Lord </a:t>
            </a:r>
            <a:r>
              <a:rPr lang="en-US" altLang="en-US" sz="2700" i="1" dirty="0" err="1">
                <a:cs typeface="Times New Roman" panose="02020603050405020304" pitchFamily="18" charset="0"/>
              </a:rPr>
              <a:t>endureth</a:t>
            </a:r>
            <a:r>
              <a:rPr lang="en-US" altLang="en-US" sz="2700" i="1" dirty="0">
                <a:cs typeface="Times New Roman" panose="02020603050405020304" pitchFamily="18" charset="0"/>
              </a:rPr>
              <a:t> forever" (1 Peter 1:23,25). </a:t>
            </a:r>
          </a:p>
          <a:p>
            <a:pPr>
              <a:lnSpc>
                <a:spcPct val="90000"/>
              </a:lnSpc>
            </a:pPr>
            <a:r>
              <a:rPr lang="en-US" altLang="en-US" sz="2700" b="1" dirty="0"/>
              <a:t>The Fact of Inspiration Stated. </a:t>
            </a:r>
            <a:r>
              <a:rPr lang="en-US" altLang="en-US" sz="2700" i="1" dirty="0"/>
              <a:t>"Every scripture inspired of God (is) also profitable for teaching, for reproof, for correction, for instruction which is in righteousness. That the man of God may be complete, furnished completely unto every good work.”  	(2 Timothy 3:16-17) </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2C9F570-B020-4532-8387-9476F56AA4E6}"/>
              </a:ext>
            </a:extLst>
          </p:cNvPr>
          <p:cNvSpPr>
            <a:spLocks noGrp="1" noRot="1" noChangeArrowheads="1"/>
          </p:cNvSpPr>
          <p:nvPr>
            <p:ph type="title"/>
          </p:nvPr>
        </p:nvSpPr>
        <p:spPr>
          <a:xfrm>
            <a:off x="1143000" y="857250"/>
            <a:ext cx="6858000" cy="628650"/>
          </a:xfrm>
        </p:spPr>
        <p:txBody>
          <a:bodyPr/>
          <a:lstStyle/>
          <a:p>
            <a:pPr algn="ctr"/>
            <a:r>
              <a:rPr lang="en-US" altLang="en-US" b="1" dirty="0"/>
              <a:t>THE INSPIRATION OF THE SCRIP</a:t>
            </a:r>
            <a:r>
              <a:rPr lang="en-US" altLang="en-US" b="0" dirty="0"/>
              <a:t>TURES</a:t>
            </a:r>
          </a:p>
        </p:txBody>
      </p:sp>
      <p:sp>
        <p:nvSpPr>
          <p:cNvPr id="71683" name="Rectangle 3">
            <a:extLst>
              <a:ext uri="{FF2B5EF4-FFF2-40B4-BE49-F238E27FC236}">
                <a16:creationId xmlns:a16="http://schemas.microsoft.com/office/drawing/2014/main" id="{4ED420EC-32E2-4E8D-A055-C0952B558EEE}"/>
              </a:ext>
            </a:extLst>
          </p:cNvPr>
          <p:cNvSpPr>
            <a:spLocks noGrp="1" noChangeArrowheads="1"/>
          </p:cNvSpPr>
          <p:nvPr>
            <p:ph sz="quarter" idx="1"/>
          </p:nvPr>
        </p:nvSpPr>
        <p:spPr>
          <a:xfrm>
            <a:off x="514350" y="1485900"/>
            <a:ext cx="8229600" cy="4514850"/>
          </a:xfrm>
        </p:spPr>
        <p:txBody>
          <a:bodyPr>
            <a:normAutofit lnSpcReduction="10000"/>
          </a:bodyPr>
          <a:lstStyle/>
          <a:p>
            <a:pPr marL="342900" indent="-342900">
              <a:lnSpc>
                <a:spcPct val="90000"/>
              </a:lnSpc>
              <a:buNone/>
            </a:pPr>
            <a:r>
              <a:rPr lang="en-US" altLang="en-US" sz="3300" b="1" dirty="0"/>
              <a:t>Five great truths of inspiration taught:</a:t>
            </a:r>
            <a:br>
              <a:rPr lang="en-US" altLang="en-US" sz="3300" b="1" dirty="0"/>
            </a:br>
            <a:r>
              <a:rPr lang="en-US" altLang="en-US" sz="3300" b="1" dirty="0"/>
              <a:t> 1 Timothy 2:16-17</a:t>
            </a:r>
          </a:p>
          <a:p>
            <a:pPr marL="342900" indent="-342900">
              <a:lnSpc>
                <a:spcPct val="90000"/>
              </a:lnSpc>
            </a:pPr>
            <a:r>
              <a:rPr lang="en-US" altLang="en-US" sz="2700" dirty="0"/>
              <a:t>The verbal inspiration of the Bible,</a:t>
            </a:r>
            <a:r>
              <a:rPr lang="en-US" altLang="en-US" sz="2700" i="1" dirty="0"/>
              <a:t> "all"</a:t>
            </a:r>
            <a:r>
              <a:rPr lang="en-US" altLang="en-US" sz="2700" dirty="0"/>
              <a:t> or </a:t>
            </a:r>
            <a:r>
              <a:rPr lang="en-US" altLang="en-US" sz="2700" i="1" dirty="0"/>
              <a:t>“every”</a:t>
            </a:r>
            <a:r>
              <a:rPr lang="en-US" altLang="en-US" sz="2700" dirty="0"/>
              <a:t> (ASV); </a:t>
            </a:r>
          </a:p>
          <a:p>
            <a:pPr marL="342900" indent="-342900">
              <a:lnSpc>
                <a:spcPct val="90000"/>
              </a:lnSpc>
            </a:pPr>
            <a:r>
              <a:rPr lang="en-US" altLang="en-US" sz="2700" dirty="0"/>
              <a:t>The verbal inspiration specifically of the OT, plainly implying the entire NT as well, that is, </a:t>
            </a:r>
            <a:r>
              <a:rPr lang="en-US" altLang="en-US" sz="2700" i="1" dirty="0"/>
              <a:t>"all Scripture"</a:t>
            </a:r>
            <a:r>
              <a:rPr lang="en-US" altLang="en-US" sz="2700" dirty="0"/>
              <a:t>; </a:t>
            </a:r>
          </a:p>
          <a:p>
            <a:pPr marL="342900" indent="-342900">
              <a:lnSpc>
                <a:spcPct val="90000"/>
              </a:lnSpc>
            </a:pPr>
            <a:r>
              <a:rPr lang="en-US" altLang="en-US" sz="2700" dirty="0"/>
              <a:t>The divine authorship of Scripture-</a:t>
            </a:r>
            <a:r>
              <a:rPr lang="en-US" altLang="en-US" sz="2700" i="1" dirty="0"/>
              <a:t>"inspired by God"</a:t>
            </a:r>
            <a:r>
              <a:rPr lang="en-US" altLang="en-US" sz="2700" dirty="0"/>
              <a:t> ("God-breathed"); </a:t>
            </a:r>
          </a:p>
          <a:p>
            <a:pPr marL="342900" indent="-342900">
              <a:lnSpc>
                <a:spcPct val="90000"/>
              </a:lnSpc>
            </a:pPr>
            <a:r>
              <a:rPr lang="en-US" altLang="en-US" sz="2700" dirty="0"/>
              <a:t>The supreme value of all Scripture to the spiritual life, </a:t>
            </a:r>
            <a:r>
              <a:rPr lang="en-US" altLang="en-US" sz="2700" i="1" dirty="0"/>
              <a:t>"profitable for teaching, for reproof, for correction, for instruction which is in righteousness"</a:t>
            </a:r>
            <a:r>
              <a:rPr lang="en-US" altLang="en-US" sz="2700" dirty="0"/>
              <a:t>; </a:t>
            </a:r>
          </a:p>
          <a:p>
            <a:pPr marL="342900" indent="-342900">
              <a:lnSpc>
                <a:spcPct val="90000"/>
              </a:lnSpc>
            </a:pPr>
            <a:r>
              <a:rPr lang="en-US" altLang="en-US" sz="2700" dirty="0"/>
              <a:t>The holy purpose of Scripture, </a:t>
            </a:r>
            <a:r>
              <a:rPr lang="en-US" altLang="en-US" sz="2700" i="1" dirty="0"/>
              <a:t>"that the man of God may be complete,  furnished completely for every good work."</a:t>
            </a: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91454D3-7E35-44F5-9ED3-35E340175CCC}"/>
              </a:ext>
            </a:extLst>
          </p:cNvPr>
          <p:cNvSpPr>
            <a:spLocks noGrp="1" noRot="1" noChangeArrowheads="1"/>
          </p:cNvSpPr>
          <p:nvPr>
            <p:ph type="title"/>
          </p:nvPr>
        </p:nvSpPr>
        <p:spPr>
          <a:xfrm>
            <a:off x="1739900" y="609600"/>
            <a:ext cx="5778500" cy="727710"/>
          </a:xfrm>
        </p:spPr>
        <p:txBody>
          <a:bodyPr/>
          <a:lstStyle/>
          <a:p>
            <a:pPr algn="ctr"/>
            <a:r>
              <a:rPr lang="en-US" altLang="en-US" b="1" dirty="0">
                <a:effectLst/>
              </a:rPr>
              <a:t>The Nature of Inspiration</a:t>
            </a:r>
            <a:r>
              <a:rPr lang="en-US" altLang="en-US" b="0" dirty="0">
                <a:effectLst/>
              </a:rPr>
              <a:t>.</a:t>
            </a:r>
            <a:endParaRPr lang="en-US" altLang="en-US" dirty="0">
              <a:effectLst/>
            </a:endParaRPr>
          </a:p>
        </p:txBody>
      </p:sp>
      <p:sp>
        <p:nvSpPr>
          <p:cNvPr id="72707" name="Rectangle 3">
            <a:extLst>
              <a:ext uri="{FF2B5EF4-FFF2-40B4-BE49-F238E27FC236}">
                <a16:creationId xmlns:a16="http://schemas.microsoft.com/office/drawing/2014/main" id="{53069275-F8AF-4409-B2CD-72E2E460081B}"/>
              </a:ext>
            </a:extLst>
          </p:cNvPr>
          <p:cNvSpPr>
            <a:spLocks noGrp="1" noChangeArrowheads="1"/>
          </p:cNvSpPr>
          <p:nvPr>
            <p:ph sz="quarter" idx="1"/>
          </p:nvPr>
        </p:nvSpPr>
        <p:spPr>
          <a:xfrm>
            <a:off x="457200" y="1600200"/>
            <a:ext cx="8343900" cy="4400550"/>
          </a:xfrm>
        </p:spPr>
        <p:txBody>
          <a:bodyPr>
            <a:normAutofit fontScale="92500" lnSpcReduction="10000"/>
          </a:bodyPr>
          <a:lstStyle/>
          <a:p>
            <a:pPr>
              <a:lnSpc>
                <a:spcPct val="80000"/>
              </a:lnSpc>
              <a:buFont typeface="Wingdings" panose="05000000000000000000" pitchFamily="2" charset="2"/>
              <a:buNone/>
            </a:pPr>
            <a:r>
              <a:rPr lang="en-US" altLang="en-US" sz="2700" b="1" i="1" dirty="0">
                <a:solidFill>
                  <a:srgbClr val="FF0000"/>
                </a:solidFill>
              </a:rPr>
              <a:t>2 Peter 1:20-21 “knowing this first, that no prophecy of scripture is of private interpretation. For no prophecy ever came by the will of man: but men </a:t>
            </a:r>
            <a:r>
              <a:rPr lang="en-US" altLang="en-US" sz="2700" b="1" i="1" dirty="0" err="1">
                <a:solidFill>
                  <a:srgbClr val="FF0000"/>
                </a:solidFill>
              </a:rPr>
              <a:t>spake</a:t>
            </a:r>
            <a:r>
              <a:rPr lang="en-US" altLang="en-US" sz="2700" b="1" i="1" dirty="0">
                <a:solidFill>
                  <a:srgbClr val="FF0000"/>
                </a:solidFill>
              </a:rPr>
              <a:t> from God, being moved by the Holy Spirit.”</a:t>
            </a:r>
            <a:endParaRPr lang="en-US" altLang="en-US" sz="2700" b="1" dirty="0">
              <a:solidFill>
                <a:srgbClr val="FF0000"/>
              </a:solidFill>
            </a:endParaRPr>
          </a:p>
          <a:p>
            <a:pPr>
              <a:lnSpc>
                <a:spcPct val="80000"/>
              </a:lnSpc>
              <a:buFont typeface="Wingdings" panose="05000000000000000000" pitchFamily="2" charset="2"/>
              <a:buNone/>
            </a:pPr>
            <a:endParaRPr lang="en-US" altLang="en-US" sz="2700" dirty="0"/>
          </a:p>
          <a:p>
            <a:pPr>
              <a:lnSpc>
                <a:spcPct val="80000"/>
              </a:lnSpc>
              <a:buFont typeface="Wingdings" panose="05000000000000000000" pitchFamily="2" charset="2"/>
              <a:buNone/>
            </a:pPr>
            <a:r>
              <a:rPr lang="en-US" altLang="en-US" sz="2700" b="1" dirty="0"/>
              <a:t>First, it declares how it did not originate</a:t>
            </a:r>
            <a:r>
              <a:rPr lang="en-US" altLang="en-US" sz="3000" b="1" dirty="0"/>
              <a:t>  </a:t>
            </a:r>
            <a:r>
              <a:rPr lang="en-US" altLang="en-US" sz="2700" dirty="0"/>
              <a:t>-it is not </a:t>
            </a:r>
            <a:r>
              <a:rPr lang="en-US" altLang="en-US" sz="2700" i="1" dirty="0"/>
              <a:t>"a matter of one's own interpretation,"</a:t>
            </a:r>
            <a:r>
              <a:rPr lang="en-US" altLang="en-US" sz="2700" dirty="0"/>
              <a:t> that is, it is not the result of human research nor the product of the writer's own thought. It did not come into being by the will of man. Man did not propose to write it, decide its subject matter, or outline its arrangement. </a:t>
            </a:r>
          </a:p>
          <a:p>
            <a:pPr>
              <a:lnSpc>
                <a:spcPct val="80000"/>
              </a:lnSpc>
              <a:buFont typeface="Wingdings" panose="05000000000000000000" pitchFamily="2" charset="2"/>
              <a:buNone/>
            </a:pPr>
            <a:r>
              <a:rPr lang="en-US" altLang="en-US" sz="2625" b="1" dirty="0"/>
              <a:t>Second, this passage tells how the Scriptures did originate.</a:t>
            </a:r>
            <a:r>
              <a:rPr lang="en-US" altLang="en-US" sz="2925" b="1" i="1" dirty="0"/>
              <a:t> </a:t>
            </a:r>
            <a:r>
              <a:rPr lang="en-US" altLang="en-US" sz="2700" i="1" dirty="0"/>
              <a:t>"Men,"</a:t>
            </a:r>
            <a:r>
              <a:rPr lang="en-US" altLang="en-US" sz="2700" dirty="0"/>
              <a:t> that is, certain divinely selected men, </a:t>
            </a:r>
            <a:r>
              <a:rPr lang="en-US" altLang="en-US" sz="2700" i="1" dirty="0"/>
              <a:t>"spoke from God,"</a:t>
            </a:r>
            <a:r>
              <a:rPr lang="en-US" altLang="en-US" sz="2700" dirty="0"/>
              <a:t> the source. These inspired men were borne, or carried along, by the Holy Spirit, the message being His, not theirs.</a:t>
            </a:r>
            <a:endParaRPr lang="en-US" altLang="en-US" sz="2400" dirty="0"/>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6F1B416-FD15-4D68-92D3-0FA7515275EC}"/>
              </a:ext>
            </a:extLst>
          </p:cNvPr>
          <p:cNvSpPr>
            <a:spLocks noGrp="1" noRot="1" noChangeArrowheads="1"/>
          </p:cNvSpPr>
          <p:nvPr>
            <p:ph type="title"/>
          </p:nvPr>
        </p:nvSpPr>
        <p:spPr>
          <a:xfrm>
            <a:off x="1828800" y="657225"/>
            <a:ext cx="5778500" cy="857250"/>
          </a:xfrm>
        </p:spPr>
        <p:txBody>
          <a:bodyPr>
            <a:normAutofit fontScale="90000"/>
          </a:bodyPr>
          <a:lstStyle/>
          <a:p>
            <a:pPr algn="ctr"/>
            <a:r>
              <a:rPr lang="en-US" altLang="en-US" b="1" dirty="0"/>
              <a:t>Evidences of Inspiration. </a:t>
            </a:r>
            <a:br>
              <a:rPr lang="en-US" altLang="en-US" b="1" dirty="0"/>
            </a:br>
            <a:r>
              <a:rPr lang="en-US" altLang="en-US" b="1" dirty="0"/>
              <a:t>The Unusual style of the Scriptures.</a:t>
            </a:r>
          </a:p>
        </p:txBody>
      </p:sp>
      <p:sp>
        <p:nvSpPr>
          <p:cNvPr id="73731" name="Rectangle 3">
            <a:extLst>
              <a:ext uri="{FF2B5EF4-FFF2-40B4-BE49-F238E27FC236}">
                <a16:creationId xmlns:a16="http://schemas.microsoft.com/office/drawing/2014/main" id="{CAABE74A-30CD-45ED-AA96-0E343880DAED}"/>
              </a:ext>
            </a:extLst>
          </p:cNvPr>
          <p:cNvSpPr>
            <a:spLocks noGrp="1" noChangeArrowheads="1"/>
          </p:cNvSpPr>
          <p:nvPr>
            <p:ph sz="quarter" idx="1"/>
          </p:nvPr>
        </p:nvSpPr>
        <p:spPr>
          <a:xfrm>
            <a:off x="400050" y="1828800"/>
            <a:ext cx="8286750"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2500" lnSpcReduction="10000"/>
          </a:bodyPr>
          <a:lstStyle/>
          <a:p>
            <a:pPr>
              <a:buFont typeface="Wingdings" panose="05000000000000000000" pitchFamily="2" charset="2"/>
              <a:buNone/>
            </a:pPr>
            <a:r>
              <a:rPr lang="en-US" altLang="en-US" sz="3000" b="1" dirty="0"/>
              <a:t>The brevity of entire books.</a:t>
            </a:r>
            <a:endParaRPr lang="en-US" altLang="en-US" sz="3000" dirty="0"/>
          </a:p>
          <a:p>
            <a:pPr>
              <a:buFont typeface="Wingdings" panose="05000000000000000000" pitchFamily="2" charset="2"/>
              <a:buNone/>
            </a:pPr>
            <a:r>
              <a:rPr lang="en-US" altLang="en-US" sz="3000" dirty="0"/>
              <a:t>a.	The book of Genesis has only fifty chapters, yet it tells 	of the origin of the world and all that is in it.  </a:t>
            </a:r>
          </a:p>
          <a:p>
            <a:pPr>
              <a:buFont typeface="Wingdings" panose="05000000000000000000" pitchFamily="2" charset="2"/>
              <a:buNone/>
            </a:pPr>
            <a:r>
              <a:rPr lang="en-US" altLang="en-US" sz="3000" dirty="0"/>
              <a:t>b.	The first 2500 years of man’s history on earth is covered 	in these same chapters.</a:t>
            </a:r>
          </a:p>
          <a:p>
            <a:pPr>
              <a:buFont typeface="Wingdings" panose="05000000000000000000" pitchFamily="2" charset="2"/>
              <a:buNone/>
            </a:pPr>
            <a:r>
              <a:rPr lang="en-US" altLang="en-US" sz="3000" dirty="0"/>
              <a:t>c.	The first 34 verses tell of the creation of the material 	universe, the plant world, the animal world, and man.</a:t>
            </a:r>
          </a:p>
          <a:p>
            <a:pPr>
              <a:buFont typeface="Wingdings" panose="05000000000000000000" pitchFamily="2" charset="2"/>
              <a:buNone/>
            </a:pPr>
            <a:r>
              <a:rPr lang="en-US" altLang="en-US" sz="3000" dirty="0"/>
              <a:t>d.	To relate the life of Christ Matthew used 28 chapters, 	Mark used 16, Luke used 24 and John used 21.</a:t>
            </a: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363D-6ED0-0E7B-5EB3-3A76D425CC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17818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3F68773-BD7C-4B91-ACDF-2417D5DDA8B8}"/>
              </a:ext>
            </a:extLst>
          </p:cNvPr>
          <p:cNvSpPr>
            <a:spLocks noGrp="1" noRot="1" noChangeArrowheads="1"/>
          </p:cNvSpPr>
          <p:nvPr>
            <p:ph type="title"/>
          </p:nvPr>
        </p:nvSpPr>
        <p:spPr>
          <a:xfrm>
            <a:off x="1143000" y="685800"/>
            <a:ext cx="6686550" cy="914400"/>
          </a:xfrm>
        </p:spPr>
        <p:txBody>
          <a:bodyPr>
            <a:normAutofit fontScale="90000"/>
          </a:bodyPr>
          <a:lstStyle/>
          <a:p>
            <a:pPr algn="ctr"/>
            <a:r>
              <a:rPr lang="en-US" altLang="en-US" b="1" dirty="0"/>
              <a:t>Evidences of Inspiration. </a:t>
            </a:r>
            <a:br>
              <a:rPr lang="en-US" altLang="en-US" b="1" dirty="0"/>
            </a:br>
            <a:r>
              <a:rPr lang="en-US" altLang="en-US" b="1" dirty="0"/>
              <a:t>The brevity of Bible incidents</a:t>
            </a:r>
            <a:r>
              <a:rPr lang="en-US" altLang="en-US" dirty="0"/>
              <a:t>.</a:t>
            </a:r>
          </a:p>
        </p:txBody>
      </p:sp>
      <p:sp>
        <p:nvSpPr>
          <p:cNvPr id="75779" name="Rectangle 3">
            <a:extLst>
              <a:ext uri="{FF2B5EF4-FFF2-40B4-BE49-F238E27FC236}">
                <a16:creationId xmlns:a16="http://schemas.microsoft.com/office/drawing/2014/main" id="{D23C1C0D-2A38-4EAE-8E2E-D4759B9857B4}"/>
              </a:ext>
            </a:extLst>
          </p:cNvPr>
          <p:cNvSpPr>
            <a:spLocks noGrp="1" noChangeArrowheads="1"/>
          </p:cNvSpPr>
          <p:nvPr>
            <p:ph sz="quarter" idx="1"/>
          </p:nvPr>
        </p:nvSpPr>
        <p:spPr>
          <a:xfrm>
            <a:off x="257175" y="1828800"/>
            <a:ext cx="8629650" cy="4171950"/>
          </a:xfrm>
        </p:spPr>
        <p:txBody>
          <a:bodyPr>
            <a:normAutofit fontScale="92500" lnSpcReduction="10000"/>
          </a:bodyPr>
          <a:lstStyle/>
          <a:p>
            <a:pPr>
              <a:lnSpc>
                <a:spcPct val="90000"/>
              </a:lnSpc>
              <a:buFont typeface="Wingdings" panose="05000000000000000000" pitchFamily="2" charset="2"/>
              <a:buNone/>
            </a:pPr>
            <a:r>
              <a:rPr lang="en-US" altLang="en-US" sz="2700" dirty="0"/>
              <a:t>a.	Genesis 3:1-24 tells the story of man’s fall.... origin of sin, 	suffering, sickness, death, toil, and the necessity of the coming of 	a Messiah.</a:t>
            </a:r>
          </a:p>
          <a:p>
            <a:pPr>
              <a:lnSpc>
                <a:spcPct val="90000"/>
              </a:lnSpc>
              <a:buFont typeface="Wingdings" panose="05000000000000000000" pitchFamily="2" charset="2"/>
              <a:buNone/>
            </a:pPr>
            <a:r>
              <a:rPr lang="en-US" altLang="en-US" sz="2700" dirty="0"/>
              <a:t>b.	The baptism of Jesus is described in Matthew 3:13-17. Mark and 	Luke also give brief accounts of this great event.</a:t>
            </a:r>
          </a:p>
          <a:p>
            <a:pPr>
              <a:lnSpc>
                <a:spcPct val="90000"/>
              </a:lnSpc>
              <a:buFont typeface="Wingdings" panose="05000000000000000000" pitchFamily="2" charset="2"/>
              <a:buNone/>
            </a:pPr>
            <a:r>
              <a:rPr lang="en-US" altLang="en-US" sz="2700" dirty="0"/>
              <a:t>c.	The transfiguration of Jesus is described in Matthew 17:1-8. 	Moses and Elijah coming back from the dead and the superiority 	of Christ in only eight verses.</a:t>
            </a:r>
          </a:p>
          <a:p>
            <a:pPr>
              <a:lnSpc>
                <a:spcPct val="90000"/>
              </a:lnSpc>
              <a:buFont typeface="Wingdings" panose="05000000000000000000" pitchFamily="2" charset="2"/>
              <a:buNone/>
            </a:pPr>
            <a:r>
              <a:rPr lang="en-US" altLang="en-US" sz="2700" dirty="0"/>
              <a:t>d.	The death of James the first apostle to be martyred is told in Acts 	12:2. Only eleven words... </a:t>
            </a:r>
          </a:p>
          <a:p>
            <a:pPr>
              <a:lnSpc>
                <a:spcPct val="90000"/>
              </a:lnSpc>
              <a:buFont typeface="Wingdings" panose="05000000000000000000" pitchFamily="2" charset="2"/>
              <a:buNone/>
            </a:pPr>
            <a:endParaRPr lang="en-US" altLang="en-US" sz="2700" dirty="0"/>
          </a:p>
          <a:p>
            <a:pPr>
              <a:lnSpc>
                <a:spcPct val="90000"/>
              </a:lnSpc>
              <a:buFont typeface="Wingdings" panose="05000000000000000000" pitchFamily="2" charset="2"/>
              <a:buNone/>
            </a:pPr>
            <a:r>
              <a:rPr lang="en-US" altLang="en-US" sz="2400" b="1" u="sng" dirty="0"/>
              <a:t>Men on their own do not write with such restraint.</a:t>
            </a:r>
          </a:p>
          <a:p>
            <a:pPr>
              <a:lnSpc>
                <a:spcPct val="90000"/>
              </a:lnSpc>
            </a:pPr>
            <a:endParaRPr lang="en-US" altLang="en-US" b="1" u="sng" dirty="0"/>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2CF7C9C-AA6E-4162-AF5E-4B9C05C19B1E}"/>
              </a:ext>
            </a:extLst>
          </p:cNvPr>
          <p:cNvSpPr>
            <a:spLocks noGrp="1" noRot="1" noChangeArrowheads="1"/>
          </p:cNvSpPr>
          <p:nvPr>
            <p:ph type="title"/>
          </p:nvPr>
        </p:nvSpPr>
        <p:spPr>
          <a:xfrm>
            <a:off x="1828800" y="609600"/>
            <a:ext cx="5778500" cy="1028700"/>
          </a:xfrm>
        </p:spPr>
        <p:txBody>
          <a:bodyPr>
            <a:normAutofit fontScale="90000"/>
          </a:bodyPr>
          <a:lstStyle/>
          <a:p>
            <a:pPr algn="ctr"/>
            <a:r>
              <a:rPr lang="en-US" altLang="en-US" b="1" dirty="0"/>
              <a:t>Evidences of Inspiration. </a:t>
            </a:r>
            <a:br>
              <a:rPr lang="en-US" altLang="en-US" b="1" dirty="0"/>
            </a:br>
            <a:r>
              <a:rPr lang="en-US" altLang="en-US" b="1" dirty="0"/>
              <a:t>The Unusual style of the Scriptures..</a:t>
            </a:r>
          </a:p>
        </p:txBody>
      </p:sp>
      <p:sp>
        <p:nvSpPr>
          <p:cNvPr id="76803" name="Rectangle 3">
            <a:extLst>
              <a:ext uri="{FF2B5EF4-FFF2-40B4-BE49-F238E27FC236}">
                <a16:creationId xmlns:a16="http://schemas.microsoft.com/office/drawing/2014/main" id="{BBA8543F-74AD-4E00-BF9A-E82AF527EAE8}"/>
              </a:ext>
            </a:extLst>
          </p:cNvPr>
          <p:cNvSpPr>
            <a:spLocks noGrp="1" noChangeArrowheads="1"/>
          </p:cNvSpPr>
          <p:nvPr>
            <p:ph sz="quarter" idx="1"/>
          </p:nvPr>
        </p:nvSpPr>
        <p:spPr>
          <a:xfrm>
            <a:off x="400050" y="1771650"/>
            <a:ext cx="8343900" cy="4229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2500" lnSpcReduction="10000"/>
          </a:bodyPr>
          <a:lstStyle/>
          <a:p>
            <a:pPr>
              <a:buFont typeface="Wingdings" panose="05000000000000000000" pitchFamily="2" charset="2"/>
              <a:buNone/>
            </a:pPr>
            <a:r>
              <a:rPr lang="en-US" altLang="en-US" sz="2700" b="1" dirty="0"/>
              <a:t>The omissions of the Scriptures.</a:t>
            </a:r>
          </a:p>
          <a:p>
            <a:pPr marL="385763" indent="-385763">
              <a:buFont typeface="Wingdings" panose="05000000000000000000" pitchFamily="2" charset="2"/>
              <a:buAutoNum type="alphaLcPeriod"/>
            </a:pPr>
            <a:r>
              <a:rPr lang="en-US" altLang="en-US" sz="2700" dirty="0"/>
              <a:t>The apostle John told of only twenty different days of the Lord’s life and ministry. The total life of Christ covered more than 12,000 days, and His active ministry more than 1270 days, yet all of the gospel narratives together tell of events which happened on only some 34 different days in the life of Christ. Out of the 879 verses in the gospel of John, 237 pertain to one day of Jesus’ life. ... Cf. John 20:30-31; Cf. Esp. John 21:25</a:t>
            </a:r>
          </a:p>
          <a:p>
            <a:pPr>
              <a:buFont typeface="Wingdings" panose="05000000000000000000" pitchFamily="2" charset="2"/>
              <a:buNone/>
            </a:pPr>
            <a:r>
              <a:rPr lang="en-US" altLang="en-US" sz="2700" dirty="0"/>
              <a:t>b.	The book of Acts tells of events in the lives of Peter and Paul...     	What about the other apostles?</a:t>
            </a:r>
          </a:p>
          <a:p>
            <a:pPr>
              <a:buFont typeface="Wingdings" panose="05000000000000000000" pitchFamily="2" charset="2"/>
              <a:buNone/>
            </a:pPr>
            <a:r>
              <a:rPr lang="en-US" altLang="en-US" sz="2700" dirty="0"/>
              <a:t>c.	What about the trial of Paul before Nero....?</a:t>
            </a: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8B46433-45FC-48A6-814B-0FAB06C6546F}"/>
              </a:ext>
            </a:extLst>
          </p:cNvPr>
          <p:cNvSpPr>
            <a:spLocks noGrp="1" noRot="1" noChangeArrowheads="1"/>
          </p:cNvSpPr>
          <p:nvPr>
            <p:ph type="title"/>
          </p:nvPr>
        </p:nvSpPr>
        <p:spPr>
          <a:xfrm>
            <a:off x="1828800" y="685800"/>
            <a:ext cx="5778500" cy="857250"/>
          </a:xfrm>
        </p:spPr>
        <p:txBody>
          <a:bodyPr>
            <a:normAutofit fontScale="90000"/>
          </a:bodyPr>
          <a:lstStyle/>
          <a:p>
            <a:pPr algn="ctr"/>
            <a:r>
              <a:rPr lang="en-US" altLang="en-US" b="1" dirty="0"/>
              <a:t>Evidences of Inspiration. </a:t>
            </a:r>
            <a:br>
              <a:rPr lang="en-US" altLang="en-US" b="1" dirty="0"/>
            </a:br>
            <a:r>
              <a:rPr lang="en-US" altLang="en-US" b="1" dirty="0"/>
              <a:t>The Unusual style of the Scriptures..</a:t>
            </a:r>
          </a:p>
        </p:txBody>
      </p:sp>
      <p:sp>
        <p:nvSpPr>
          <p:cNvPr id="78851" name="Rectangle 3">
            <a:extLst>
              <a:ext uri="{FF2B5EF4-FFF2-40B4-BE49-F238E27FC236}">
                <a16:creationId xmlns:a16="http://schemas.microsoft.com/office/drawing/2014/main" id="{5B9931D7-9BF9-401A-8013-B063D6757750}"/>
              </a:ext>
            </a:extLst>
          </p:cNvPr>
          <p:cNvSpPr>
            <a:spLocks noGrp="1" noChangeArrowheads="1"/>
          </p:cNvSpPr>
          <p:nvPr>
            <p:ph sz="quarter" idx="1"/>
          </p:nvPr>
        </p:nvSpPr>
        <p:spPr>
          <a:xfrm>
            <a:off x="457200" y="1714500"/>
            <a:ext cx="8286750" cy="4114800"/>
          </a:xfrm>
        </p:spPr>
        <p:txBody>
          <a:bodyPr/>
          <a:lstStyle/>
          <a:p>
            <a:pPr>
              <a:buFont typeface="Wingdings" panose="05000000000000000000" pitchFamily="2" charset="2"/>
              <a:buNone/>
            </a:pPr>
            <a:r>
              <a:rPr lang="en-US" altLang="en-US" sz="2700" b="1" dirty="0"/>
              <a:t>The impartiality of the Scriptures.</a:t>
            </a:r>
            <a:endParaRPr lang="en-US" altLang="en-US" sz="2700" dirty="0"/>
          </a:p>
          <a:p>
            <a:pPr>
              <a:buFont typeface="Wingdings" panose="05000000000000000000" pitchFamily="2" charset="2"/>
              <a:buNone/>
            </a:pPr>
            <a:r>
              <a:rPr lang="en-US" altLang="en-US" sz="2700" dirty="0"/>
              <a:t>a.	The writers of the Bible set forth both the virtues and the 	follies of those of whom they wrote.</a:t>
            </a:r>
          </a:p>
          <a:p>
            <a:pPr>
              <a:buFont typeface="Wingdings" panose="05000000000000000000" pitchFamily="2" charset="2"/>
              <a:buNone/>
            </a:pPr>
            <a:r>
              <a:rPr lang="en-US" altLang="en-US" sz="2700" dirty="0"/>
              <a:t>b.	Abraham and Sarah... Genesis 12:10-20; 20:1-12.</a:t>
            </a:r>
          </a:p>
          <a:p>
            <a:pPr>
              <a:buFont typeface="Wingdings" panose="05000000000000000000" pitchFamily="2" charset="2"/>
              <a:buNone/>
            </a:pPr>
            <a:r>
              <a:rPr lang="en-US" altLang="en-US" sz="2700" dirty="0"/>
              <a:t>c.	David... 2 Samuel 11:1-21</a:t>
            </a:r>
          </a:p>
          <a:p>
            <a:pPr>
              <a:buFont typeface="Wingdings" panose="05000000000000000000" pitchFamily="2" charset="2"/>
              <a:buNone/>
            </a:pPr>
            <a:r>
              <a:rPr lang="en-US" altLang="en-US" sz="2700" dirty="0"/>
              <a:t>d.	James and John (Anger toward the Samaritan village </a:t>
            </a:r>
            <a:br>
              <a:rPr lang="en-US" altLang="en-US" sz="2700" dirty="0"/>
            </a:br>
            <a:r>
              <a:rPr lang="en-US" altLang="en-US" sz="2700" dirty="0"/>
              <a:t>	Luke 9:51-55); Cf. Matthew 20:20-28.</a:t>
            </a:r>
          </a:p>
          <a:p>
            <a:pPr>
              <a:buFont typeface="Wingdings" panose="05000000000000000000" pitchFamily="2" charset="2"/>
              <a:buNone/>
            </a:pPr>
            <a:r>
              <a:rPr lang="en-US" altLang="en-US" sz="2700" dirty="0"/>
              <a:t>e.	Peter’s denial Matthew 26:69-75 and his hypocrisy </a:t>
            </a:r>
            <a:br>
              <a:rPr lang="en-US" altLang="en-US" sz="2700" dirty="0"/>
            </a:br>
            <a:r>
              <a:rPr lang="en-US" altLang="en-US" sz="2700" dirty="0"/>
              <a:t>	Galatians 2:11-14.</a:t>
            </a:r>
          </a:p>
          <a:p>
            <a:pPr>
              <a:buFont typeface="Wingdings" panose="05000000000000000000" pitchFamily="2" charset="2"/>
              <a:buNone/>
            </a:pPr>
            <a:endParaRPr lang="en-US" altLang="en-US" dirty="0"/>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517317F-1CDE-4CEE-A8F2-E2FFDF2A3367}"/>
              </a:ext>
            </a:extLst>
          </p:cNvPr>
          <p:cNvSpPr>
            <a:spLocks noGrp="1" noRot="1" noChangeArrowheads="1"/>
          </p:cNvSpPr>
          <p:nvPr>
            <p:ph type="title"/>
          </p:nvPr>
        </p:nvSpPr>
        <p:spPr>
          <a:xfrm>
            <a:off x="1485900" y="685800"/>
            <a:ext cx="6172200" cy="857250"/>
          </a:xfrm>
        </p:spPr>
        <p:txBody>
          <a:bodyPr>
            <a:normAutofit fontScale="90000"/>
          </a:bodyPr>
          <a:lstStyle/>
          <a:p>
            <a:pPr algn="ctr"/>
            <a:r>
              <a:rPr lang="en-US" altLang="en-US" b="1" dirty="0"/>
              <a:t>Evidences of Inspiration. </a:t>
            </a:r>
            <a:br>
              <a:rPr lang="en-US" altLang="en-US" b="1" dirty="0"/>
            </a:br>
            <a:r>
              <a:rPr lang="en-US" altLang="en-US" b="1" dirty="0"/>
              <a:t>The Unusual style of the Scriptures..</a:t>
            </a:r>
          </a:p>
        </p:txBody>
      </p:sp>
      <p:sp>
        <p:nvSpPr>
          <p:cNvPr id="79875" name="Rectangle 3">
            <a:extLst>
              <a:ext uri="{FF2B5EF4-FFF2-40B4-BE49-F238E27FC236}">
                <a16:creationId xmlns:a16="http://schemas.microsoft.com/office/drawing/2014/main" id="{D89AFAB1-F186-4EFC-96A5-3420124A8DD1}"/>
              </a:ext>
            </a:extLst>
          </p:cNvPr>
          <p:cNvSpPr>
            <a:spLocks noGrp="1" noChangeArrowheads="1"/>
          </p:cNvSpPr>
          <p:nvPr>
            <p:ph sz="quarter" idx="1"/>
          </p:nvPr>
        </p:nvSpPr>
        <p:spPr>
          <a:xfrm>
            <a:off x="114300" y="1752600"/>
            <a:ext cx="8915400" cy="4114800"/>
          </a:xfrm>
        </p:spPr>
        <p:txBody>
          <a:bodyPr>
            <a:normAutofit fontScale="92500" lnSpcReduction="20000"/>
          </a:bodyPr>
          <a:lstStyle/>
          <a:p>
            <a:pPr>
              <a:buFont typeface="Wingdings" panose="05000000000000000000" pitchFamily="2" charset="2"/>
              <a:buNone/>
            </a:pPr>
            <a:r>
              <a:rPr lang="en-US" altLang="en-US" sz="2700" b="1" dirty="0"/>
              <a:t>The calmness of the Scriptures.</a:t>
            </a:r>
            <a:endParaRPr lang="en-US" altLang="en-US" sz="2700" dirty="0"/>
          </a:p>
          <a:p>
            <a:pPr>
              <a:buFont typeface="Wingdings" panose="05000000000000000000" pitchFamily="2" charset="2"/>
              <a:buNone/>
            </a:pPr>
            <a:r>
              <a:rPr lang="en-US" altLang="en-US" sz="2700" dirty="0"/>
              <a:t>a.	Christ’s miracles... </a:t>
            </a:r>
            <a:br>
              <a:rPr lang="en-US" altLang="en-US" sz="2700" dirty="0"/>
            </a:br>
            <a:r>
              <a:rPr lang="en-US" altLang="en-US" sz="2700" dirty="0"/>
              <a:t>	(1) Feeding the 5,000 Mark 6:39-44. </a:t>
            </a:r>
            <a:br>
              <a:rPr lang="en-US" altLang="en-US" sz="2700" dirty="0"/>
            </a:br>
            <a:r>
              <a:rPr lang="en-US" altLang="en-US" sz="2700" dirty="0"/>
              <a:t>	(2) Walking on the water Mark 6:49-51. </a:t>
            </a:r>
            <a:br>
              <a:rPr lang="en-US" altLang="en-US" sz="2700" dirty="0"/>
            </a:br>
            <a:r>
              <a:rPr lang="en-US" altLang="en-US" sz="2700" dirty="0"/>
              <a:t>	(3) Raising Lazarus John 11:43-46.</a:t>
            </a:r>
          </a:p>
          <a:p>
            <a:pPr>
              <a:buFont typeface="Wingdings" panose="05000000000000000000" pitchFamily="2" charset="2"/>
              <a:buNone/>
            </a:pPr>
            <a:r>
              <a:rPr lang="en-US" altLang="en-US" sz="2700" dirty="0"/>
              <a:t>b.	Christ in Gethsemane told without anger. Matthew 26:14-16, 47-	56.</a:t>
            </a:r>
          </a:p>
          <a:p>
            <a:pPr>
              <a:buFont typeface="Wingdings" panose="05000000000000000000" pitchFamily="2" charset="2"/>
              <a:buNone/>
            </a:pPr>
            <a:r>
              <a:rPr lang="en-US" altLang="en-US" sz="2700" dirty="0"/>
              <a:t>c.	Christ’s crucifixion is described without emotion. Matthew 27:33-	56.</a:t>
            </a:r>
          </a:p>
          <a:p>
            <a:pPr>
              <a:buNone/>
            </a:pPr>
            <a:r>
              <a:rPr lang="en-US" altLang="en-US" sz="2700" dirty="0"/>
              <a:t>d.  	Christ’s resurrection is pictured without the colorful adjectives that men would normally use. John 20:11-20. </a:t>
            </a:r>
          </a:p>
          <a:p>
            <a:pPr>
              <a:buFont typeface="Wingdings" panose="05000000000000000000" pitchFamily="2" charset="2"/>
              <a:buNone/>
            </a:pPr>
            <a:r>
              <a:rPr lang="en-US" altLang="en-US" sz="2400" b="1" u="sng" dirty="0"/>
              <a:t>All this without the adjectives: </a:t>
            </a:r>
            <a:r>
              <a:rPr lang="en-US" altLang="en-US" sz="2400" b="1" i="1" u="sng" dirty="0"/>
              <a:t>amazing, unbelievable, unprecedented…</a:t>
            </a:r>
            <a:endParaRPr lang="en-US" altLang="en-US" sz="2400" b="1" u="sng" dirty="0"/>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4F78864-1CB4-44B9-8748-115C426F8E56}"/>
              </a:ext>
            </a:extLst>
          </p:cNvPr>
          <p:cNvSpPr>
            <a:spLocks noGrp="1" noRot="1" noChangeArrowheads="1"/>
          </p:cNvSpPr>
          <p:nvPr>
            <p:ph type="title"/>
          </p:nvPr>
        </p:nvSpPr>
        <p:spPr>
          <a:xfrm>
            <a:off x="1485900" y="762000"/>
            <a:ext cx="6172200" cy="857250"/>
          </a:xfrm>
        </p:spPr>
        <p:txBody>
          <a:bodyPr>
            <a:normAutofit fontScale="90000"/>
          </a:bodyPr>
          <a:lstStyle/>
          <a:p>
            <a:pPr algn="ctr"/>
            <a:r>
              <a:rPr lang="en-US" altLang="en-US" b="1" dirty="0"/>
              <a:t>Evidences of Inspiration. </a:t>
            </a:r>
            <a:br>
              <a:rPr lang="en-US" altLang="en-US" b="1" dirty="0"/>
            </a:br>
            <a:r>
              <a:rPr lang="en-US" altLang="en-US" b="1" dirty="0"/>
              <a:t>The Unity of the Scriptures</a:t>
            </a:r>
            <a:r>
              <a:rPr lang="en-US" altLang="en-US" dirty="0"/>
              <a:t>.</a:t>
            </a:r>
          </a:p>
        </p:txBody>
      </p:sp>
      <p:sp>
        <p:nvSpPr>
          <p:cNvPr id="80899" name="Rectangle 3">
            <a:extLst>
              <a:ext uri="{FF2B5EF4-FFF2-40B4-BE49-F238E27FC236}">
                <a16:creationId xmlns:a16="http://schemas.microsoft.com/office/drawing/2014/main" id="{C80CF89B-8D24-47F3-B3D0-6F68108ED5F2}"/>
              </a:ext>
            </a:extLst>
          </p:cNvPr>
          <p:cNvSpPr>
            <a:spLocks noGrp="1" noChangeArrowheads="1"/>
          </p:cNvSpPr>
          <p:nvPr>
            <p:ph sz="quarter" idx="1"/>
          </p:nvPr>
        </p:nvSpPr>
        <p:spPr>
          <a:xfrm>
            <a:off x="457200" y="1771650"/>
            <a:ext cx="8229600" cy="4229100"/>
          </a:xfrm>
        </p:spPr>
        <p:txBody>
          <a:bodyPr>
            <a:normAutofit/>
          </a:bodyPr>
          <a:lstStyle/>
          <a:p>
            <a:pPr>
              <a:lnSpc>
                <a:spcPct val="80000"/>
              </a:lnSpc>
              <a:buFont typeface="Wingdings" panose="05000000000000000000" pitchFamily="2" charset="2"/>
              <a:buNone/>
            </a:pPr>
            <a:r>
              <a:rPr lang="en-US" altLang="en-US" sz="2700" dirty="0"/>
              <a:t>1.	Sixty-six books of the Bible, written by about 40 different 	men, over a period of nearly 1600 years.</a:t>
            </a:r>
          </a:p>
          <a:p>
            <a:pPr>
              <a:lnSpc>
                <a:spcPct val="80000"/>
              </a:lnSpc>
              <a:buFont typeface="Wingdings" panose="05000000000000000000" pitchFamily="2" charset="2"/>
              <a:buNone/>
            </a:pPr>
            <a:r>
              <a:rPr lang="en-US" altLang="en-US" sz="2700" dirty="0"/>
              <a:t>2.	Men from different countries, speaking different 	languages, from different backgrounds, yet they present 	one central theme, without variation or contradiction.  </a:t>
            </a:r>
          </a:p>
          <a:p>
            <a:pPr lvl="1">
              <a:lnSpc>
                <a:spcPct val="80000"/>
              </a:lnSpc>
              <a:buFont typeface="Wingdings" panose="05000000000000000000" pitchFamily="2" charset="2"/>
              <a:buNone/>
            </a:pPr>
            <a:r>
              <a:rPr lang="en-US" altLang="en-US" sz="2400" dirty="0"/>
              <a:t>a.	Many of these had no access to the other books of the Bible 	dealing with events of their own time, yet they wrote in perfect 	unity, each complementing what the others had written.</a:t>
            </a:r>
          </a:p>
          <a:p>
            <a:pPr lvl="1">
              <a:lnSpc>
                <a:spcPct val="80000"/>
              </a:lnSpc>
              <a:buFont typeface="Wingdings" panose="05000000000000000000" pitchFamily="2" charset="2"/>
              <a:buNone/>
            </a:pPr>
            <a:r>
              <a:rPr lang="en-US" altLang="en-US" sz="2400" dirty="0"/>
              <a:t>b.	Compare this to the writings of other religious writers.. (Book 	of Mormon, Writings of the Watchtower, etc...) </a:t>
            </a:r>
          </a:p>
          <a:p>
            <a:pPr>
              <a:lnSpc>
                <a:spcPct val="80000"/>
              </a:lnSpc>
              <a:buFont typeface="Wingdings" panose="05000000000000000000" pitchFamily="2" charset="2"/>
              <a:buNone/>
            </a:pPr>
            <a:r>
              <a:rPr lang="en-US" altLang="en-US" sz="2700" b="1" u="sng" dirty="0"/>
              <a:t>Unguided men could not have written with this degree of unity.</a:t>
            </a: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5B48C950-2179-43A8-95D2-69DA71292692}"/>
              </a:ext>
            </a:extLst>
          </p:cNvPr>
          <p:cNvSpPr>
            <a:spLocks noGrp="1" noChangeArrowheads="1"/>
          </p:cNvSpPr>
          <p:nvPr>
            <p:ph type="subTitle" idx="1"/>
          </p:nvPr>
        </p:nvSpPr>
        <p:spPr/>
        <p:txBody>
          <a:bodyPr/>
          <a:lstStyle/>
          <a:p>
            <a:r>
              <a:rPr lang="en-US" altLang="en-US" sz="4500" b="1" dirty="0"/>
              <a:t>2 Tim. 3:16-17</a:t>
            </a:r>
          </a:p>
        </p:txBody>
      </p:sp>
      <p:sp>
        <p:nvSpPr>
          <p:cNvPr id="90114" name="Rectangle 2">
            <a:extLst>
              <a:ext uri="{FF2B5EF4-FFF2-40B4-BE49-F238E27FC236}">
                <a16:creationId xmlns:a16="http://schemas.microsoft.com/office/drawing/2014/main" id="{D8148FD4-309A-46CF-AAAD-DC3793787559}"/>
              </a:ext>
            </a:extLst>
          </p:cNvPr>
          <p:cNvSpPr>
            <a:spLocks noGrp="1" noChangeArrowheads="1"/>
          </p:cNvSpPr>
          <p:nvPr>
            <p:ph type="ctrTitle"/>
          </p:nvPr>
        </p:nvSpPr>
        <p:spPr/>
        <p:txBody>
          <a:bodyPr/>
          <a:lstStyle/>
          <a:p>
            <a:r>
              <a:rPr lang="en-US" altLang="en-US" b="0" dirty="0">
                <a:effectLst>
                  <a:outerShdw blurRad="50800" dist="50800" dir="5400000" algn="ctr" rotWithShape="0">
                    <a:schemeClr val="tx1"/>
                  </a:outerShdw>
                </a:effectLst>
              </a:rPr>
              <a:t>THE INSPIRATION OF THE SCRIPTURES</a:t>
            </a: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9572687-C23C-426B-A172-AAB2564EAC18}"/>
              </a:ext>
            </a:extLst>
          </p:cNvPr>
          <p:cNvSpPr>
            <a:spLocks noGrp="1" noRot="1" noChangeArrowheads="1"/>
          </p:cNvSpPr>
          <p:nvPr>
            <p:ph type="title"/>
          </p:nvPr>
        </p:nvSpPr>
        <p:spPr>
          <a:xfrm>
            <a:off x="1143000" y="990600"/>
            <a:ext cx="6858000" cy="857250"/>
          </a:xfrm>
        </p:spPr>
        <p:txBody>
          <a:bodyPr>
            <a:normAutofit fontScale="90000"/>
          </a:bodyPr>
          <a:lstStyle/>
          <a:p>
            <a:pPr algn="ctr"/>
            <a:r>
              <a:rPr lang="en-US" altLang="en-US" b="1" dirty="0"/>
              <a:t>Evidences of Inspiration. </a:t>
            </a:r>
            <a:br>
              <a:rPr lang="en-US" altLang="en-US" b="1" dirty="0"/>
            </a:br>
            <a:r>
              <a:rPr lang="en-US" altLang="en-US" b="1" dirty="0"/>
              <a:t>Fulfilled Prophecies</a:t>
            </a:r>
          </a:p>
        </p:txBody>
      </p:sp>
      <p:sp>
        <p:nvSpPr>
          <p:cNvPr id="81923" name="Rectangle 3">
            <a:extLst>
              <a:ext uri="{FF2B5EF4-FFF2-40B4-BE49-F238E27FC236}">
                <a16:creationId xmlns:a16="http://schemas.microsoft.com/office/drawing/2014/main" id="{0B36E21B-939C-406D-A4A8-2B4811A4BCBF}"/>
              </a:ext>
            </a:extLst>
          </p:cNvPr>
          <p:cNvSpPr>
            <a:spLocks noGrp="1" noChangeArrowheads="1"/>
          </p:cNvSpPr>
          <p:nvPr>
            <p:ph sz="quarter" idx="1"/>
          </p:nvPr>
        </p:nvSpPr>
        <p:spPr>
          <a:xfrm>
            <a:off x="400050" y="2057401"/>
            <a:ext cx="8286750" cy="4571999"/>
          </a:xfrm>
        </p:spPr>
        <p:txBody>
          <a:bodyPr/>
          <a:lstStyle/>
          <a:p>
            <a:pPr>
              <a:buFont typeface="Wingdings" panose="05000000000000000000" pitchFamily="2" charset="2"/>
              <a:buNone/>
            </a:pPr>
            <a:r>
              <a:rPr lang="en-US" altLang="en-US" sz="2700" dirty="0"/>
              <a:t>1.	Prophecy is not a guess, a forecast, a calculation, a mere 	conjecture, a vague generalization or an educated analysis 	of a forthcoming situation.  </a:t>
            </a:r>
          </a:p>
          <a:p>
            <a:pPr lvl="1">
              <a:buFont typeface="Wingdings" panose="05000000000000000000" pitchFamily="2" charset="2"/>
              <a:buNone/>
            </a:pPr>
            <a:r>
              <a:rPr lang="en-US" altLang="en-US" sz="2700" dirty="0"/>
              <a:t>		a.	Weather forecasters predict with about 60% 		accuracy.</a:t>
            </a:r>
          </a:p>
          <a:p>
            <a:pPr lvl="1">
              <a:buFont typeface="Wingdings" panose="05000000000000000000" pitchFamily="2" charset="2"/>
              <a:buNone/>
            </a:pPr>
            <a:r>
              <a:rPr lang="en-US" altLang="en-US" sz="2700" dirty="0"/>
              <a:t>		b.	In Bible prophecy 100% must come to pass. 		Fulfillment is 	the acid text. (Deut. 18:9-22; Isa. 		41:22-23)</a:t>
            </a:r>
          </a:p>
          <a:p>
            <a:pPr>
              <a:buFont typeface="Wingdings" panose="05000000000000000000" pitchFamily="2" charset="2"/>
              <a:buNone/>
            </a:pPr>
            <a:r>
              <a:rPr lang="en-US" altLang="en-US" sz="2700" dirty="0"/>
              <a:t>2.	What is prophecy?    A forth-teller as well as a foreteller. </a:t>
            </a:r>
            <a:br>
              <a:rPr lang="en-US" altLang="en-US" sz="2700" dirty="0"/>
            </a:br>
            <a:r>
              <a:rPr lang="en-US" altLang="en-US" sz="2700" dirty="0"/>
              <a:t>	Cf. Ex. 7:1; 4:16</a:t>
            </a: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2ED7B9C-1416-4ABF-A6DA-834B18223D77}"/>
              </a:ext>
            </a:extLst>
          </p:cNvPr>
          <p:cNvSpPr>
            <a:spLocks noGrp="1" noRot="1" noChangeArrowheads="1"/>
          </p:cNvSpPr>
          <p:nvPr>
            <p:ph type="title"/>
          </p:nvPr>
        </p:nvSpPr>
        <p:spPr>
          <a:xfrm>
            <a:off x="838200" y="533400"/>
            <a:ext cx="7772400" cy="1143000"/>
          </a:xfrm>
        </p:spPr>
        <p:txBody>
          <a:bodyPr/>
          <a:lstStyle/>
          <a:p>
            <a:pPr algn="ctr"/>
            <a:r>
              <a:rPr lang="en-US" altLang="en-US" b="1" dirty="0"/>
              <a:t>SPECIFIC PROPHECIES AND THEIR FULFILLMENT...</a:t>
            </a:r>
          </a:p>
        </p:txBody>
      </p:sp>
      <p:sp>
        <p:nvSpPr>
          <p:cNvPr id="82947" name="Rectangle 3">
            <a:extLst>
              <a:ext uri="{FF2B5EF4-FFF2-40B4-BE49-F238E27FC236}">
                <a16:creationId xmlns:a16="http://schemas.microsoft.com/office/drawing/2014/main" id="{E72A3E6D-84E2-48A4-B7DE-9D1266940E23}"/>
              </a:ext>
            </a:extLst>
          </p:cNvPr>
          <p:cNvSpPr>
            <a:spLocks noGrp="1" noChangeArrowheads="1"/>
          </p:cNvSpPr>
          <p:nvPr>
            <p:ph sz="quarter" idx="1"/>
          </p:nvPr>
        </p:nvSpPr>
        <p:spPr>
          <a:xfrm>
            <a:off x="457200" y="2057400"/>
            <a:ext cx="8286750" cy="3943350"/>
          </a:xfrm>
        </p:spPr>
        <p:txBody>
          <a:bodyPr/>
          <a:lstStyle/>
          <a:p>
            <a:pPr>
              <a:lnSpc>
                <a:spcPct val="80000"/>
              </a:lnSpc>
              <a:buFont typeface="Wingdings" panose="05000000000000000000" pitchFamily="2" charset="2"/>
              <a:buNone/>
            </a:pPr>
            <a:r>
              <a:rPr lang="en-US" altLang="en-US" sz="2700" b="1" dirty="0"/>
              <a:t>Israel in prophecy...</a:t>
            </a:r>
            <a:r>
              <a:rPr lang="en-US" altLang="en-US" sz="2700" dirty="0"/>
              <a:t>  </a:t>
            </a:r>
          </a:p>
          <a:p>
            <a:pPr>
              <a:lnSpc>
                <a:spcPct val="80000"/>
              </a:lnSpc>
              <a:buFont typeface="Wingdings" panose="05000000000000000000" pitchFamily="2" charset="2"/>
              <a:buNone/>
            </a:pPr>
            <a:r>
              <a:rPr lang="en-US" altLang="en-US" sz="2700" dirty="0"/>
              <a:t>a.	To receive a certain land (Gen. 15:18; Cf. Josh. 21:43ff; 	Neh. 9:7-8).</a:t>
            </a:r>
          </a:p>
          <a:p>
            <a:pPr marL="514350" indent="-514350">
              <a:lnSpc>
                <a:spcPct val="80000"/>
              </a:lnSpc>
              <a:buFont typeface="Wingdings" panose="05000000000000000000" pitchFamily="2" charset="2"/>
              <a:buAutoNum type="alphaLcPeriod" startAt="2"/>
            </a:pPr>
            <a:r>
              <a:rPr lang="en-US" altLang="en-US" sz="2700" dirty="0"/>
              <a:t>To lose the land (Deut. 4:25-26; Josh 23:14ff; </a:t>
            </a:r>
          </a:p>
          <a:p>
            <a:pPr marL="205978" lvl="1" indent="0">
              <a:lnSpc>
                <a:spcPct val="80000"/>
              </a:lnSpc>
              <a:buNone/>
            </a:pPr>
            <a:r>
              <a:rPr lang="en-US" altLang="en-US" sz="2550" dirty="0"/>
              <a:t>Cf. 2 Kgs. 17:4-6; 24:10).</a:t>
            </a:r>
          </a:p>
          <a:p>
            <a:pPr>
              <a:lnSpc>
                <a:spcPct val="80000"/>
              </a:lnSpc>
              <a:buFont typeface="Wingdings" panose="05000000000000000000" pitchFamily="2" charset="2"/>
              <a:buNone/>
            </a:pPr>
            <a:r>
              <a:rPr lang="en-US" altLang="en-US" sz="2700" dirty="0"/>
              <a:t>c.	Remnant to be restored (Deut. 30:1-10; After 70 years 	Jer. 29:10-14; Cf. 2 Chron. 36:23; Ezra 1:3; 9:6-15).</a:t>
            </a:r>
          </a:p>
          <a:p>
            <a:pPr lvl="1">
              <a:lnSpc>
                <a:spcPct val="80000"/>
              </a:lnSpc>
              <a:buFont typeface="Wingdings" panose="05000000000000000000" pitchFamily="2" charset="2"/>
              <a:buNone/>
            </a:pPr>
            <a:r>
              <a:rPr lang="en-US" altLang="en-US" sz="2700" dirty="0"/>
              <a:t>			(1) To be released by Cyrus (Isa. 44:28-45:1).</a:t>
            </a:r>
          </a:p>
          <a:p>
            <a:pPr>
              <a:lnSpc>
                <a:spcPct val="80000"/>
              </a:lnSpc>
              <a:buFont typeface="Wingdings" panose="05000000000000000000" pitchFamily="2" charset="2"/>
              <a:buNone/>
            </a:pPr>
            <a:endParaRPr lang="en-US" altLang="en-US" sz="2700" dirty="0"/>
          </a:p>
          <a:p>
            <a:pPr algn="ctr">
              <a:lnSpc>
                <a:spcPct val="80000"/>
              </a:lnSpc>
              <a:buFont typeface="Wingdings" panose="05000000000000000000" pitchFamily="2" charset="2"/>
              <a:buNone/>
            </a:pPr>
            <a:r>
              <a:rPr lang="en-US" altLang="en-US" sz="4500" dirty="0"/>
              <a:t>All fulfilled.</a:t>
            </a: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C249569-F697-4AF2-AB35-6543D902764C}"/>
              </a:ext>
            </a:extLst>
          </p:cNvPr>
          <p:cNvSpPr>
            <a:spLocks noGrp="1" noRot="1" noChangeArrowheads="1"/>
          </p:cNvSpPr>
          <p:nvPr>
            <p:ph type="title"/>
          </p:nvPr>
        </p:nvSpPr>
        <p:spPr/>
        <p:txBody>
          <a:bodyPr/>
          <a:lstStyle/>
          <a:p>
            <a:pPr algn="ctr"/>
            <a:r>
              <a:rPr lang="en-US" altLang="en-US" b="1" dirty="0"/>
              <a:t>SPECIFIC PROPHECIES AND THEIR FULFILLMENT...</a:t>
            </a:r>
          </a:p>
        </p:txBody>
      </p:sp>
      <p:sp>
        <p:nvSpPr>
          <p:cNvPr id="83971" name="Rectangle 3">
            <a:extLst>
              <a:ext uri="{FF2B5EF4-FFF2-40B4-BE49-F238E27FC236}">
                <a16:creationId xmlns:a16="http://schemas.microsoft.com/office/drawing/2014/main" id="{5FC9E530-A54A-41D4-8184-6D86BDBD787E}"/>
              </a:ext>
            </a:extLst>
          </p:cNvPr>
          <p:cNvSpPr>
            <a:spLocks noGrp="1" noChangeArrowheads="1"/>
          </p:cNvSpPr>
          <p:nvPr>
            <p:ph sz="quarter" idx="1"/>
          </p:nvPr>
        </p:nvSpPr>
        <p:spPr>
          <a:xfrm>
            <a:off x="457200" y="1828800"/>
            <a:ext cx="8229600" cy="4171950"/>
          </a:xfrm>
        </p:spPr>
        <p:txBody>
          <a:bodyPr/>
          <a:lstStyle/>
          <a:p>
            <a:pPr>
              <a:lnSpc>
                <a:spcPct val="80000"/>
              </a:lnSpc>
              <a:buFont typeface="Wingdings" panose="05000000000000000000" pitchFamily="2" charset="2"/>
              <a:buNone/>
            </a:pPr>
            <a:r>
              <a:rPr lang="en-US" altLang="en-US" sz="3000" b="1" dirty="0" err="1"/>
              <a:t>Tyre</a:t>
            </a:r>
            <a:r>
              <a:rPr lang="en-US" altLang="en-US" sz="3000" b="1" dirty="0"/>
              <a:t> in prophecy...</a:t>
            </a:r>
            <a:r>
              <a:rPr lang="en-US" altLang="en-US" sz="3000" dirty="0"/>
              <a:t> Ezek. 26 (Ezekiel taken captive about 597 BC)</a:t>
            </a:r>
          </a:p>
          <a:p>
            <a:pPr>
              <a:lnSpc>
                <a:spcPct val="80000"/>
              </a:lnSpc>
            </a:pPr>
            <a:r>
              <a:rPr lang="en-US" altLang="en-US" sz="3000" dirty="0"/>
              <a:t>Strongholds to be destroyed (vs. 4).</a:t>
            </a:r>
          </a:p>
          <a:p>
            <a:pPr>
              <a:lnSpc>
                <a:spcPct val="80000"/>
              </a:lnSpc>
            </a:pPr>
            <a:r>
              <a:rPr lang="en-US" altLang="en-US" sz="3000" dirty="0"/>
              <a:t>Many nations to come up against her (vs. 3).</a:t>
            </a:r>
          </a:p>
          <a:p>
            <a:pPr>
              <a:lnSpc>
                <a:spcPct val="80000"/>
              </a:lnSpc>
            </a:pPr>
            <a:r>
              <a:rPr lang="en-US" altLang="en-US" sz="3000" dirty="0"/>
              <a:t>Dust to be scraped until bare as the top of a rock (vs. 4).</a:t>
            </a:r>
          </a:p>
          <a:p>
            <a:pPr>
              <a:lnSpc>
                <a:spcPct val="80000"/>
              </a:lnSpc>
            </a:pPr>
            <a:r>
              <a:rPr lang="en-US" altLang="en-US" sz="3000" dirty="0"/>
              <a:t>Ruins provide place for spreading of nets (vs.5).</a:t>
            </a:r>
          </a:p>
          <a:p>
            <a:pPr>
              <a:lnSpc>
                <a:spcPct val="80000"/>
              </a:lnSpc>
            </a:pPr>
            <a:r>
              <a:rPr lang="en-US" altLang="en-US" sz="3000" dirty="0"/>
              <a:t>Ruins of city to be dumped in the water (vs. 12,19).</a:t>
            </a:r>
          </a:p>
          <a:p>
            <a:pPr>
              <a:lnSpc>
                <a:spcPct val="80000"/>
              </a:lnSpc>
            </a:pPr>
            <a:r>
              <a:rPr lang="en-US" altLang="en-US" sz="3000" dirty="0"/>
              <a:t>To be desolate and uninhabited, never rebuilt (vs. 14,19).</a:t>
            </a:r>
          </a:p>
          <a:p>
            <a:pPr>
              <a:lnSpc>
                <a:spcPct val="80000"/>
              </a:lnSpc>
              <a:buFont typeface="Wingdings" panose="05000000000000000000" pitchFamily="2" charset="2"/>
              <a:buNone/>
            </a:pPr>
            <a:endParaRPr lang="en-US" altLang="en-US" sz="2100" dirty="0"/>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DBD18A0-1FE7-43CD-96BC-58591A3978EF}"/>
              </a:ext>
            </a:extLst>
          </p:cNvPr>
          <p:cNvSpPr>
            <a:spLocks noGrp="1" noRot="1" noChangeArrowheads="1"/>
          </p:cNvSpPr>
          <p:nvPr>
            <p:ph type="title"/>
          </p:nvPr>
        </p:nvSpPr>
        <p:spPr/>
        <p:txBody>
          <a:bodyPr/>
          <a:lstStyle/>
          <a:p>
            <a:pPr algn="ctr"/>
            <a:r>
              <a:rPr lang="en-US" altLang="en-US" b="1" dirty="0"/>
              <a:t>SPECIFIC PROPHECIES AND THEIR FULFILLMENT...</a:t>
            </a:r>
          </a:p>
        </p:txBody>
      </p:sp>
      <p:sp>
        <p:nvSpPr>
          <p:cNvPr id="84995" name="Rectangle 3">
            <a:extLst>
              <a:ext uri="{FF2B5EF4-FFF2-40B4-BE49-F238E27FC236}">
                <a16:creationId xmlns:a16="http://schemas.microsoft.com/office/drawing/2014/main" id="{9464B68C-041B-44BF-8275-AB952FC14401}"/>
              </a:ext>
            </a:extLst>
          </p:cNvPr>
          <p:cNvSpPr>
            <a:spLocks noGrp="1" noChangeArrowheads="1"/>
          </p:cNvSpPr>
          <p:nvPr>
            <p:ph sz="quarter" idx="1"/>
          </p:nvPr>
        </p:nvSpPr>
        <p:spPr>
          <a:xfrm>
            <a:off x="228600" y="1922350"/>
            <a:ext cx="8743950" cy="4080272"/>
          </a:xfrm>
        </p:spPr>
        <p:txBody>
          <a:bodyPr/>
          <a:lstStyle/>
          <a:p>
            <a:pPr>
              <a:lnSpc>
                <a:spcPct val="80000"/>
              </a:lnSpc>
              <a:buFont typeface="Wingdings" panose="05000000000000000000" pitchFamily="2" charset="2"/>
              <a:buNone/>
            </a:pPr>
            <a:r>
              <a:rPr lang="en-US" altLang="en-US" sz="2700" b="1" dirty="0" err="1"/>
              <a:t>Tyre</a:t>
            </a:r>
            <a:r>
              <a:rPr lang="en-US" altLang="en-US" sz="2700" b="1" dirty="0"/>
              <a:t> in prophecy...</a:t>
            </a:r>
            <a:r>
              <a:rPr lang="en-US" altLang="en-US" sz="2700" dirty="0"/>
              <a:t> Ezek. 26 (Ezekiel taken captive about 597 BC)</a:t>
            </a:r>
          </a:p>
          <a:p>
            <a:pPr>
              <a:lnSpc>
                <a:spcPct val="80000"/>
              </a:lnSpc>
              <a:buFont typeface="Wingdings" panose="05000000000000000000" pitchFamily="2" charset="2"/>
              <a:buNone/>
            </a:pPr>
            <a:endParaRPr lang="en-US" altLang="en-US" sz="2700" dirty="0"/>
          </a:p>
          <a:p>
            <a:pPr>
              <a:lnSpc>
                <a:spcPct val="80000"/>
              </a:lnSpc>
              <a:buFont typeface="Wingdings" panose="05000000000000000000" pitchFamily="2" charset="2"/>
              <a:buNone/>
            </a:pPr>
            <a:r>
              <a:rPr lang="en-US" altLang="en-US" sz="2700" b="1" dirty="0"/>
              <a:t>All Fulfilled:</a:t>
            </a:r>
          </a:p>
          <a:p>
            <a:pPr>
              <a:lnSpc>
                <a:spcPct val="80000"/>
              </a:lnSpc>
            </a:pPr>
            <a:r>
              <a:rPr lang="en-US" altLang="en-US" sz="2700" dirty="0"/>
              <a:t>Mainland </a:t>
            </a:r>
            <a:r>
              <a:rPr lang="en-US" altLang="en-US" sz="2700" dirty="0" err="1"/>
              <a:t>Tyre</a:t>
            </a:r>
            <a:r>
              <a:rPr lang="en-US" altLang="en-US" sz="2700" dirty="0"/>
              <a:t> besieged and destroyed by Nebuchadnezzar in 585-572.</a:t>
            </a:r>
          </a:p>
          <a:p>
            <a:pPr>
              <a:lnSpc>
                <a:spcPct val="80000"/>
              </a:lnSpc>
            </a:pPr>
            <a:r>
              <a:rPr lang="en-US" altLang="en-US" sz="2700" dirty="0"/>
              <a:t>Island city destroyed by Alexander the Great in 332 BC. Built causeway from ruins of mainland city.</a:t>
            </a:r>
          </a:p>
          <a:p>
            <a:pPr>
              <a:lnSpc>
                <a:spcPct val="80000"/>
              </a:lnSpc>
            </a:pPr>
            <a:r>
              <a:rPr lang="en-US" altLang="en-US" sz="2700" dirty="0"/>
              <a:t>Today fishermen dry their nets on the Causeway... Mainland </a:t>
            </a:r>
            <a:r>
              <a:rPr lang="en-US" altLang="en-US" sz="2700" dirty="0" err="1"/>
              <a:t>Tyre</a:t>
            </a:r>
            <a:r>
              <a:rPr lang="en-US" altLang="en-US" sz="2700" dirty="0"/>
              <a:t> never has been rebuilt. </a:t>
            </a:r>
            <a:endParaRPr lang="en-US" altLang="en-US" sz="3600"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F13B01A0-6BF2-47F5-8F55-ABBEC7F61A3A}"/>
              </a:ext>
            </a:extLst>
          </p:cNvPr>
          <p:cNvSpPr>
            <a:spLocks noGrp="1" noChangeArrowheads="1"/>
          </p:cNvSpPr>
          <p:nvPr>
            <p:ph type="subTitle" idx="1"/>
          </p:nvPr>
        </p:nvSpPr>
        <p:spPr/>
        <p:txBody>
          <a:bodyPr>
            <a:normAutofit/>
          </a:bodyPr>
          <a:lstStyle/>
          <a:p>
            <a:r>
              <a:rPr lang="en-US" altLang="en-US" sz="4500" b="1" dirty="0"/>
              <a:t>2 Timothy 3:16-17</a:t>
            </a:r>
          </a:p>
        </p:txBody>
      </p:sp>
      <p:sp>
        <p:nvSpPr>
          <p:cNvPr id="2050" name="Rectangle 2">
            <a:extLst>
              <a:ext uri="{FF2B5EF4-FFF2-40B4-BE49-F238E27FC236}">
                <a16:creationId xmlns:a16="http://schemas.microsoft.com/office/drawing/2014/main" id="{1B93F761-FD23-4F66-AF8A-D62CB70DB530}"/>
              </a:ext>
            </a:extLst>
          </p:cNvPr>
          <p:cNvSpPr>
            <a:spLocks noGrp="1" noChangeArrowheads="1"/>
          </p:cNvSpPr>
          <p:nvPr>
            <p:ph type="ctrTitle"/>
          </p:nvPr>
        </p:nvSpPr>
        <p:spPr/>
        <p:txBody>
          <a:bodyPr/>
          <a:lstStyle/>
          <a:p>
            <a:r>
              <a:rPr lang="en-US" altLang="en-US" sz="4050" dirty="0">
                <a:effectLst>
                  <a:outerShdw blurRad="50800" dist="50800" dir="5400000" algn="ctr" rotWithShape="0">
                    <a:schemeClr val="tx1"/>
                  </a:outerShdw>
                </a:effectLst>
              </a:rPr>
              <a:t>THE INSPIRATION AND AUTHORITY OF THE SCRIPTURES</a:t>
            </a: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C86883-0878-400F-88BA-231077A024B4}"/>
              </a:ext>
            </a:extLst>
          </p:cNvPr>
          <p:cNvPicPr>
            <a:picLocks noGrp="1" noChangeAspect="1"/>
          </p:cNvPicPr>
          <p:nvPr>
            <p:ph idx="1"/>
          </p:nvPr>
        </p:nvPicPr>
        <p:blipFill>
          <a:blip r:embed="rId2"/>
          <a:stretch>
            <a:fillRect/>
          </a:stretch>
        </p:blipFill>
        <p:spPr>
          <a:xfrm>
            <a:off x="342900" y="1028701"/>
            <a:ext cx="8458200" cy="4850606"/>
          </a:xfrm>
          <a:prstGeom prst="rect">
            <a:avLst/>
          </a:prstGeom>
        </p:spPr>
      </p:pic>
    </p:spTree>
    <p:extLst>
      <p:ext uri="{BB962C8B-B14F-4D97-AF65-F5344CB8AC3E}">
        <p14:creationId xmlns:p14="http://schemas.microsoft.com/office/powerpoint/2010/main" val="840891722"/>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C6D9-C7DC-4AB1-87AE-077FC2FC2589}"/>
              </a:ext>
            </a:extLst>
          </p:cNvPr>
          <p:cNvSpPr>
            <a:spLocks noGrp="1"/>
          </p:cNvSpPr>
          <p:nvPr>
            <p:ph type="title"/>
          </p:nvPr>
        </p:nvSpPr>
        <p:spPr>
          <a:xfrm>
            <a:off x="228600" y="5029200"/>
            <a:ext cx="8686800" cy="971551"/>
          </a:xfrm>
          <a:solidFill>
            <a:schemeClr val="bg1"/>
          </a:solidFill>
        </p:spPr>
        <p:txBody>
          <a:bodyPr>
            <a:normAutofit/>
          </a:bodyPr>
          <a:lstStyle/>
          <a:p>
            <a:pPr algn="l"/>
            <a:r>
              <a:rPr lang="en-US" sz="2100" dirty="0">
                <a:solidFill>
                  <a:srgbClr val="202122"/>
                </a:solidFill>
                <a:latin typeface="Arial" panose="020B0604020202020204" pitchFamily="34" charset="0"/>
              </a:rPr>
              <a:t>Aerial photo of </a:t>
            </a:r>
            <a:r>
              <a:rPr lang="en-US" sz="2100" dirty="0" err="1">
                <a:solidFill>
                  <a:srgbClr val="202122"/>
                </a:solidFill>
                <a:latin typeface="Arial" panose="020B0604020202020204" pitchFamily="34" charset="0"/>
              </a:rPr>
              <a:t>Tyre</a:t>
            </a:r>
            <a:r>
              <a:rPr lang="en-US" sz="2100" dirty="0">
                <a:solidFill>
                  <a:srgbClr val="202122"/>
                </a:solidFill>
                <a:latin typeface="Arial" panose="020B0604020202020204" pitchFamily="34" charset="0"/>
              </a:rPr>
              <a:t> made by France air force before 1934. File:Tyre-aerial-photo-by-France-Military-1934.jpg, </a:t>
            </a:r>
            <a:r>
              <a:rPr lang="en-US" sz="1500" dirty="0">
                <a:solidFill>
                  <a:srgbClr val="202122"/>
                </a:solidFill>
                <a:latin typeface="Arial" panose="020B0604020202020204" pitchFamily="34" charset="0"/>
              </a:rPr>
              <a:t>(Public Domain)</a:t>
            </a:r>
            <a:endParaRPr lang="en-US" sz="2100" dirty="0"/>
          </a:p>
        </p:txBody>
      </p:sp>
      <p:pic>
        <p:nvPicPr>
          <p:cNvPr id="4" name="Content Placeholder 3">
            <a:extLst>
              <a:ext uri="{FF2B5EF4-FFF2-40B4-BE49-F238E27FC236}">
                <a16:creationId xmlns:a16="http://schemas.microsoft.com/office/drawing/2014/main" id="{6ADC8A2D-3B4A-44C5-B605-8099ED63EF9E}"/>
              </a:ext>
            </a:extLst>
          </p:cNvPr>
          <p:cNvPicPr>
            <a:picLocks noGrp="1" noChangeAspect="1"/>
          </p:cNvPicPr>
          <p:nvPr>
            <p:ph idx="1"/>
          </p:nvPr>
        </p:nvPicPr>
        <p:blipFill>
          <a:blip r:embed="rId2"/>
          <a:stretch>
            <a:fillRect/>
          </a:stretch>
        </p:blipFill>
        <p:spPr>
          <a:xfrm>
            <a:off x="228600" y="762000"/>
            <a:ext cx="8763000" cy="4343400"/>
          </a:xfrm>
          <a:prstGeom prst="rect">
            <a:avLst/>
          </a:prstGeom>
        </p:spPr>
      </p:pic>
    </p:spTree>
    <p:extLst>
      <p:ext uri="{BB962C8B-B14F-4D97-AF65-F5344CB8AC3E}">
        <p14:creationId xmlns:p14="http://schemas.microsoft.com/office/powerpoint/2010/main" val="1941403336"/>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68DD564-2A0E-4459-9835-F24DE335D1B4}"/>
              </a:ext>
            </a:extLst>
          </p:cNvPr>
          <p:cNvSpPr>
            <a:spLocks noGrp="1" noRot="1" noChangeArrowheads="1"/>
          </p:cNvSpPr>
          <p:nvPr>
            <p:ph type="title"/>
          </p:nvPr>
        </p:nvSpPr>
        <p:spPr/>
        <p:txBody>
          <a:bodyPr/>
          <a:lstStyle/>
          <a:p>
            <a:pPr algn="ctr"/>
            <a:r>
              <a:rPr lang="en-US" altLang="en-US" b="1" dirty="0"/>
              <a:t>SPECIFIC PROPHECIES AND THEIR FULFILLMENT...</a:t>
            </a:r>
          </a:p>
        </p:txBody>
      </p:sp>
      <p:sp>
        <p:nvSpPr>
          <p:cNvPr id="86019" name="Rectangle 3">
            <a:extLst>
              <a:ext uri="{FF2B5EF4-FFF2-40B4-BE49-F238E27FC236}">
                <a16:creationId xmlns:a16="http://schemas.microsoft.com/office/drawing/2014/main" id="{D21362F1-7CC1-435A-AE48-589F42B0B8FF}"/>
              </a:ext>
            </a:extLst>
          </p:cNvPr>
          <p:cNvSpPr>
            <a:spLocks noGrp="1" noChangeArrowheads="1"/>
          </p:cNvSpPr>
          <p:nvPr>
            <p:ph sz="quarter" idx="1"/>
          </p:nvPr>
        </p:nvSpPr>
        <p:spPr>
          <a:xfrm>
            <a:off x="285750" y="1920479"/>
            <a:ext cx="8572500" cy="4229100"/>
          </a:xfrm>
        </p:spPr>
        <p:txBody>
          <a:bodyPr/>
          <a:lstStyle/>
          <a:p>
            <a:pPr>
              <a:buFont typeface="Wingdings" panose="05000000000000000000" pitchFamily="2" charset="2"/>
              <a:buNone/>
            </a:pPr>
            <a:r>
              <a:rPr lang="en-US" altLang="en-US" sz="2700" b="1" dirty="0"/>
              <a:t>Ninevah in prophecy...</a:t>
            </a:r>
            <a:r>
              <a:rPr lang="en-US" altLang="en-US" sz="2700" dirty="0"/>
              <a:t> Isa. 10:12-14 (740-700 B.C.); Zeph. 2:13-15 (c. 625 B.C.); Nahum, (c. 625-612 B.C)</a:t>
            </a:r>
          </a:p>
          <a:p>
            <a:r>
              <a:rPr lang="en-US" altLang="en-US" sz="2700" dirty="0"/>
              <a:t>To be captured when its rulers were drunken (Nahum 1:10; 3:11)</a:t>
            </a:r>
          </a:p>
          <a:p>
            <a:r>
              <a:rPr lang="en-US" altLang="en-US" sz="2700" dirty="0"/>
              <a:t>Destruction to be total (Nah. 1:9).</a:t>
            </a:r>
          </a:p>
          <a:p>
            <a:r>
              <a:rPr lang="en-US" altLang="en-US" sz="2700" dirty="0"/>
              <a:t>Flooding of the river to be a factor (Nah. 1:8; 2:6).</a:t>
            </a:r>
          </a:p>
          <a:p>
            <a:r>
              <a:rPr lang="en-US" altLang="en-US" sz="2700" dirty="0"/>
              <a:t>Fire associated with destruction (Nah. 2:13; 3:13).</a:t>
            </a:r>
          </a:p>
          <a:p>
            <a:r>
              <a:rPr lang="en-US" altLang="en-US" sz="2700" dirty="0"/>
              <a:t>Shepherds to bring flocks there (Zeph. 2:14).</a:t>
            </a:r>
          </a:p>
          <a:p>
            <a:r>
              <a:rPr lang="en-US" altLang="en-US" sz="2700" dirty="0"/>
              <a:t>Those passing would hiss and wag the hand in amazement </a:t>
            </a:r>
            <a:br>
              <a:rPr lang="en-US" altLang="en-US" sz="2700" dirty="0"/>
            </a:br>
            <a:r>
              <a:rPr lang="en-US" altLang="en-US" sz="2700" dirty="0"/>
              <a:t>(Zeph. 2:15).</a:t>
            </a:r>
            <a:endParaRPr lang="en-US" altLang="en-US" sz="3600" dirty="0"/>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A4275F0-2BB5-40F5-A68A-0D6973B62962}"/>
              </a:ext>
            </a:extLst>
          </p:cNvPr>
          <p:cNvSpPr>
            <a:spLocks noGrp="1" noRot="1" noChangeArrowheads="1"/>
          </p:cNvSpPr>
          <p:nvPr>
            <p:ph type="title"/>
          </p:nvPr>
        </p:nvSpPr>
        <p:spPr/>
        <p:txBody>
          <a:bodyPr/>
          <a:lstStyle/>
          <a:p>
            <a:pPr algn="ctr"/>
            <a:r>
              <a:rPr lang="en-US" altLang="en-US" b="1" dirty="0"/>
              <a:t>SPECIFIC PROPHECIES AND THEIR FULFILLMENT...</a:t>
            </a:r>
          </a:p>
        </p:txBody>
      </p:sp>
      <p:sp>
        <p:nvSpPr>
          <p:cNvPr id="87043" name="Rectangle 3">
            <a:extLst>
              <a:ext uri="{FF2B5EF4-FFF2-40B4-BE49-F238E27FC236}">
                <a16:creationId xmlns:a16="http://schemas.microsoft.com/office/drawing/2014/main" id="{7A8B56CC-C493-46FD-8922-28F32CFF8FE1}"/>
              </a:ext>
            </a:extLst>
          </p:cNvPr>
          <p:cNvSpPr>
            <a:spLocks noGrp="1" noChangeArrowheads="1"/>
          </p:cNvSpPr>
          <p:nvPr>
            <p:ph sz="quarter" idx="1"/>
          </p:nvPr>
        </p:nvSpPr>
        <p:spPr>
          <a:xfrm>
            <a:off x="171450" y="1920478"/>
            <a:ext cx="8801100" cy="3908822"/>
          </a:xfrm>
        </p:spPr>
        <p:txBody>
          <a:bodyPr/>
          <a:lstStyle/>
          <a:p>
            <a:pPr>
              <a:buFont typeface="Wingdings" panose="05000000000000000000" pitchFamily="2" charset="2"/>
              <a:buNone/>
            </a:pPr>
            <a:r>
              <a:rPr lang="en-US" altLang="en-US" sz="2700" b="1" dirty="0"/>
              <a:t>Ninevah in prophecy...</a:t>
            </a:r>
            <a:r>
              <a:rPr lang="en-US" altLang="en-US" sz="2700" dirty="0"/>
              <a:t> </a:t>
            </a:r>
          </a:p>
          <a:p>
            <a:pPr>
              <a:buFont typeface="Wingdings" panose="05000000000000000000" pitchFamily="2" charset="2"/>
              <a:buNone/>
            </a:pPr>
            <a:r>
              <a:rPr lang="en-US" altLang="en-US" sz="2700" dirty="0"/>
              <a:t>Fulfilled:</a:t>
            </a:r>
          </a:p>
          <a:p>
            <a:r>
              <a:rPr lang="en-US" altLang="en-US" sz="2700" dirty="0"/>
              <a:t>Ninevah fell in 612 B.C. Empire fell in 605 B.C. under Babylonians.</a:t>
            </a:r>
          </a:p>
          <a:p>
            <a:r>
              <a:rPr lang="en-US" altLang="en-US" sz="2700" dirty="0"/>
              <a:t>High flooding eroded the walls of the city.</a:t>
            </a:r>
          </a:p>
          <a:p>
            <a:r>
              <a:rPr lang="en-US" altLang="en-US" sz="2700" dirty="0"/>
              <a:t>The </a:t>
            </a:r>
            <a:r>
              <a:rPr lang="en-US" altLang="en-US" sz="2700" i="1" dirty="0"/>
              <a:t>Babylonian Chronical</a:t>
            </a:r>
            <a:r>
              <a:rPr lang="en-US" altLang="en-US" sz="2700" dirty="0"/>
              <a:t> says the victors “carried off much spoil from the city and temple-area and turned the city into a ruin-mound and heap of debris...” Cf. Nah. 1:9</a:t>
            </a:r>
          </a:p>
          <a:p>
            <a:r>
              <a:rPr lang="en-US" altLang="en-US" sz="2700" dirty="0"/>
              <a:t>Today shepherds graze their sheep on the ruins of this ancient world capital.</a:t>
            </a:r>
            <a:endParaRPr lang="en-US" altLang="en-US" sz="3600" dirty="0"/>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A758AF8-26DA-4266-8D77-B8EA8DCC6321}"/>
              </a:ext>
            </a:extLst>
          </p:cNvPr>
          <p:cNvSpPr>
            <a:spLocks noGrp="1" noRot="1" noChangeArrowheads="1"/>
          </p:cNvSpPr>
          <p:nvPr>
            <p:ph type="title"/>
          </p:nvPr>
        </p:nvSpPr>
        <p:spPr/>
        <p:txBody>
          <a:bodyPr/>
          <a:lstStyle/>
          <a:p>
            <a:pPr algn="ctr"/>
            <a:r>
              <a:rPr lang="en-US" altLang="en-US" b="1" dirty="0"/>
              <a:t>SPECIFIC PROPHECIES AND THEIR FULFILLMENT...</a:t>
            </a:r>
          </a:p>
        </p:txBody>
      </p:sp>
      <p:sp>
        <p:nvSpPr>
          <p:cNvPr id="88067" name="Rectangle 3">
            <a:extLst>
              <a:ext uri="{FF2B5EF4-FFF2-40B4-BE49-F238E27FC236}">
                <a16:creationId xmlns:a16="http://schemas.microsoft.com/office/drawing/2014/main" id="{B003D6F8-366E-4127-87B4-B6B671EFAF3C}"/>
              </a:ext>
            </a:extLst>
          </p:cNvPr>
          <p:cNvSpPr>
            <a:spLocks noGrp="1" noChangeArrowheads="1"/>
          </p:cNvSpPr>
          <p:nvPr>
            <p:ph sz="quarter" idx="1"/>
          </p:nvPr>
        </p:nvSpPr>
        <p:spPr>
          <a:xfrm>
            <a:off x="457200" y="1828800"/>
            <a:ext cx="8229600" cy="4000500"/>
          </a:xfrm>
        </p:spPr>
        <p:txBody>
          <a:bodyPr/>
          <a:lstStyle/>
          <a:p>
            <a:pPr>
              <a:buFont typeface="Wingdings" panose="05000000000000000000" pitchFamily="2" charset="2"/>
              <a:buNone/>
            </a:pPr>
            <a:r>
              <a:rPr lang="en-US" altLang="en-US" sz="2700" b="1" dirty="0"/>
              <a:t>Babylon in Prophecy.</a:t>
            </a:r>
            <a:r>
              <a:rPr lang="en-US" altLang="en-US" sz="2700" dirty="0"/>
              <a:t>    Isa. 13:17-22 (740-700 B.C.); Jer. 50-51 (627-585 B.C.)</a:t>
            </a:r>
          </a:p>
          <a:p>
            <a:pPr>
              <a:buFont typeface="Wingdings" panose="05000000000000000000" pitchFamily="2" charset="2"/>
              <a:buNone/>
            </a:pPr>
            <a:endParaRPr lang="en-US" altLang="en-US" sz="2700" dirty="0"/>
          </a:p>
          <a:p>
            <a:r>
              <a:rPr lang="en-US" altLang="en-US" sz="2700" dirty="0"/>
              <a:t>Medes to completely overthrow. (Isa. 13:17-19).</a:t>
            </a:r>
          </a:p>
          <a:p>
            <a:r>
              <a:rPr lang="en-US" altLang="en-US" sz="2700" dirty="0"/>
              <a:t>Never to be inhabited (Isa. 13:20-22; Jer. 51:26).</a:t>
            </a:r>
          </a:p>
          <a:p>
            <a:r>
              <a:rPr lang="en-US" altLang="en-US" sz="2700" dirty="0"/>
              <a:t>Arab refuse to pitch his tent there (Isa. 13:20).</a:t>
            </a:r>
          </a:p>
          <a:p>
            <a:r>
              <a:rPr lang="en-US" altLang="en-US" sz="2700" dirty="0"/>
              <a:t>Wild beast to lie down there (Isa. 13:21-22).</a:t>
            </a:r>
          </a:p>
          <a:p>
            <a:r>
              <a:rPr lang="en-US" altLang="en-US" sz="2700" dirty="0"/>
              <a:t>City to become as heaps (Jer. 51:37).</a:t>
            </a:r>
          </a:p>
          <a:p>
            <a:pPr>
              <a:buFont typeface="Wingdings" panose="05000000000000000000" pitchFamily="2" charset="2"/>
              <a:buNone/>
            </a:pPr>
            <a:endParaRPr lang="en-US" altLang="en-US" sz="2700" dirty="0"/>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F5AA672-02EA-41D5-93DD-92A96E9B49E6}"/>
              </a:ext>
            </a:extLst>
          </p:cNvPr>
          <p:cNvSpPr>
            <a:spLocks noGrp="1" noRot="1" noChangeArrowheads="1"/>
          </p:cNvSpPr>
          <p:nvPr>
            <p:ph type="title"/>
          </p:nvPr>
        </p:nvSpPr>
        <p:spPr/>
        <p:txBody>
          <a:bodyPr/>
          <a:lstStyle/>
          <a:p>
            <a:pPr algn="ctr"/>
            <a:r>
              <a:rPr lang="en-US" altLang="en-US" b="1" dirty="0"/>
              <a:t>SPECIFIC PROPHECIES AND THEIR FULFILLMENT...</a:t>
            </a:r>
          </a:p>
        </p:txBody>
      </p:sp>
      <p:sp>
        <p:nvSpPr>
          <p:cNvPr id="89091" name="Rectangle 3">
            <a:extLst>
              <a:ext uri="{FF2B5EF4-FFF2-40B4-BE49-F238E27FC236}">
                <a16:creationId xmlns:a16="http://schemas.microsoft.com/office/drawing/2014/main" id="{655361ED-3B40-4770-B95A-BE092A12ACAA}"/>
              </a:ext>
            </a:extLst>
          </p:cNvPr>
          <p:cNvSpPr>
            <a:spLocks noGrp="1" noChangeArrowheads="1"/>
          </p:cNvSpPr>
          <p:nvPr>
            <p:ph sz="quarter" idx="1"/>
          </p:nvPr>
        </p:nvSpPr>
        <p:spPr>
          <a:xfrm>
            <a:off x="457200" y="1828800"/>
            <a:ext cx="8229600" cy="4000500"/>
          </a:xfrm>
        </p:spPr>
        <p:txBody>
          <a:bodyPr/>
          <a:lstStyle/>
          <a:p>
            <a:pPr>
              <a:buFont typeface="Wingdings" panose="05000000000000000000" pitchFamily="2" charset="2"/>
              <a:buNone/>
            </a:pPr>
            <a:r>
              <a:rPr lang="en-US" altLang="en-US" sz="2700" b="1" dirty="0"/>
              <a:t>Babylon in Prophecy.</a:t>
            </a:r>
            <a:r>
              <a:rPr lang="en-US" altLang="en-US" sz="2700" dirty="0"/>
              <a:t>    </a:t>
            </a:r>
          </a:p>
          <a:p>
            <a:pPr>
              <a:buFont typeface="Wingdings" panose="05000000000000000000" pitchFamily="2" charset="2"/>
              <a:buNone/>
            </a:pPr>
            <a:r>
              <a:rPr lang="en-US" altLang="en-US" sz="2700" dirty="0"/>
              <a:t>Fulfilled</a:t>
            </a:r>
          </a:p>
          <a:p>
            <a:r>
              <a:rPr lang="en-US" altLang="en-US" sz="2700" dirty="0"/>
              <a:t>Cyrus the Mede-Persian captured Babylon (539 B.C. Cyrus Cylinder records the conquest – </a:t>
            </a:r>
            <a:r>
              <a:rPr lang="en-US" altLang="en-US" sz="2700"/>
              <a:t>Discovered in 1879).</a:t>
            </a:r>
            <a:endParaRPr lang="en-US" altLang="en-US" sz="2700" dirty="0"/>
          </a:p>
          <a:p>
            <a:r>
              <a:rPr lang="en-US" altLang="en-US" sz="2700" dirty="0"/>
              <a:t>Babylon has not been inhabited for more than 2,000 years.</a:t>
            </a:r>
          </a:p>
          <a:p>
            <a:r>
              <a:rPr lang="en-US" altLang="en-US" sz="2700" dirty="0"/>
              <a:t>The Arab does not yet pitch his tent there.</a:t>
            </a:r>
          </a:p>
          <a:p>
            <a:r>
              <a:rPr lang="en-US" altLang="en-US" sz="2700" dirty="0"/>
              <a:t>Shepherds do not bring their flocks there.</a:t>
            </a:r>
          </a:p>
          <a:p>
            <a:r>
              <a:rPr lang="en-US" altLang="en-US" sz="2700" dirty="0"/>
              <a:t>Wild beast live where kings and queens once walked.  </a:t>
            </a:r>
          </a:p>
          <a:p>
            <a:pPr>
              <a:buFont typeface="Wingdings" panose="05000000000000000000" pitchFamily="2" charset="2"/>
              <a:buNone/>
            </a:pPr>
            <a:endParaRPr lang="en-US" altLang="en-US" sz="2700" dirty="0"/>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8148FD4-309A-46CF-AAAD-DC3793787559}"/>
              </a:ext>
            </a:extLst>
          </p:cNvPr>
          <p:cNvSpPr>
            <a:spLocks noGrp="1" noChangeArrowheads="1"/>
          </p:cNvSpPr>
          <p:nvPr>
            <p:ph type="ctrTitle"/>
          </p:nvPr>
        </p:nvSpPr>
        <p:spPr/>
        <p:txBody>
          <a:bodyPr/>
          <a:lstStyle/>
          <a:p>
            <a:r>
              <a:rPr lang="en-US" altLang="en-US" b="0" dirty="0">
                <a:effectLst>
                  <a:outerShdw blurRad="50800" dist="50800" dir="5400000" algn="ctr" rotWithShape="0">
                    <a:schemeClr val="tx1"/>
                  </a:outerShdw>
                </a:effectLst>
              </a:rPr>
              <a:t>THE INSPIRATION OF THE SCRIPTURES</a:t>
            </a:r>
          </a:p>
        </p:txBody>
      </p:sp>
      <p:sp>
        <p:nvSpPr>
          <p:cNvPr id="90115" name="Rectangle 3">
            <a:extLst>
              <a:ext uri="{FF2B5EF4-FFF2-40B4-BE49-F238E27FC236}">
                <a16:creationId xmlns:a16="http://schemas.microsoft.com/office/drawing/2014/main" id="{5B48C950-2179-43A8-95D2-69DA71292692}"/>
              </a:ext>
            </a:extLst>
          </p:cNvPr>
          <p:cNvSpPr>
            <a:spLocks noGrp="1" noChangeArrowheads="1"/>
          </p:cNvSpPr>
          <p:nvPr>
            <p:ph type="subTitle" idx="1"/>
          </p:nvPr>
        </p:nvSpPr>
        <p:spPr/>
        <p:txBody>
          <a:bodyPr>
            <a:normAutofit/>
          </a:bodyPr>
          <a:lstStyle/>
          <a:p>
            <a:r>
              <a:rPr lang="en-US" altLang="en-US" sz="4500" b="1" dirty="0"/>
              <a:t>2 Timothy 3:16-17</a:t>
            </a: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A17-720E-42A4-8CB1-F0F761941FDD}"/>
              </a:ext>
            </a:extLst>
          </p:cNvPr>
          <p:cNvSpPr>
            <a:spLocks noGrp="1"/>
          </p:cNvSpPr>
          <p:nvPr>
            <p:ph type="title"/>
          </p:nvPr>
        </p:nvSpPr>
        <p:spPr>
          <a:xfrm>
            <a:off x="1879601" y="857250"/>
            <a:ext cx="5778500" cy="800100"/>
          </a:xfrm>
        </p:spPr>
        <p:txBody>
          <a:bodyPr/>
          <a:lstStyle/>
          <a:p>
            <a:pPr algn="ctr"/>
            <a:r>
              <a:rPr lang="en-US" b="1" dirty="0"/>
              <a:t>CHRIST IN PROPHECY</a:t>
            </a:r>
          </a:p>
        </p:txBody>
      </p:sp>
      <p:sp>
        <p:nvSpPr>
          <p:cNvPr id="3" name="Content Placeholder 2">
            <a:extLst>
              <a:ext uri="{FF2B5EF4-FFF2-40B4-BE49-F238E27FC236}">
                <a16:creationId xmlns:a16="http://schemas.microsoft.com/office/drawing/2014/main" id="{F6C95EAD-2AF2-4952-BD91-7E025A3E2B2E}"/>
              </a:ext>
            </a:extLst>
          </p:cNvPr>
          <p:cNvSpPr>
            <a:spLocks noGrp="1"/>
          </p:cNvSpPr>
          <p:nvPr>
            <p:ph idx="1"/>
          </p:nvPr>
        </p:nvSpPr>
        <p:spPr>
          <a:xfrm>
            <a:off x="285750" y="1828800"/>
            <a:ext cx="8686800" cy="4171950"/>
          </a:xfrm>
        </p:spPr>
        <p:txBody>
          <a:bodyPr>
            <a:normAutofit/>
          </a:bodyPr>
          <a:lstStyle/>
          <a:p>
            <a:pPr marL="0" indent="0">
              <a:buNone/>
            </a:pPr>
            <a:r>
              <a:rPr lang="en-US" sz="3000" dirty="0"/>
              <a:t>The Prophecies of Christ may be categorized as follows:		</a:t>
            </a:r>
          </a:p>
          <a:p>
            <a:r>
              <a:rPr lang="en-US" sz="3000" dirty="0"/>
              <a:t>Prophecies of his birth... fulfillment.</a:t>
            </a:r>
          </a:p>
          <a:p>
            <a:r>
              <a:rPr lang="en-US" sz="3000" dirty="0"/>
              <a:t>Prophecies of his character... fulfillment.</a:t>
            </a:r>
          </a:p>
          <a:p>
            <a:r>
              <a:rPr lang="en-US" sz="3000" dirty="0"/>
              <a:t>Prophecies of his ministry... fulfillment</a:t>
            </a:r>
          </a:p>
          <a:p>
            <a:r>
              <a:rPr lang="en-US" sz="3000" dirty="0"/>
              <a:t>Prophecies of his betrayal, trial and crucifixion... fulfillment.</a:t>
            </a:r>
          </a:p>
          <a:p>
            <a:r>
              <a:rPr lang="en-US" sz="3000" dirty="0"/>
              <a:t>Prophecies of his resurrection and exaltation... fulfillment. </a:t>
            </a:r>
            <a:endParaRPr lang="en-US" sz="2700" dirty="0"/>
          </a:p>
        </p:txBody>
      </p:sp>
    </p:spTree>
    <p:extLst>
      <p:ext uri="{BB962C8B-B14F-4D97-AF65-F5344CB8AC3E}">
        <p14:creationId xmlns:p14="http://schemas.microsoft.com/office/powerpoint/2010/main" val="922431640"/>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0EB0-9D85-4598-9930-11C92838355D}"/>
              </a:ext>
            </a:extLst>
          </p:cNvPr>
          <p:cNvSpPr>
            <a:spLocks noGrp="1"/>
          </p:cNvSpPr>
          <p:nvPr>
            <p:ph type="title"/>
          </p:nvPr>
        </p:nvSpPr>
        <p:spPr>
          <a:xfrm>
            <a:off x="1797050" y="685800"/>
            <a:ext cx="5778500" cy="1028699"/>
          </a:xfrm>
        </p:spPr>
        <p:txBody>
          <a:bodyPr/>
          <a:lstStyle/>
          <a:p>
            <a:pPr algn="ctr"/>
            <a:r>
              <a:rPr lang="en-US" b="1" dirty="0"/>
              <a:t>PROPHECIES OF CHRIST'S BIRTH AND THEIR FULFILLMENT.</a:t>
            </a:r>
          </a:p>
        </p:txBody>
      </p:sp>
      <p:sp>
        <p:nvSpPr>
          <p:cNvPr id="3" name="Content Placeholder 2">
            <a:extLst>
              <a:ext uri="{FF2B5EF4-FFF2-40B4-BE49-F238E27FC236}">
                <a16:creationId xmlns:a16="http://schemas.microsoft.com/office/drawing/2014/main" id="{EB1DB738-D007-47AA-BA49-958193DAA7D6}"/>
              </a:ext>
            </a:extLst>
          </p:cNvPr>
          <p:cNvSpPr>
            <a:spLocks noGrp="1"/>
          </p:cNvSpPr>
          <p:nvPr>
            <p:ph idx="1"/>
          </p:nvPr>
        </p:nvSpPr>
        <p:spPr>
          <a:xfrm>
            <a:off x="457200" y="1943101"/>
            <a:ext cx="8458200" cy="4000499"/>
          </a:xfrm>
        </p:spPr>
        <p:txBody>
          <a:bodyPr>
            <a:normAutofit/>
          </a:bodyPr>
          <a:lstStyle/>
          <a:p>
            <a:r>
              <a:rPr lang="en-US" sz="2700" dirty="0"/>
              <a:t>Born of the </a:t>
            </a:r>
            <a:r>
              <a:rPr lang="en-US" sz="2700" i="1" dirty="0"/>
              <a:t>"seed of woman."  (Genesis 3:15; Cf. Galatians 4:4; 3:16) </a:t>
            </a:r>
          </a:p>
          <a:p>
            <a:r>
              <a:rPr lang="en-US" sz="2700" i="1" dirty="0"/>
              <a:t>The seed of Abraham.  (Genesis 12:1-3; 22:17-18)</a:t>
            </a:r>
          </a:p>
          <a:p>
            <a:r>
              <a:rPr lang="en-US" sz="2700" dirty="0"/>
              <a:t>Of the </a:t>
            </a:r>
            <a:r>
              <a:rPr lang="en-US" sz="2700" i="1" dirty="0"/>
              <a:t>"tribe of Judah."  (Genesis 49:8-9)</a:t>
            </a:r>
          </a:p>
          <a:p>
            <a:r>
              <a:rPr lang="en-US" sz="2700" i="1" dirty="0"/>
              <a:t> Of the lineage of David.  (Psalms 132:11; 2 Samuel 7:11-14)</a:t>
            </a:r>
          </a:p>
          <a:p>
            <a:r>
              <a:rPr lang="en-US" sz="2700" i="1" dirty="0"/>
              <a:t>"A son is given." (Isaiah 9:6)</a:t>
            </a:r>
          </a:p>
          <a:p>
            <a:r>
              <a:rPr lang="en-US" sz="2700" dirty="0"/>
              <a:t>Born of </a:t>
            </a:r>
            <a:r>
              <a:rPr lang="en-US" sz="2700" i="1" dirty="0"/>
              <a:t>"a virgin" (Isaiah 7:14; cf. Matthew 1:18-23; Luke 1:26-35)</a:t>
            </a:r>
          </a:p>
          <a:p>
            <a:r>
              <a:rPr lang="en-US" sz="2700" dirty="0"/>
              <a:t>Born in Bethlehem </a:t>
            </a:r>
            <a:r>
              <a:rPr lang="en-US" sz="2700" dirty="0" err="1"/>
              <a:t>Ephratha</a:t>
            </a:r>
            <a:r>
              <a:rPr lang="en-US" sz="2700" dirty="0"/>
              <a:t>. </a:t>
            </a:r>
            <a:r>
              <a:rPr lang="en-US" sz="2700" i="1" dirty="0"/>
              <a:t>(Micah 5:2; cf. Joshua 19:5; Cf. Matthew. 2:1-6)</a:t>
            </a:r>
          </a:p>
          <a:p>
            <a:endParaRPr lang="en-US" i="1" dirty="0"/>
          </a:p>
          <a:p>
            <a:endParaRPr lang="en-US" i="1" dirty="0"/>
          </a:p>
          <a:p>
            <a:endParaRPr lang="en-US" i="1" dirty="0"/>
          </a:p>
          <a:p>
            <a:endParaRPr lang="en-US" i="1" dirty="0"/>
          </a:p>
        </p:txBody>
      </p:sp>
    </p:spTree>
    <p:extLst>
      <p:ext uri="{BB962C8B-B14F-4D97-AF65-F5344CB8AC3E}">
        <p14:creationId xmlns:p14="http://schemas.microsoft.com/office/powerpoint/2010/main" val="1517459087"/>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0A6-612F-460B-BF2D-E1D30F09FB84}"/>
              </a:ext>
            </a:extLst>
          </p:cNvPr>
          <p:cNvSpPr>
            <a:spLocks noGrp="1"/>
          </p:cNvSpPr>
          <p:nvPr>
            <p:ph type="title"/>
          </p:nvPr>
        </p:nvSpPr>
        <p:spPr>
          <a:xfrm>
            <a:off x="918308" y="457200"/>
            <a:ext cx="7772400" cy="1143000"/>
          </a:xfrm>
        </p:spPr>
        <p:txBody>
          <a:bodyPr/>
          <a:lstStyle/>
          <a:p>
            <a:pPr algn="ctr"/>
            <a:r>
              <a:rPr lang="en-US" b="1" dirty="0"/>
              <a:t>PROPHECIES OF CHRIST'S CHARACTER AND FULFILLMENT.</a:t>
            </a:r>
          </a:p>
        </p:txBody>
      </p:sp>
      <p:sp>
        <p:nvSpPr>
          <p:cNvPr id="3" name="Content Placeholder 2">
            <a:extLst>
              <a:ext uri="{FF2B5EF4-FFF2-40B4-BE49-F238E27FC236}">
                <a16:creationId xmlns:a16="http://schemas.microsoft.com/office/drawing/2014/main" id="{B6B74647-43AD-4EB1-938F-C905B1E1A57C}"/>
              </a:ext>
            </a:extLst>
          </p:cNvPr>
          <p:cNvSpPr>
            <a:spLocks noGrp="1"/>
          </p:cNvSpPr>
          <p:nvPr>
            <p:ph idx="1"/>
          </p:nvPr>
        </p:nvSpPr>
        <p:spPr>
          <a:xfrm>
            <a:off x="514350" y="2057401"/>
            <a:ext cx="8172450" cy="3292568"/>
          </a:xfrm>
        </p:spPr>
        <p:txBody>
          <a:bodyPr/>
          <a:lstStyle/>
          <a:p>
            <a:r>
              <a:rPr lang="en-US" sz="2700" dirty="0"/>
              <a:t>Described as "lowly".</a:t>
            </a:r>
            <a:r>
              <a:rPr lang="sv-SE" sz="2700" dirty="0"/>
              <a:t> Isaiah 42:1-4;  53:7; Zechariah 9:9;  </a:t>
            </a:r>
            <a:br>
              <a:rPr lang="sv-SE" sz="2700" dirty="0"/>
            </a:br>
            <a:r>
              <a:rPr lang="sv-SE" sz="2700" dirty="0"/>
              <a:t>Cf. Matthew 21:1-5</a:t>
            </a:r>
          </a:p>
          <a:p>
            <a:r>
              <a:rPr lang="en-US" sz="2700" i="1" dirty="0"/>
              <a:t>"I am meek and lowly in heart."  Matthew 11;29; </a:t>
            </a:r>
            <a:r>
              <a:rPr lang="en-US" sz="2700" dirty="0"/>
              <a:t>Cf. Philippians 2:5; 2 Corinthians 8:9</a:t>
            </a:r>
          </a:p>
          <a:p>
            <a:endParaRPr lang="en-US" dirty="0"/>
          </a:p>
        </p:txBody>
      </p:sp>
    </p:spTree>
    <p:extLst>
      <p:ext uri="{BB962C8B-B14F-4D97-AF65-F5344CB8AC3E}">
        <p14:creationId xmlns:p14="http://schemas.microsoft.com/office/powerpoint/2010/main" val="23449456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AE1E-E949-4663-BA79-5C5F4BDF8C3F}"/>
              </a:ext>
            </a:extLst>
          </p:cNvPr>
          <p:cNvSpPr>
            <a:spLocks noGrp="1"/>
          </p:cNvSpPr>
          <p:nvPr>
            <p:ph type="title"/>
          </p:nvPr>
        </p:nvSpPr>
        <p:spPr/>
        <p:txBody>
          <a:bodyPr/>
          <a:lstStyle/>
          <a:p>
            <a:pPr algn="ctr"/>
            <a:r>
              <a:rPr lang="en-US" b="1" dirty="0"/>
              <a:t>What Is Inspiration?</a:t>
            </a:r>
          </a:p>
        </p:txBody>
      </p:sp>
      <p:sp>
        <p:nvSpPr>
          <p:cNvPr id="3" name="Content Placeholder 2">
            <a:extLst>
              <a:ext uri="{FF2B5EF4-FFF2-40B4-BE49-F238E27FC236}">
                <a16:creationId xmlns:a16="http://schemas.microsoft.com/office/drawing/2014/main" id="{BD5B7DAF-0CCA-4E15-831C-11C329A6F909}"/>
              </a:ext>
            </a:extLst>
          </p:cNvPr>
          <p:cNvSpPr>
            <a:spLocks noGrp="1"/>
          </p:cNvSpPr>
          <p:nvPr>
            <p:ph sz="quarter" idx="1"/>
          </p:nvPr>
        </p:nvSpPr>
        <p:spPr/>
        <p:txBody>
          <a:bodyPr>
            <a:normAutofit/>
          </a:bodyPr>
          <a:lstStyle/>
          <a:p>
            <a:r>
              <a:rPr lang="en-US" sz="3600" b="1" dirty="0"/>
              <a:t>Inspiration</a:t>
            </a:r>
            <a:r>
              <a:rPr lang="en-US" sz="3600" dirty="0"/>
              <a:t> is:  "A supernatural influence exerted on the sacred writers by the Spirit of God, by virtue of which their writings are given Divine trustworthiness" </a:t>
            </a:r>
            <a:r>
              <a:rPr lang="en-US" sz="3000" dirty="0"/>
              <a:t>(B. B. Warfield, "Inspiration," Int. Stand. Bible Ency., p. 1473). </a:t>
            </a:r>
            <a:endParaRPr lang="en-US" sz="4500" dirty="0"/>
          </a:p>
        </p:txBody>
      </p:sp>
    </p:spTree>
    <p:extLst>
      <p:ext uri="{BB962C8B-B14F-4D97-AF65-F5344CB8AC3E}">
        <p14:creationId xmlns:p14="http://schemas.microsoft.com/office/powerpoint/2010/main" val="1079870086"/>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0A6-612F-460B-BF2D-E1D30F09FB84}"/>
              </a:ext>
            </a:extLst>
          </p:cNvPr>
          <p:cNvSpPr>
            <a:spLocks noGrp="1"/>
          </p:cNvSpPr>
          <p:nvPr>
            <p:ph type="title"/>
          </p:nvPr>
        </p:nvSpPr>
        <p:spPr>
          <a:xfrm>
            <a:off x="457200" y="381000"/>
            <a:ext cx="8229600" cy="1143000"/>
          </a:xfrm>
        </p:spPr>
        <p:txBody>
          <a:bodyPr/>
          <a:lstStyle/>
          <a:p>
            <a:pPr algn="ctr"/>
            <a:r>
              <a:rPr lang="en-US" b="1" dirty="0"/>
              <a:t>PROPHECIES OF CHRIST'S MINISTRY... AND FULFILLMENT</a:t>
            </a:r>
          </a:p>
        </p:txBody>
      </p:sp>
      <p:sp>
        <p:nvSpPr>
          <p:cNvPr id="3" name="Content Placeholder 2">
            <a:extLst>
              <a:ext uri="{FF2B5EF4-FFF2-40B4-BE49-F238E27FC236}">
                <a16:creationId xmlns:a16="http://schemas.microsoft.com/office/drawing/2014/main" id="{B6B74647-43AD-4EB1-938F-C905B1E1A57C}"/>
              </a:ext>
            </a:extLst>
          </p:cNvPr>
          <p:cNvSpPr>
            <a:spLocks noGrp="1"/>
          </p:cNvSpPr>
          <p:nvPr>
            <p:ph idx="1"/>
          </p:nvPr>
        </p:nvSpPr>
        <p:spPr>
          <a:xfrm>
            <a:off x="400050" y="1920479"/>
            <a:ext cx="8401050" cy="4080272"/>
          </a:xfrm>
        </p:spPr>
        <p:txBody>
          <a:bodyPr>
            <a:normAutofit lnSpcReduction="10000"/>
          </a:bodyPr>
          <a:lstStyle/>
          <a:p>
            <a:r>
              <a:rPr lang="en-US" sz="2700" dirty="0"/>
              <a:t>The forerunner John the Baptist, was set forth as one </a:t>
            </a:r>
            <a:r>
              <a:rPr lang="en-US" sz="2700" i="1" dirty="0"/>
              <a:t>"that </a:t>
            </a:r>
            <a:r>
              <a:rPr lang="en-US" sz="2700" i="1" dirty="0" err="1"/>
              <a:t>crieth</a:t>
            </a:r>
            <a:r>
              <a:rPr lang="en-US" sz="2700" i="1" dirty="0"/>
              <a:t> in the wilderness,"</a:t>
            </a:r>
            <a:r>
              <a:rPr lang="en-US" sz="2700" dirty="0"/>
              <a:t> preparing </a:t>
            </a:r>
            <a:r>
              <a:rPr lang="en-US" sz="2700" i="1" dirty="0"/>
              <a:t>"the way of the Lord."  (Isa. 40:3-5; Matthew 3:3)</a:t>
            </a:r>
          </a:p>
          <a:p>
            <a:r>
              <a:rPr lang="en-US" sz="2700" dirty="0"/>
              <a:t>Before the Savior comes, one will come who will tell you that He shortly will come.  </a:t>
            </a:r>
            <a:r>
              <a:rPr lang="en-US" sz="2700" i="1" dirty="0"/>
              <a:t>(Cf. Malachi 3:1; 4:5; </a:t>
            </a:r>
            <a:br>
              <a:rPr lang="en-US" sz="2700" i="1" dirty="0"/>
            </a:br>
            <a:r>
              <a:rPr lang="en-US" sz="2700" i="1" dirty="0"/>
              <a:t>Matthew 11:7-15; Mark 9:11-13; Luke 1:17)</a:t>
            </a:r>
          </a:p>
          <a:p>
            <a:r>
              <a:rPr lang="en-US" sz="2700" dirty="0"/>
              <a:t>Specific prophecies of His ministry.</a:t>
            </a:r>
          </a:p>
          <a:p>
            <a:pPr lvl="1"/>
            <a:r>
              <a:rPr lang="en-US" sz="2700" i="1" dirty="0"/>
              <a:t>Jesus' service to the down trodden.  (Isaiah 42:5-7; Luke 4:18)</a:t>
            </a:r>
          </a:p>
          <a:p>
            <a:pPr lvl="1"/>
            <a:r>
              <a:rPr lang="en-US" sz="2700" i="1" dirty="0"/>
              <a:t>His ministry to the Gentiles.  (Isaiah 42:1-4; Matthew 12:21)</a:t>
            </a:r>
          </a:p>
          <a:p>
            <a:pPr lvl="1"/>
            <a:r>
              <a:rPr lang="en-US" sz="2700" i="1" dirty="0"/>
              <a:t>He would teach in parables. (Psalms 78:2; Mark 4:33-34)</a:t>
            </a:r>
          </a:p>
          <a:p>
            <a:endParaRPr lang="en-US" i="1" dirty="0"/>
          </a:p>
          <a:p>
            <a:endParaRPr lang="en-US" dirty="0"/>
          </a:p>
        </p:txBody>
      </p:sp>
    </p:spTree>
    <p:extLst>
      <p:ext uri="{BB962C8B-B14F-4D97-AF65-F5344CB8AC3E}">
        <p14:creationId xmlns:p14="http://schemas.microsoft.com/office/powerpoint/2010/main" val="2628499465"/>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0A6-612F-460B-BF2D-E1D30F09FB84}"/>
              </a:ext>
            </a:extLst>
          </p:cNvPr>
          <p:cNvSpPr>
            <a:spLocks noGrp="1"/>
          </p:cNvSpPr>
          <p:nvPr>
            <p:ph type="title"/>
          </p:nvPr>
        </p:nvSpPr>
        <p:spPr>
          <a:xfrm>
            <a:off x="304800" y="771525"/>
            <a:ext cx="8343900" cy="1065610"/>
          </a:xfrm>
        </p:spPr>
        <p:txBody>
          <a:bodyPr>
            <a:normAutofit fontScale="90000"/>
          </a:bodyPr>
          <a:lstStyle/>
          <a:p>
            <a:pPr algn="ctr"/>
            <a:r>
              <a:rPr lang="en-US" b="1" dirty="0"/>
              <a:t>PROPHECIES OF CHRIST’S BETRAYAL, TRIAL AND CRUCIFIXION... AND FULFILLMENT.</a:t>
            </a:r>
            <a:r>
              <a:rPr lang="en-US" dirty="0"/>
              <a:t> </a:t>
            </a:r>
            <a:r>
              <a:rPr lang="en-US" sz="2325" dirty="0"/>
              <a:t>Dates: David, c. 1,000 B.C.; Isaiah, 740-700 B.C.; Zechariah, c. 520 B.C.</a:t>
            </a:r>
            <a:endParaRPr lang="en-US" dirty="0"/>
          </a:p>
        </p:txBody>
      </p:sp>
      <p:sp>
        <p:nvSpPr>
          <p:cNvPr id="3" name="Content Placeholder 2">
            <a:extLst>
              <a:ext uri="{FF2B5EF4-FFF2-40B4-BE49-F238E27FC236}">
                <a16:creationId xmlns:a16="http://schemas.microsoft.com/office/drawing/2014/main" id="{B6B74647-43AD-4EB1-938F-C905B1E1A57C}"/>
              </a:ext>
            </a:extLst>
          </p:cNvPr>
          <p:cNvSpPr>
            <a:spLocks noGrp="1"/>
          </p:cNvSpPr>
          <p:nvPr>
            <p:ph idx="1"/>
          </p:nvPr>
        </p:nvSpPr>
        <p:spPr>
          <a:xfrm>
            <a:off x="457200" y="2286000"/>
            <a:ext cx="8515350" cy="3800475"/>
          </a:xfrm>
        </p:spPr>
        <p:txBody>
          <a:bodyPr>
            <a:normAutofit fontScale="92500"/>
          </a:bodyPr>
          <a:lstStyle/>
          <a:p>
            <a:r>
              <a:rPr lang="en-US" sz="2700" dirty="0"/>
              <a:t>He was to be betrayed by a friend. Psalms 41:9; 55:13.</a:t>
            </a:r>
          </a:p>
          <a:p>
            <a:r>
              <a:rPr lang="en-US" sz="2700" dirty="0"/>
              <a:t>Sold for 30 pieces of silver. Zechariah 11:12-13; Matthew 27:3-10</a:t>
            </a:r>
          </a:p>
          <a:p>
            <a:pPr lvl="1"/>
            <a:r>
              <a:rPr lang="en-US" sz="2700" dirty="0"/>
              <a:t>Even this money would be cast to the potter. Zechariah 11:13; Matthew 27:3-10</a:t>
            </a:r>
          </a:p>
          <a:p>
            <a:r>
              <a:rPr lang="en-US" sz="2700" dirty="0"/>
              <a:t>He would be deserted by his disciples.  Zechariah 13:7; Matthew 26:56</a:t>
            </a:r>
          </a:p>
          <a:p>
            <a:r>
              <a:rPr lang="en-US" sz="2700" dirty="0"/>
              <a:t>He would be mocked and insulted.  Psalms 35:15-16 and yet through it all he would remain silent. Isaiah 53:7; Matthew 27:12-14,39,41,43</a:t>
            </a:r>
          </a:p>
        </p:txBody>
      </p:sp>
    </p:spTree>
    <p:extLst>
      <p:ext uri="{BB962C8B-B14F-4D97-AF65-F5344CB8AC3E}">
        <p14:creationId xmlns:p14="http://schemas.microsoft.com/office/powerpoint/2010/main" val="1941654849"/>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0A6-612F-460B-BF2D-E1D30F09FB84}"/>
              </a:ext>
            </a:extLst>
          </p:cNvPr>
          <p:cNvSpPr>
            <a:spLocks noGrp="1"/>
          </p:cNvSpPr>
          <p:nvPr>
            <p:ph type="title"/>
          </p:nvPr>
        </p:nvSpPr>
        <p:spPr>
          <a:xfrm>
            <a:off x="457200" y="1143000"/>
            <a:ext cx="8401050" cy="857250"/>
          </a:xfrm>
        </p:spPr>
        <p:txBody>
          <a:bodyPr>
            <a:normAutofit fontScale="90000"/>
          </a:bodyPr>
          <a:lstStyle/>
          <a:p>
            <a:pPr algn="ctr"/>
            <a:r>
              <a:rPr lang="en-US" b="1" dirty="0"/>
              <a:t>PROPHECIES OF CHRIST’S BETRAYAL, TRIAL AND CRUCIFIXION... AND FULFILLMENT. </a:t>
            </a:r>
            <a:r>
              <a:rPr lang="en-US" sz="2325" dirty="0"/>
              <a:t>Dates: David, c. 1,000 B.C.; Isaiah, 740-700 B.C.; Zechariah, c. 520 B.C.</a:t>
            </a:r>
            <a:endParaRPr lang="en-US" dirty="0"/>
          </a:p>
        </p:txBody>
      </p:sp>
      <p:sp>
        <p:nvSpPr>
          <p:cNvPr id="3" name="Content Placeholder 2">
            <a:extLst>
              <a:ext uri="{FF2B5EF4-FFF2-40B4-BE49-F238E27FC236}">
                <a16:creationId xmlns:a16="http://schemas.microsoft.com/office/drawing/2014/main" id="{B6B74647-43AD-4EB1-938F-C905B1E1A57C}"/>
              </a:ext>
            </a:extLst>
          </p:cNvPr>
          <p:cNvSpPr>
            <a:spLocks noGrp="1"/>
          </p:cNvSpPr>
          <p:nvPr>
            <p:ph idx="1"/>
          </p:nvPr>
        </p:nvSpPr>
        <p:spPr>
          <a:xfrm>
            <a:off x="400050" y="2278857"/>
            <a:ext cx="8286750" cy="3957637"/>
          </a:xfrm>
        </p:spPr>
        <p:txBody>
          <a:bodyPr>
            <a:normAutofit/>
          </a:bodyPr>
          <a:lstStyle/>
          <a:p>
            <a:r>
              <a:rPr lang="en-US" sz="2700" dirty="0"/>
              <a:t>His hands and feet were to be pierced.  Psalms 22:16; Luke 23;33; John 21:25,27</a:t>
            </a:r>
          </a:p>
          <a:p>
            <a:r>
              <a:rPr lang="en-US" sz="2700" dirty="0"/>
              <a:t>He was to be given vinegar and gall to drink.  Psalms 69:21; Matthew 27:34</a:t>
            </a:r>
          </a:p>
          <a:p>
            <a:r>
              <a:rPr lang="en-US" sz="2700" dirty="0"/>
              <a:t>He was to die with the wicked.  Isa. 53:9; Matthew 27:38</a:t>
            </a:r>
          </a:p>
          <a:p>
            <a:r>
              <a:rPr lang="en-US" sz="2700" dirty="0"/>
              <a:t>He was to be nailed to the cross, but no bones were to be broken.  Psalms 22:16; 34:20; John 19:36</a:t>
            </a:r>
          </a:p>
        </p:txBody>
      </p:sp>
    </p:spTree>
    <p:extLst>
      <p:ext uri="{BB962C8B-B14F-4D97-AF65-F5344CB8AC3E}">
        <p14:creationId xmlns:p14="http://schemas.microsoft.com/office/powerpoint/2010/main" val="825067517"/>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0A6-612F-460B-BF2D-E1D30F09FB84}"/>
              </a:ext>
            </a:extLst>
          </p:cNvPr>
          <p:cNvSpPr>
            <a:spLocks noGrp="1"/>
          </p:cNvSpPr>
          <p:nvPr>
            <p:ph type="title"/>
          </p:nvPr>
        </p:nvSpPr>
        <p:spPr>
          <a:xfrm>
            <a:off x="485775" y="1219200"/>
            <a:ext cx="8172450" cy="857250"/>
          </a:xfrm>
        </p:spPr>
        <p:txBody>
          <a:bodyPr>
            <a:normAutofit fontScale="90000"/>
          </a:bodyPr>
          <a:lstStyle/>
          <a:p>
            <a:pPr algn="ctr"/>
            <a:r>
              <a:rPr lang="en-US" b="1" dirty="0"/>
              <a:t>PROPHECIES OF CHRIST’S BETRAYAL, TRIAL AND CRUCIFIXION... AND FULFILLMENT. </a:t>
            </a:r>
            <a:r>
              <a:rPr lang="en-US" sz="2325" dirty="0"/>
              <a:t>Dates: David, c. 1,000 B.C.; Isaiah, 740-700 B.C.; Zechariah, c. 520 B.C.</a:t>
            </a:r>
            <a:endParaRPr lang="en-US" dirty="0"/>
          </a:p>
        </p:txBody>
      </p:sp>
      <p:sp>
        <p:nvSpPr>
          <p:cNvPr id="3" name="Content Placeholder 2">
            <a:extLst>
              <a:ext uri="{FF2B5EF4-FFF2-40B4-BE49-F238E27FC236}">
                <a16:creationId xmlns:a16="http://schemas.microsoft.com/office/drawing/2014/main" id="{B6B74647-43AD-4EB1-938F-C905B1E1A57C}"/>
              </a:ext>
            </a:extLst>
          </p:cNvPr>
          <p:cNvSpPr>
            <a:spLocks noGrp="1"/>
          </p:cNvSpPr>
          <p:nvPr>
            <p:ph idx="1"/>
          </p:nvPr>
        </p:nvSpPr>
        <p:spPr>
          <a:xfrm>
            <a:off x="228600" y="2457451"/>
            <a:ext cx="8686800" cy="3371850"/>
          </a:xfrm>
        </p:spPr>
        <p:txBody>
          <a:bodyPr>
            <a:normAutofit/>
          </a:bodyPr>
          <a:lstStyle/>
          <a:p>
            <a:r>
              <a:rPr lang="en-US" sz="2700" dirty="0"/>
              <a:t>His garments to be parted and lots cast.  Psalms 22:18; John 19:24</a:t>
            </a:r>
          </a:p>
          <a:p>
            <a:r>
              <a:rPr lang="en-US" sz="2700" dirty="0"/>
              <a:t>He was to cry, </a:t>
            </a:r>
            <a:r>
              <a:rPr lang="en-US" sz="2700" i="1" dirty="0"/>
              <a:t>"My God, My God, why hast thou forsaken me?"  </a:t>
            </a:r>
            <a:br>
              <a:rPr lang="en-US" sz="2700" i="1" dirty="0"/>
            </a:br>
            <a:r>
              <a:rPr lang="en-US" sz="2700" dirty="0"/>
              <a:t>Psalms 22:1; Matthew 27:46</a:t>
            </a:r>
          </a:p>
          <a:p>
            <a:r>
              <a:rPr lang="en-US" sz="2700" dirty="0"/>
              <a:t>His side to be pierced. Zechariah 12:10; John 19:34, 37</a:t>
            </a:r>
          </a:p>
          <a:p>
            <a:r>
              <a:rPr lang="en-US" sz="2700" dirty="0"/>
              <a:t>To be buried in a rich man's tomb. Isaiah 53:9; Matthew 27:57-60</a:t>
            </a:r>
          </a:p>
          <a:p>
            <a:pPr marL="0" indent="0">
              <a:buNone/>
            </a:pPr>
            <a:endParaRPr lang="en-US" dirty="0"/>
          </a:p>
        </p:txBody>
      </p:sp>
    </p:spTree>
    <p:extLst>
      <p:ext uri="{BB962C8B-B14F-4D97-AF65-F5344CB8AC3E}">
        <p14:creationId xmlns:p14="http://schemas.microsoft.com/office/powerpoint/2010/main" val="3839075322"/>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6CF7-E2C5-4C22-B87A-2F9DE8C86412}"/>
              </a:ext>
            </a:extLst>
          </p:cNvPr>
          <p:cNvSpPr>
            <a:spLocks noGrp="1"/>
          </p:cNvSpPr>
          <p:nvPr>
            <p:ph type="title"/>
          </p:nvPr>
        </p:nvSpPr>
        <p:spPr/>
        <p:txBody>
          <a:bodyPr/>
          <a:lstStyle/>
          <a:p>
            <a:pPr algn="ctr"/>
            <a:r>
              <a:rPr lang="en-US" b="1" dirty="0"/>
              <a:t>HOW DO YOU EXPLAIN WITHOUT INSPIRATION? </a:t>
            </a:r>
          </a:p>
        </p:txBody>
      </p:sp>
      <p:sp>
        <p:nvSpPr>
          <p:cNvPr id="3" name="Content Placeholder 2">
            <a:extLst>
              <a:ext uri="{FF2B5EF4-FFF2-40B4-BE49-F238E27FC236}">
                <a16:creationId xmlns:a16="http://schemas.microsoft.com/office/drawing/2014/main" id="{2236D058-07FF-4204-9A51-617236B9D47F}"/>
              </a:ext>
            </a:extLst>
          </p:cNvPr>
          <p:cNvSpPr>
            <a:spLocks noGrp="1"/>
          </p:cNvSpPr>
          <p:nvPr>
            <p:ph idx="1"/>
          </p:nvPr>
        </p:nvSpPr>
        <p:spPr>
          <a:xfrm>
            <a:off x="457200" y="1943100"/>
            <a:ext cx="8286750" cy="3851672"/>
          </a:xfrm>
        </p:spPr>
        <p:txBody>
          <a:bodyPr>
            <a:normAutofit/>
          </a:bodyPr>
          <a:lstStyle/>
          <a:p>
            <a:pPr marL="0" indent="0">
              <a:buNone/>
            </a:pPr>
            <a:r>
              <a:rPr lang="en-US" sz="2700" dirty="0"/>
              <a:t>NOTE:  There are numerous prophecies fulfilled in one 24-hour period surrounding the death of Christ.</a:t>
            </a:r>
          </a:p>
          <a:p>
            <a:r>
              <a:rPr lang="en-US" sz="2700" dirty="0"/>
              <a:t>These prophecies were written up to 1,000 years or more before the time of their fulfillment.</a:t>
            </a:r>
          </a:p>
          <a:p>
            <a:r>
              <a:rPr lang="en-US" sz="2700" dirty="0"/>
              <a:t>They had all been translated from Hebrew into Greek nearly 300 years before their fulfillment.</a:t>
            </a:r>
          </a:p>
          <a:p>
            <a:r>
              <a:rPr lang="en-US" sz="2700" dirty="0"/>
              <a:t>Many of them were fulfilled by the enemies of Christ who would not knowingly fulfill a single verse of Scripture.</a:t>
            </a:r>
          </a:p>
          <a:p>
            <a:endParaRPr lang="en-US" dirty="0"/>
          </a:p>
        </p:txBody>
      </p:sp>
    </p:spTree>
    <p:extLst>
      <p:ext uri="{BB962C8B-B14F-4D97-AF65-F5344CB8AC3E}">
        <p14:creationId xmlns:p14="http://schemas.microsoft.com/office/powerpoint/2010/main" val="3579500252"/>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79D6D-540A-9B7B-0733-C756B1135B8F}"/>
              </a:ext>
            </a:extLst>
          </p:cNvPr>
          <p:cNvSpPr>
            <a:spLocks noGrp="1"/>
          </p:cNvSpPr>
          <p:nvPr>
            <p:ph sz="quarter" idx="1"/>
          </p:nvPr>
        </p:nvSpPr>
        <p:spPr>
          <a:xfrm>
            <a:off x="257175" y="1228725"/>
            <a:ext cx="8629650" cy="4400550"/>
          </a:xfrm>
        </p:spPr>
        <p:txBody>
          <a:bodyPr/>
          <a:lstStyle/>
          <a:p>
            <a:r>
              <a:rPr lang="en-US" sz="2700" kern="0" dirty="0">
                <a:latin typeface="Arial" panose="020B0604020202020204" pitchFamily="34" charset="0"/>
                <a:ea typeface="Calibri" panose="020F0502020204030204" pitchFamily="34" charset="0"/>
                <a:cs typeface="Times New Roman" panose="02020603050405020304" pitchFamily="18" charset="0"/>
              </a:rPr>
              <a:t>	“</a:t>
            </a:r>
            <a:r>
              <a:rPr lang="en-US" sz="2700" kern="0" dirty="0">
                <a:highlight>
                  <a:srgbClr val="FFFF00"/>
                </a:highlight>
                <a:latin typeface="Arial" panose="020B0604020202020204" pitchFamily="34" charset="0"/>
                <a:ea typeface="Calibri" panose="020F0502020204030204" pitchFamily="34" charset="0"/>
                <a:cs typeface="Times New Roman" panose="02020603050405020304" pitchFamily="18" charset="0"/>
              </a:rPr>
              <a:t>How could uninspired man write a book that commands all duty, forbids all sin, including the sin of hypocrisy and lying, denounces all human merit as insufficient for salvation, holds out as man’s only hope faith in the atoning death, physical resurrection, and present intercession of Christ, and condemns to hell for all eternity all who reject this one way of salvation and persist in sin?” </a:t>
            </a:r>
            <a:r>
              <a:rPr lang="en-US" sz="2100" kern="0" dirty="0">
                <a:highlight>
                  <a:srgbClr val="FFFF00"/>
                </a:highlight>
                <a:latin typeface="Arial" panose="020B0604020202020204" pitchFamily="34" charset="0"/>
                <a:ea typeface="Calibri" panose="020F0502020204030204" pitchFamily="34" charset="0"/>
                <a:cs typeface="Times New Roman" panose="02020603050405020304" pitchFamily="18" charset="0"/>
              </a:rPr>
              <a:t>(Dr. Henry Thiessen, Introduction to the New Testament; Grand Rapids, Mich.: Wm. B. Eerdmans Publishing Co., 1950, p. 85).</a:t>
            </a:r>
            <a:r>
              <a:rPr lang="en-US" sz="2700" kern="0" dirty="0">
                <a:latin typeface="Arial" panose="020B0604020202020204" pitchFamily="34" charset="0"/>
                <a:ea typeface="Calibri" panose="020F0502020204030204" pitchFamily="34" charset="0"/>
                <a:cs typeface="Times New Roman" panose="02020603050405020304" pitchFamily="18" charset="0"/>
              </a:rPr>
              <a:t>	</a:t>
            </a:r>
            <a:r>
              <a:rPr lang="en-US" sz="2700" b="1" kern="0" dirty="0">
                <a:latin typeface="Arial" panose="020B0604020202020204" pitchFamily="34" charset="0"/>
                <a:ea typeface="Calibri" panose="020F0502020204030204" pitchFamily="34" charset="0"/>
                <a:cs typeface="Times New Roman" panose="02020603050405020304" pitchFamily="18" charset="0"/>
              </a:rPr>
              <a:t>	</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00892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A34D-B8FD-4415-B67B-0E980350A5B2}"/>
              </a:ext>
            </a:extLst>
          </p:cNvPr>
          <p:cNvSpPr>
            <a:spLocks noGrp="1"/>
          </p:cNvSpPr>
          <p:nvPr>
            <p:ph type="title"/>
          </p:nvPr>
        </p:nvSpPr>
        <p:spPr>
          <a:xfrm>
            <a:off x="1371600" y="914401"/>
            <a:ext cx="6286501" cy="685799"/>
          </a:xfrm>
        </p:spPr>
        <p:txBody>
          <a:bodyPr/>
          <a:lstStyle/>
          <a:p>
            <a:pPr algn="ctr"/>
            <a:r>
              <a:rPr lang="en-US" b="1" dirty="0"/>
              <a:t>What Is Inspiration?</a:t>
            </a:r>
          </a:p>
        </p:txBody>
      </p:sp>
      <p:sp>
        <p:nvSpPr>
          <p:cNvPr id="3" name="Content Placeholder 2">
            <a:extLst>
              <a:ext uri="{FF2B5EF4-FFF2-40B4-BE49-F238E27FC236}">
                <a16:creationId xmlns:a16="http://schemas.microsoft.com/office/drawing/2014/main" id="{2BA47B8B-1B53-479C-AAE6-FED37B0C1C52}"/>
              </a:ext>
            </a:extLst>
          </p:cNvPr>
          <p:cNvSpPr>
            <a:spLocks noGrp="1"/>
          </p:cNvSpPr>
          <p:nvPr>
            <p:ph sz="quarter" idx="1"/>
          </p:nvPr>
        </p:nvSpPr>
        <p:spPr>
          <a:xfrm>
            <a:off x="457200" y="1771650"/>
            <a:ext cx="8286750" cy="4229100"/>
          </a:xfrm>
        </p:spPr>
        <p:txBody>
          <a:bodyPr>
            <a:normAutofit fontScale="92500" lnSpcReduction="10000"/>
          </a:bodyPr>
          <a:lstStyle/>
          <a:p>
            <a:pPr marL="0" indent="0">
              <a:buNone/>
            </a:pPr>
            <a:r>
              <a:rPr lang="en-US" sz="2700" dirty="0"/>
              <a:t>In defining scriptural inspiration three factors must be kept in mind: </a:t>
            </a:r>
          </a:p>
          <a:p>
            <a:pPr marL="0" indent="0">
              <a:buNone/>
            </a:pPr>
            <a:r>
              <a:rPr lang="en-US" sz="2700" dirty="0"/>
              <a:t>(1)	First, the primary efficient Cause, the</a:t>
            </a:r>
            <a:r>
              <a:rPr lang="en-US" sz="2700" b="1" dirty="0"/>
              <a:t> </a:t>
            </a:r>
            <a:r>
              <a:rPr lang="en-US" sz="2925" b="1" dirty="0"/>
              <a:t>Holy Spirit</a:t>
            </a:r>
            <a:r>
              <a:rPr lang="en-US" sz="2700" dirty="0"/>
              <a:t>, who acts 	upon man; Cf. John 16:12-13; Matthew 10:19-20; Mark 	13:11; Luke 12:12;  Cf. 2 Peter 1:20-21</a:t>
            </a:r>
          </a:p>
          <a:p>
            <a:pPr marL="0" indent="0">
              <a:buNone/>
            </a:pPr>
            <a:r>
              <a:rPr lang="en-US" sz="2700" dirty="0"/>
              <a:t>(2)	Second, the subject of inspiration,</a:t>
            </a:r>
            <a:r>
              <a:rPr lang="en-US" sz="2700" b="1" dirty="0"/>
              <a:t> </a:t>
            </a:r>
            <a:r>
              <a:rPr lang="en-US" sz="2925" b="1" dirty="0"/>
              <a:t>man</a:t>
            </a:r>
            <a:r>
              <a:rPr lang="en-US" sz="2700" dirty="0"/>
              <a:t>, the agent upon 	whom the Holy Spirit acts directly; Cf. 2 Peter 1:20-21; 1 	Corinthians 2:12-13</a:t>
            </a:r>
          </a:p>
          <a:p>
            <a:pPr marL="0" indent="0">
              <a:buNone/>
            </a:pPr>
            <a:r>
              <a:rPr lang="en-US" sz="2700" dirty="0"/>
              <a:t>(3)	Third, the result of inspiration, </a:t>
            </a:r>
            <a:r>
              <a:rPr lang="en-US" sz="2925" b="1" dirty="0"/>
              <a:t>a written revelation</a:t>
            </a:r>
            <a:r>
              <a:rPr lang="en-US" sz="2700" dirty="0"/>
              <a:t>, 	given once for all, thoroughly accredited and tested by miracle 	and fulfilled prophecy Cf. Ephesians 3:3ff; Hebrews 2:2-3  </a:t>
            </a:r>
            <a:r>
              <a:rPr lang="en-US" sz="2100" dirty="0"/>
              <a:t>(cf. J. E. </a:t>
            </a:r>
            <a:r>
              <a:rPr lang="en-US" sz="2100" dirty="0" err="1"/>
              <a:t>Steinmueller</a:t>
            </a:r>
            <a:r>
              <a:rPr lang="en-US" sz="2100" dirty="0"/>
              <a:t>, Companion to Scripture Studies [1941], 1:5, 14).</a:t>
            </a:r>
            <a:endParaRPr lang="en-US" sz="2700" dirty="0"/>
          </a:p>
        </p:txBody>
      </p:sp>
    </p:spTree>
    <p:extLst>
      <p:ext uri="{BB962C8B-B14F-4D97-AF65-F5344CB8AC3E}">
        <p14:creationId xmlns:p14="http://schemas.microsoft.com/office/powerpoint/2010/main" val="315301499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D517AA0-B3A8-4AE9-93F6-3D775FEC8DE6}"/>
              </a:ext>
            </a:extLst>
          </p:cNvPr>
          <p:cNvSpPr>
            <a:spLocks noGrp="1" noRot="1" noChangeArrowheads="1"/>
          </p:cNvSpPr>
          <p:nvPr>
            <p:ph type="title"/>
          </p:nvPr>
        </p:nvSpPr>
        <p:spPr>
          <a:xfrm>
            <a:off x="990600" y="457200"/>
            <a:ext cx="6832600" cy="1234188"/>
          </a:xfrm>
        </p:spPr>
        <p:txBody>
          <a:bodyPr/>
          <a:lstStyle/>
          <a:p>
            <a:r>
              <a:rPr lang="en-US" altLang="en-US" b="1" dirty="0"/>
              <a:t>THE INSPIRATION OF THE SCRIPTURES</a:t>
            </a:r>
          </a:p>
        </p:txBody>
      </p:sp>
      <p:sp>
        <p:nvSpPr>
          <p:cNvPr id="3075" name="Rectangle 3">
            <a:extLst>
              <a:ext uri="{FF2B5EF4-FFF2-40B4-BE49-F238E27FC236}">
                <a16:creationId xmlns:a16="http://schemas.microsoft.com/office/drawing/2014/main" id="{BF8072B8-C63B-4923-A2EB-0780E1471119}"/>
              </a:ext>
            </a:extLst>
          </p:cNvPr>
          <p:cNvSpPr>
            <a:spLocks noGrp="1" noChangeArrowheads="1"/>
          </p:cNvSpPr>
          <p:nvPr>
            <p:ph sz="quarter" idx="1"/>
          </p:nvPr>
        </p:nvSpPr>
        <p:spPr>
          <a:xfrm>
            <a:off x="514350" y="2286000"/>
            <a:ext cx="8572500" cy="2499612"/>
          </a:xfrm>
        </p:spPr>
        <p:txBody>
          <a:bodyPr>
            <a:normAutofit/>
          </a:bodyPr>
          <a:lstStyle/>
          <a:p>
            <a:pPr>
              <a:buFont typeface="Wingdings" panose="05000000000000000000" pitchFamily="2" charset="2"/>
              <a:buNone/>
            </a:pPr>
            <a:r>
              <a:rPr lang="en-US" altLang="en-US" sz="3300" b="1" dirty="0"/>
              <a:t>The claim of inspiration.</a:t>
            </a:r>
            <a:r>
              <a:rPr lang="en-US" altLang="en-US" sz="3300" dirty="0"/>
              <a:t> </a:t>
            </a:r>
          </a:p>
          <a:p>
            <a:endParaRPr lang="en-US" altLang="en-US" dirty="0"/>
          </a:p>
          <a:p>
            <a:r>
              <a:rPr lang="en-US" altLang="en-US" sz="3000" b="1" i="1" dirty="0"/>
              <a:t>John 14:26; 16:13; 14:37; Galatians 1:12; </a:t>
            </a:r>
            <a:br>
              <a:rPr lang="en-US" altLang="en-US" sz="3000" b="1" i="1" dirty="0"/>
            </a:br>
            <a:r>
              <a:rPr lang="en-US" altLang="en-US" sz="3000" b="1" i="1" dirty="0"/>
              <a:t>Ephesians 3:1-5; 1 Thessalonians 2:13; Revelation 1:1-2</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0CD1536-CFE4-4EE1-BD9B-1542FD67FE94}"/>
              </a:ext>
            </a:extLst>
          </p:cNvPr>
          <p:cNvSpPr>
            <a:spLocks noGrp="1" noRot="1" noChangeArrowheads="1"/>
          </p:cNvSpPr>
          <p:nvPr>
            <p:ph type="title"/>
          </p:nvPr>
        </p:nvSpPr>
        <p:spPr/>
        <p:txBody>
          <a:bodyPr/>
          <a:lstStyle/>
          <a:p>
            <a:pPr algn="ctr"/>
            <a:r>
              <a:rPr lang="en-US" altLang="en-US" b="1" dirty="0"/>
              <a:t>THE INSPIRATION OF THE SCRIPTURES</a:t>
            </a:r>
          </a:p>
        </p:txBody>
      </p:sp>
      <p:sp>
        <p:nvSpPr>
          <p:cNvPr id="4099" name="Rectangle 3">
            <a:extLst>
              <a:ext uri="{FF2B5EF4-FFF2-40B4-BE49-F238E27FC236}">
                <a16:creationId xmlns:a16="http://schemas.microsoft.com/office/drawing/2014/main" id="{CDFB61A8-1B83-4558-9058-09AFC0FEECFA}"/>
              </a:ext>
            </a:extLst>
          </p:cNvPr>
          <p:cNvSpPr>
            <a:spLocks noGrp="1" noChangeArrowheads="1"/>
          </p:cNvSpPr>
          <p:nvPr>
            <p:ph sz="quarter" idx="1"/>
          </p:nvPr>
        </p:nvSpPr>
        <p:spPr>
          <a:xfrm>
            <a:off x="457200" y="1943100"/>
            <a:ext cx="8229600" cy="3429000"/>
          </a:xfrm>
        </p:spPr>
        <p:txBody>
          <a:bodyPr>
            <a:normAutofit/>
          </a:bodyPr>
          <a:lstStyle/>
          <a:p>
            <a:pPr>
              <a:buFont typeface="Wingdings" panose="05000000000000000000" pitchFamily="2" charset="2"/>
              <a:buNone/>
            </a:pPr>
            <a:r>
              <a:rPr lang="en-US" altLang="en-US" sz="3600" b="1" i="1" dirty="0"/>
              <a:t>Bible writers claimed to be speaking the word of God.</a:t>
            </a:r>
            <a:r>
              <a:rPr lang="en-US" altLang="en-US" sz="3600" dirty="0"/>
              <a:t> </a:t>
            </a:r>
          </a:p>
          <a:p>
            <a:pPr>
              <a:buFont typeface="Wingdings" panose="05000000000000000000" pitchFamily="2" charset="2"/>
              <a:buNone/>
            </a:pPr>
            <a:r>
              <a:rPr lang="en-US" altLang="en-US" sz="3600" i="1" dirty="0"/>
              <a:t>"Thus saith the Lord"</a:t>
            </a:r>
            <a:r>
              <a:rPr lang="en-US" altLang="en-US" sz="3600" dirty="0"/>
              <a:t> or equivalent occurs over 2,000 times in the Old Testament alone. </a:t>
            </a:r>
            <a:br>
              <a:rPr lang="en-US" altLang="en-US" sz="3600" dirty="0"/>
            </a:br>
            <a:r>
              <a:rPr lang="en-US" altLang="en-US" sz="3600" b="1" i="1" dirty="0"/>
              <a:t>Isaiah 1:1-2; Jeremiah 10:1-2; Ezekiel 1:3</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BFBE1A-57CB-4A54-9F24-EF80D555B528}"/>
              </a:ext>
            </a:extLst>
          </p:cNvPr>
          <p:cNvSpPr>
            <a:spLocks noGrp="1" noRot="1" noChangeArrowheads="1"/>
          </p:cNvSpPr>
          <p:nvPr>
            <p:ph type="title"/>
          </p:nvPr>
        </p:nvSpPr>
        <p:spPr>
          <a:xfrm>
            <a:off x="1143000" y="609600"/>
            <a:ext cx="6858000" cy="628650"/>
          </a:xfrm>
        </p:spPr>
        <p:txBody>
          <a:bodyPr/>
          <a:lstStyle/>
          <a:p>
            <a:pPr algn="ctr"/>
            <a:r>
              <a:rPr lang="en-US" altLang="en-US" b="1" dirty="0"/>
              <a:t>THE INSPIRATION OF THE SCRIPTURES</a:t>
            </a:r>
          </a:p>
        </p:txBody>
      </p:sp>
      <p:sp>
        <p:nvSpPr>
          <p:cNvPr id="5123" name="Rectangle 3">
            <a:extLst>
              <a:ext uri="{FF2B5EF4-FFF2-40B4-BE49-F238E27FC236}">
                <a16:creationId xmlns:a16="http://schemas.microsoft.com/office/drawing/2014/main" id="{03FD01AE-BBB5-4C71-9DB8-FAA2BB2EE85F}"/>
              </a:ext>
            </a:extLst>
          </p:cNvPr>
          <p:cNvSpPr>
            <a:spLocks noGrp="1" noChangeArrowheads="1"/>
          </p:cNvSpPr>
          <p:nvPr>
            <p:ph sz="quarter" idx="1"/>
          </p:nvPr>
        </p:nvSpPr>
        <p:spPr>
          <a:xfrm>
            <a:off x="457200" y="1485900"/>
            <a:ext cx="8572500" cy="4514850"/>
          </a:xfrm>
        </p:spPr>
        <p:txBody>
          <a:bodyPr>
            <a:normAutofit fontScale="92500" lnSpcReduction="20000"/>
          </a:bodyPr>
          <a:lstStyle/>
          <a:p>
            <a:pPr>
              <a:lnSpc>
                <a:spcPct val="80000"/>
              </a:lnSpc>
              <a:buFont typeface="Wingdings" panose="05000000000000000000" pitchFamily="2" charset="2"/>
              <a:buNone/>
            </a:pPr>
            <a:r>
              <a:rPr lang="en-US" altLang="en-US" sz="2925" b="1" i="1" dirty="0"/>
              <a:t>The Bible is verbally inspired.</a:t>
            </a:r>
            <a:r>
              <a:rPr lang="en-US" altLang="en-US" sz="2925" dirty="0"/>
              <a:t> </a:t>
            </a:r>
          </a:p>
          <a:p>
            <a:pPr>
              <a:lnSpc>
                <a:spcPct val="80000"/>
              </a:lnSpc>
              <a:buFont typeface="Wingdings" panose="05000000000000000000" pitchFamily="2" charset="2"/>
              <a:buNone/>
            </a:pPr>
            <a:endParaRPr lang="en-US" altLang="en-US" sz="2925" dirty="0"/>
          </a:p>
          <a:p>
            <a:pPr>
              <a:lnSpc>
                <a:spcPct val="80000"/>
              </a:lnSpc>
              <a:buFont typeface="Wingdings" panose="05000000000000000000" pitchFamily="2" charset="2"/>
              <a:buNone/>
            </a:pPr>
            <a:r>
              <a:rPr lang="en-US" altLang="en-US" sz="2925" b="1" i="1" dirty="0"/>
              <a:t>-1 Corinthians 2:10-13</a:t>
            </a:r>
            <a:r>
              <a:rPr lang="en-US" altLang="en-US" sz="2925" dirty="0"/>
              <a:t> - The apostles spoke the things of God using words which the Spirit of God (the Holy Spirit) taught them to use.</a:t>
            </a:r>
          </a:p>
          <a:p>
            <a:pPr>
              <a:lnSpc>
                <a:spcPct val="80000"/>
              </a:lnSpc>
              <a:buFont typeface="Wingdings" panose="05000000000000000000" pitchFamily="2" charset="2"/>
              <a:buNone/>
            </a:pPr>
            <a:r>
              <a:rPr lang="en-US" altLang="en-US" sz="2925" b="1" i="1" dirty="0"/>
              <a:t>-2 Samuel 23:2</a:t>
            </a:r>
            <a:r>
              <a:rPr lang="en-US" altLang="en-US" sz="2925" i="1" dirty="0"/>
              <a:t> </a:t>
            </a:r>
            <a:r>
              <a:rPr lang="en-US" altLang="en-US" sz="2925" dirty="0"/>
              <a:t>- David said that </a:t>
            </a:r>
            <a:r>
              <a:rPr lang="en-US" altLang="en-US" sz="2925" i="1" dirty="0"/>
              <a:t>“the Spirit of the Lord </a:t>
            </a:r>
            <a:r>
              <a:rPr lang="en-US" altLang="en-US" sz="2925" i="1" dirty="0" err="1"/>
              <a:t>spake</a:t>
            </a:r>
            <a:r>
              <a:rPr lang="en-US" altLang="en-US" sz="2925" i="1" dirty="0"/>
              <a:t> by me....”</a:t>
            </a:r>
          </a:p>
          <a:p>
            <a:pPr>
              <a:lnSpc>
                <a:spcPct val="80000"/>
              </a:lnSpc>
              <a:buFont typeface="Wingdings" panose="05000000000000000000" pitchFamily="2" charset="2"/>
              <a:buNone/>
            </a:pPr>
            <a:r>
              <a:rPr lang="en-US" altLang="en-US" sz="2925" b="1" i="1" dirty="0"/>
              <a:t>-Jeremiah 1:9</a:t>
            </a:r>
            <a:r>
              <a:rPr lang="en-US" altLang="en-US" sz="2925" i="1" dirty="0"/>
              <a:t> </a:t>
            </a:r>
            <a:r>
              <a:rPr lang="en-US" altLang="en-US" sz="2925" dirty="0"/>
              <a:t>- When God appointed Jeremiah to be a prophet, He put His words in Jeremiah's mouth (not merely His ideas into Jeremiah's mind).</a:t>
            </a:r>
          </a:p>
          <a:p>
            <a:pPr>
              <a:lnSpc>
                <a:spcPct val="80000"/>
              </a:lnSpc>
              <a:buFont typeface="Wingdings" panose="05000000000000000000" pitchFamily="2" charset="2"/>
              <a:buNone/>
            </a:pPr>
            <a:r>
              <a:rPr lang="en-US" altLang="en-US" sz="2925" b="1" i="1" dirty="0"/>
              <a:t>-Jeremiah 36:4</a:t>
            </a:r>
            <a:r>
              <a:rPr lang="en-US" altLang="en-US" sz="2925" dirty="0"/>
              <a:t> - Jeremiah dictated </a:t>
            </a:r>
            <a:r>
              <a:rPr lang="en-US" altLang="en-US" sz="2925" i="1" dirty="0"/>
              <a:t>"all the words of Jehovah" </a:t>
            </a:r>
            <a:r>
              <a:rPr lang="en-US" altLang="en-US" sz="2925" dirty="0"/>
              <a:t>which were then written upon a roll of a book.</a:t>
            </a:r>
          </a:p>
          <a:p>
            <a:pPr>
              <a:lnSpc>
                <a:spcPct val="80000"/>
              </a:lnSpc>
              <a:buFont typeface="Wingdings" panose="05000000000000000000" pitchFamily="2" charset="2"/>
              <a:buNone/>
            </a:pPr>
            <a:r>
              <a:rPr lang="en-US" altLang="en-US" sz="2925" b="1" i="1" dirty="0"/>
              <a:t>-Acts 1:16</a:t>
            </a:r>
            <a:r>
              <a:rPr lang="en-US" altLang="en-US" sz="2925" dirty="0"/>
              <a:t> - Scripture was spoken by the Holy Spirit by the mouth of God's prophets (such as David, in this instance, </a:t>
            </a:r>
            <a:br>
              <a:rPr lang="en-US" altLang="en-US" sz="2925" dirty="0"/>
            </a:br>
            <a:r>
              <a:rPr lang="en-US" altLang="en-US" sz="2925" dirty="0"/>
              <a:t>cf. Matthew 22:43).</a:t>
            </a:r>
            <a:br>
              <a:rPr lang="en-US" altLang="en-US" sz="2100" dirty="0"/>
            </a:br>
            <a:endParaRPr lang="en-US" altLang="en-US" sz="2100" dirty="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08355A2-048F-4618-AFA2-C13FA981EDF0}"/>
              </a:ext>
            </a:extLst>
          </p:cNvPr>
          <p:cNvSpPr>
            <a:spLocks noGrp="1" noRot="1" noChangeArrowheads="1"/>
          </p:cNvSpPr>
          <p:nvPr>
            <p:ph type="title"/>
          </p:nvPr>
        </p:nvSpPr>
        <p:spPr>
          <a:xfrm>
            <a:off x="609600" y="274638"/>
            <a:ext cx="8077200" cy="1143000"/>
          </a:xfrm>
        </p:spPr>
        <p:txBody>
          <a:bodyPr/>
          <a:lstStyle/>
          <a:p>
            <a:pPr algn="ctr"/>
            <a:r>
              <a:rPr lang="en-US" altLang="en-US" b="1" dirty="0"/>
              <a:t>THE INSPIRATION OF THE SCRIPTURES</a:t>
            </a:r>
          </a:p>
        </p:txBody>
      </p:sp>
      <p:sp>
        <p:nvSpPr>
          <p:cNvPr id="6147" name="Rectangle 3">
            <a:extLst>
              <a:ext uri="{FF2B5EF4-FFF2-40B4-BE49-F238E27FC236}">
                <a16:creationId xmlns:a16="http://schemas.microsoft.com/office/drawing/2014/main" id="{0C892238-44B2-47F6-9ED5-29C6FDC627F6}"/>
              </a:ext>
            </a:extLst>
          </p:cNvPr>
          <p:cNvSpPr>
            <a:spLocks noGrp="1" noChangeArrowheads="1"/>
          </p:cNvSpPr>
          <p:nvPr>
            <p:ph sz="quarter" idx="1"/>
          </p:nvPr>
        </p:nvSpPr>
        <p:spPr>
          <a:xfrm>
            <a:off x="457200" y="1943100"/>
            <a:ext cx="8229600" cy="3429000"/>
          </a:xfrm>
        </p:spPr>
        <p:txBody>
          <a:bodyPr/>
          <a:lstStyle/>
          <a:p>
            <a:pPr>
              <a:buFont typeface="Wingdings" panose="05000000000000000000" pitchFamily="2" charset="2"/>
              <a:buNone/>
            </a:pPr>
            <a:r>
              <a:rPr lang="en-US" altLang="en-US" sz="3600" b="1" i="1" dirty="0"/>
              <a:t>The process of inspiration is summed up in Zechariah 7:12:</a:t>
            </a:r>
            <a:br>
              <a:rPr lang="en-US" altLang="en-US" sz="3600" i="1" dirty="0"/>
            </a:br>
            <a:r>
              <a:rPr lang="en-US" altLang="en-US" sz="3600" i="1" dirty="0"/>
              <a:t>God sent His word          By His Spirit          By His prophets          To His people</a:t>
            </a:r>
            <a:br>
              <a:rPr lang="en-US" altLang="en-US" sz="3000" i="1" dirty="0"/>
            </a:br>
            <a:endParaRPr lang="en-US" altLang="en-US" sz="3000" i="1" dirty="0"/>
          </a:p>
        </p:txBody>
      </p:sp>
      <p:sp>
        <p:nvSpPr>
          <p:cNvPr id="2" name="Arrow: Right 1">
            <a:extLst>
              <a:ext uri="{FF2B5EF4-FFF2-40B4-BE49-F238E27FC236}">
                <a16:creationId xmlns:a16="http://schemas.microsoft.com/office/drawing/2014/main" id="{AAD014E1-DA79-7FAA-03DA-5A78D041D2B5}"/>
              </a:ext>
            </a:extLst>
          </p:cNvPr>
          <p:cNvSpPr/>
          <p:nvPr/>
        </p:nvSpPr>
        <p:spPr>
          <a:xfrm>
            <a:off x="3526482" y="3200400"/>
            <a:ext cx="733806"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10AA8000-64E5-B82B-AB4C-3FFCDD851086}"/>
              </a:ext>
            </a:extLst>
          </p:cNvPr>
          <p:cNvSpPr/>
          <p:nvPr/>
        </p:nvSpPr>
        <p:spPr>
          <a:xfrm>
            <a:off x="2114550" y="3771900"/>
            <a:ext cx="733806"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3745704E-3743-DC86-FAC7-96F68FDBCA8A}"/>
              </a:ext>
            </a:extLst>
          </p:cNvPr>
          <p:cNvSpPr/>
          <p:nvPr/>
        </p:nvSpPr>
        <p:spPr>
          <a:xfrm>
            <a:off x="6457950" y="3200400"/>
            <a:ext cx="733806"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0">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heme10" id="{E0FC6C04-592A-499C-AE63-280780F21E25}" vid="{8CEEE961-FC67-475F-A135-5958AF2CF483}"/>
    </a:ext>
  </a:extLst>
</a:theme>
</file>

<file path=ppt/theme/theme2.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742</TotalTime>
  <Words>3844</Words>
  <Application>Microsoft Office PowerPoint</Application>
  <PresentationFormat>On-screen Show (4:3)</PresentationFormat>
  <Paragraphs>222</Paragraphs>
  <Slides>45</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Accord Heavy SF</vt:lpstr>
      <vt:lpstr>Alfredo Heavy</vt:lpstr>
      <vt:lpstr>Arial</vt:lpstr>
      <vt:lpstr>Calibri</vt:lpstr>
      <vt:lpstr>Calibri Light</vt:lpstr>
      <vt:lpstr>Franklin Gothic Book</vt:lpstr>
      <vt:lpstr>Perpetua</vt:lpstr>
      <vt:lpstr>Tahoma</vt:lpstr>
      <vt:lpstr>Times New Roman</vt:lpstr>
      <vt:lpstr>Wingdings</vt:lpstr>
      <vt:lpstr>Wingdings 2</vt:lpstr>
      <vt:lpstr>Theme10</vt:lpstr>
      <vt:lpstr>Theme23</vt:lpstr>
      <vt:lpstr>Office Theme</vt:lpstr>
      <vt:lpstr>PowerPoint Presentation</vt:lpstr>
      <vt:lpstr>PowerPoint Presentation</vt:lpstr>
      <vt:lpstr>THE INSPIRATION AND AUTHORITY OF THE SCRIPTURES</vt:lpstr>
      <vt:lpstr>What Is Inspiration?</vt:lpstr>
      <vt:lpstr>What Is Inspiration?</vt:lpstr>
      <vt:lpstr>THE INSPIRATION OF THE SCRIPTURES</vt:lpstr>
      <vt:lpstr>THE INSPIRATION OF THE SCRIPTURES</vt:lpstr>
      <vt:lpstr>THE INSPIRATION OF THE SCRIPTURES</vt:lpstr>
      <vt:lpstr>THE INSPIRATION OF THE SCRIPTURES</vt:lpstr>
      <vt:lpstr>THE INSPIRATION OF THE SCRIPTURES</vt:lpstr>
      <vt:lpstr>THE INSPIRATION OF THE SCRIPTURES</vt:lpstr>
      <vt:lpstr>THE INSPIRATION OF THE SCRIPTURES</vt:lpstr>
      <vt:lpstr>THE INSPIRATION OF THE SCRIPTURES</vt:lpstr>
      <vt:lpstr>THE INSPIRATION OF THE SCRIPTURES</vt:lpstr>
      <vt:lpstr>PowerPoint Presentation</vt:lpstr>
      <vt:lpstr>THE INSPIRATION OF THE SCRIPTURES</vt:lpstr>
      <vt:lpstr>THE INSPIRATION OF THE SCRIPTURES</vt:lpstr>
      <vt:lpstr>The Nature of Inspiration.</vt:lpstr>
      <vt:lpstr>Evidences of Inspiration.  The Unusual style of the Scriptures.</vt:lpstr>
      <vt:lpstr>Evidences of Inspiration.  The brevity of Bible incidents.</vt:lpstr>
      <vt:lpstr>Evidences of Inspiration.  The Unusual style of the Scriptures..</vt:lpstr>
      <vt:lpstr>Evidences of Inspiration.  The Unusual style of the Scriptures..</vt:lpstr>
      <vt:lpstr>Evidences of Inspiration.  The Unusual style of the Scriptures..</vt:lpstr>
      <vt:lpstr>Evidences of Inspiration.  The Unity of the Scriptures.</vt:lpstr>
      <vt:lpstr>THE INSPIRATION OF THE SCRIPTURES</vt:lpstr>
      <vt:lpstr>Evidences of Inspiration.  Fulfilled Prophecies</vt:lpstr>
      <vt:lpstr>SPECIFIC PROPHECIES AND THEIR FULFILLMENT...</vt:lpstr>
      <vt:lpstr>SPECIFIC PROPHECIES AND THEIR FULFILLMENT...</vt:lpstr>
      <vt:lpstr>SPECIFIC PROPHECIES AND THEIR FULFILLMENT...</vt:lpstr>
      <vt:lpstr>PowerPoint Presentation</vt:lpstr>
      <vt:lpstr>Aerial photo of Tyre made by France air force before 1934. File:Tyre-aerial-photo-by-France-Military-1934.jpg, (Public Domain)</vt:lpstr>
      <vt:lpstr>SPECIFIC PROPHECIES AND THEIR FULFILLMENT...</vt:lpstr>
      <vt:lpstr>SPECIFIC PROPHECIES AND THEIR FULFILLMENT...</vt:lpstr>
      <vt:lpstr>SPECIFIC PROPHECIES AND THEIR FULFILLMENT...</vt:lpstr>
      <vt:lpstr>SPECIFIC PROPHECIES AND THEIR FULFILLMENT...</vt:lpstr>
      <vt:lpstr>THE INSPIRATION OF THE SCRIPTURES</vt:lpstr>
      <vt:lpstr>CHRIST IN PROPHECY</vt:lpstr>
      <vt:lpstr>PROPHECIES OF CHRIST'S BIRTH AND THEIR FULFILLMENT.</vt:lpstr>
      <vt:lpstr>PROPHECIES OF CHRIST'S CHARACTER AND FULFILLMENT.</vt:lpstr>
      <vt:lpstr>PROPHECIES OF CHRIST'S MINISTRY... AND FULFILLMENT</vt:lpstr>
      <vt:lpstr>PROPHECIES OF CHRIST’S BETRAYAL, TRIAL AND CRUCIFIXION... AND FULFILLMENT. Dates: David, c. 1,000 B.C.; Isaiah, 740-700 B.C.; Zechariah, c. 520 B.C.</vt:lpstr>
      <vt:lpstr>PROPHECIES OF CHRIST’S BETRAYAL, TRIAL AND CRUCIFIXION... AND FULFILLMENT. Dates: David, c. 1,000 B.C.; Isaiah, 740-700 B.C.; Zechariah, c. 520 B.C.</vt:lpstr>
      <vt:lpstr>PROPHECIES OF CHRIST’S BETRAYAL, TRIAL AND CRUCIFIXION... AND FULFILLMENT. Dates: David, c. 1,000 B.C.; Isaiah, 740-700 B.C.; Zechariah, c. 520 B.C.</vt:lpstr>
      <vt:lpstr>HOW DO YOU EXPLAIN WITHOUT INSPIRATION? </vt:lpstr>
      <vt:lpstr>PowerPoint Presentation</vt:lpstr>
    </vt:vector>
  </TitlesOfParts>
  <Company>Fifth Street East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INSPIRATION OF THE BIBLE</dc:title>
  <dc:creator>Micky D. Galloway</dc:creator>
  <cp:lastModifiedBy>Norris Long</cp:lastModifiedBy>
  <cp:revision>40</cp:revision>
  <cp:lastPrinted>2025-05-03T20:24:55Z</cp:lastPrinted>
  <dcterms:created xsi:type="dcterms:W3CDTF">2005-08-21T15:15:12Z</dcterms:created>
  <dcterms:modified xsi:type="dcterms:W3CDTF">2026-03-10T15:34:45Z</dcterms:modified>
</cp:coreProperties>
</file>