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6"/>
  </p:notesMasterIdLst>
  <p:handoutMasterIdLst>
    <p:handoutMasterId r:id="rId27"/>
  </p:handoutMasterIdLst>
  <p:sldIdLst>
    <p:sldId id="262" r:id="rId4"/>
    <p:sldId id="292" r:id="rId5"/>
    <p:sldId id="279" r:id="rId6"/>
    <p:sldId id="274" r:id="rId7"/>
    <p:sldId id="256" r:id="rId8"/>
    <p:sldId id="276" r:id="rId9"/>
    <p:sldId id="269" r:id="rId10"/>
    <p:sldId id="270" r:id="rId11"/>
    <p:sldId id="277" r:id="rId12"/>
    <p:sldId id="258" r:id="rId13"/>
    <p:sldId id="257" r:id="rId14"/>
    <p:sldId id="259" r:id="rId15"/>
    <p:sldId id="261" r:id="rId16"/>
    <p:sldId id="260" r:id="rId17"/>
    <p:sldId id="264" r:id="rId18"/>
    <p:sldId id="263" r:id="rId19"/>
    <p:sldId id="275" r:id="rId20"/>
    <p:sldId id="272" r:id="rId21"/>
    <p:sldId id="266" r:id="rId22"/>
    <p:sldId id="267" r:id="rId23"/>
    <p:sldId id="273" r:id="rId24"/>
    <p:sldId id="278" r:id="rId2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4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4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4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4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4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0000"/>
    <a:srgbClr val="6666FF"/>
    <a:srgbClr val="0066FF"/>
    <a:srgbClr val="3399FF"/>
    <a:srgbClr val="3366FF"/>
    <a:srgbClr val="FFCC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0" autoAdjust="0"/>
    <p:restoredTop sz="94581" autoAdjust="0"/>
  </p:normalViewPr>
  <p:slideViewPr>
    <p:cSldViewPr>
      <p:cViewPr varScale="1">
        <p:scale>
          <a:sx n="122" d="100"/>
          <a:sy n="122" d="100"/>
        </p:scale>
        <p:origin x="126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1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/>
            <a:r>
              <a:rPr lang="en-US" sz="1000" i="1"/>
              <a:t>1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/>
            <a:r>
              <a:rPr lang="en-US" sz="1000" i="1"/>
              <a:t>1</a:t>
            </a:r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70" name="Rectangle 10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15371" name="Rectangle 1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/>
            <a:r>
              <a:rPr lang="en-US" sz="1000" i="1"/>
              <a:t>1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/>
            <a:r>
              <a:rPr lang="en-US" sz="1000" i="1"/>
              <a:t>1</a:t>
            </a:r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22" name="Rectangle 10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13323" name="Rectangle 1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/>
            <a:r>
              <a:rPr lang="en-US" sz="1000" i="1"/>
              <a:t>1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/>
            <a:r>
              <a:rPr lang="en-US" sz="1000" i="1"/>
              <a:t>1</a:t>
            </a:r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51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21515" name="Rectangle 1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/>
            <a:r>
              <a:rPr lang="en-US" sz="1000" i="1"/>
              <a:t>1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/>
            <a:r>
              <a:rPr lang="en-US" sz="1000" i="1"/>
              <a:t>1</a:t>
            </a:r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6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9467" name="Rectangle 1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/>
            <a:r>
              <a:rPr lang="en-US" sz="1000" i="1"/>
              <a:t>1</a:t>
            </a: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919" name="Rectangle 7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/>
            <a:r>
              <a:rPr lang="en-US" sz="1000" i="1"/>
              <a:t>1</a:t>
            </a:r>
          </a:p>
        </p:txBody>
      </p:sp>
      <p:sp>
        <p:nvSpPr>
          <p:cNvPr id="38920" name="Rectangle 8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921" name="Rectangle 9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92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38923" name="Rectangle 1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/>
            <a:r>
              <a:rPr lang="en-US" sz="1000" i="1"/>
              <a:t>1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/>
            <a:r>
              <a:rPr lang="en-US" sz="1000" i="1"/>
              <a:t>1</a:t>
            </a:r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10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25611" name="Rectangle 1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/>
            <a:r>
              <a:rPr lang="en-US" sz="1000" i="1"/>
              <a:t>1</a:t>
            </a: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/>
            <a:r>
              <a:rPr lang="en-US" sz="1000" i="1"/>
              <a:t>1</a:t>
            </a:r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5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27659" name="Rectangle 1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/>
            <a:r>
              <a:rPr lang="en-US" sz="1000" i="1"/>
              <a:t>1</a:t>
            </a: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/>
            <a:r>
              <a:rPr lang="en-US" sz="1000" i="1"/>
              <a:t>1</a:t>
            </a:r>
          </a:p>
        </p:txBody>
      </p:sp>
      <p:sp>
        <p:nvSpPr>
          <p:cNvPr id="40968" name="Rectangle 8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969" name="Rectangle 9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970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40971" name="Rectangle 1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/>
            <a:r>
              <a:rPr lang="en-US" sz="1000" i="1"/>
              <a:t>1</a:t>
            </a: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/>
            <a:r>
              <a:rPr lang="en-US" sz="1000" i="1"/>
              <a:t>1</a:t>
            </a:r>
          </a:p>
        </p:txBody>
      </p:sp>
      <p:sp>
        <p:nvSpPr>
          <p:cNvPr id="56328" name="Rectangle 8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329" name="Rectangle 9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56331" name="Rectangle 1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/>
            <a:r>
              <a:rPr lang="en-US" sz="1000" i="1"/>
              <a:t>1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/>
            <a:r>
              <a:rPr lang="en-US" sz="1000" i="1"/>
              <a:t>1</a:t>
            </a: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5131" name="Rectangle 1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/>
            <a:r>
              <a:rPr lang="en-US" sz="1000" i="1"/>
              <a:t>1</a:t>
            </a:r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/>
            <a:r>
              <a:rPr lang="en-US" sz="1000" i="1"/>
              <a:t>1</a:t>
            </a:r>
          </a:p>
        </p:txBody>
      </p:sp>
      <p:sp>
        <p:nvSpPr>
          <p:cNvPr id="50184" name="Rectangle 8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185" name="Rectangle 9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186" name="Rectangle 10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50187" name="Rectangle 1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/>
            <a:r>
              <a:rPr lang="en-US" sz="1000" i="1"/>
              <a:t>1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/>
            <a:r>
              <a:rPr lang="en-US" sz="1000" i="1"/>
              <a:t>1</a:t>
            </a:r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01" name="Rectangle 9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02" name="Rectangle 10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33803" name="Rectangle 1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/>
            <a:r>
              <a:rPr lang="en-US" sz="1000" i="1"/>
              <a:t>1</a:t>
            </a: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/>
            <a:r>
              <a:rPr lang="en-US" sz="1000" i="1"/>
              <a:t>1</a:t>
            </a:r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49" name="Rectangle 9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50" name="Rectangle 10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35851" name="Rectangle 1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/>
            <a:r>
              <a:rPr lang="en-US" sz="1000" i="1"/>
              <a:t>1</a:t>
            </a:r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279" name="Rectangle 7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/>
            <a:r>
              <a:rPr lang="en-US" sz="1000" i="1"/>
              <a:t>1</a:t>
            </a:r>
          </a:p>
        </p:txBody>
      </p:sp>
      <p:sp>
        <p:nvSpPr>
          <p:cNvPr id="54280" name="Rectangle 8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281" name="Rectangle 9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282" name="Rectangle 10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54283" name="Rectangle 1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/>
            <a:r>
              <a:rPr lang="en-US" sz="1000" i="1"/>
              <a:t>1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/>
            <a:r>
              <a:rPr lang="en-US" sz="1000" i="1"/>
              <a:t>1</a:t>
            </a:r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6" name="Rectangle 10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9227" name="Rectangle 1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/>
            <a:r>
              <a:rPr lang="en-US" sz="1000" i="1"/>
              <a:t>1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/>
            <a:r>
              <a:rPr lang="en-US" sz="1000" i="1"/>
              <a:t>1</a:t>
            </a:r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8" name="Rectangle 10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7179" name="Rectangle 1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/>
            <a:r>
              <a:rPr lang="en-US" sz="1000" i="1"/>
              <a:t>1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/>
            <a:r>
              <a:rPr lang="en-US" sz="1000" i="1"/>
              <a:t>1</a:t>
            </a: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4" name="Rectangle 10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11275" name="Rectangle 1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1" y="609602"/>
            <a:ext cx="1943099" cy="56372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1" y="609602"/>
            <a:ext cx="5693834" cy="56372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lt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762000" y="4038600"/>
            <a:ext cx="7772400" cy="990600"/>
          </a:xfrm>
          <a:effectLst>
            <a:outerShdw dist="53882" dir="2700000" algn="ctr" rotWithShape="0">
              <a:srgbClr val="000000"/>
            </a:outerShdw>
          </a:effectLst>
        </p:spPr>
        <p:txBody>
          <a:bodyPr/>
          <a:lstStyle>
            <a:lvl1pPr>
              <a:defRPr sz="33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1371600" y="5105400"/>
            <a:ext cx="6400800" cy="685800"/>
          </a:xfrm>
        </p:spPr>
        <p:txBody>
          <a:bodyPr/>
          <a:lstStyle>
            <a:lvl1pPr marL="0" indent="0" algn="ctr">
              <a:buFontTx/>
              <a:buNone/>
              <a:defRPr sz="21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 bwMode="black"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 bwMode="black"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 bwMode="black"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153E37E-D171-4098-97A6-B3AE63E35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747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53E37E-D171-4098-97A6-B3AE63E35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547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53E37E-D171-4098-97A6-B3AE63E35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941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3"/>
            <a:ext cx="4038600" cy="48307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3"/>
            <a:ext cx="4038600" cy="48307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53E37E-D171-4098-97A6-B3AE63E35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250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53E37E-D171-4098-97A6-B3AE63E35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442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53E37E-D171-4098-97A6-B3AE63E35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054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53E37E-D171-4098-97A6-B3AE63E35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81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53E37E-D171-4098-97A6-B3AE63E35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59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53E37E-D171-4098-97A6-B3AE63E35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08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53E37E-D171-4098-97A6-B3AE63E35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697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53E37E-D171-4098-97A6-B3AE63E35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798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2C9AB-3D9F-400D-8666-61D446AA9D50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8917C-46D2-4470-8A2E-B6B9B5276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1729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2C9AB-3D9F-400D-8666-61D446AA9D50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8917C-46D2-4470-8A2E-B6B9B5276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5736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2C9AB-3D9F-400D-8666-61D446AA9D50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8917C-46D2-4470-8A2E-B6B9B5276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6398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2C9AB-3D9F-400D-8666-61D446AA9D50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8917C-46D2-4470-8A2E-B6B9B5276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8782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2C9AB-3D9F-400D-8666-61D446AA9D50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8917C-46D2-4470-8A2E-B6B9B5276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0580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2C9AB-3D9F-400D-8666-61D446AA9D50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8917C-46D2-4470-8A2E-B6B9B5276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6964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2C9AB-3D9F-400D-8666-61D446AA9D50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8917C-46D2-4470-8A2E-B6B9B5276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637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2C9AB-3D9F-400D-8666-61D446AA9D50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8917C-46D2-4470-8A2E-B6B9B5276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9180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2C9AB-3D9F-400D-8666-61D446AA9D50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8917C-46D2-4470-8A2E-B6B9B5276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0179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2C9AB-3D9F-400D-8666-61D446AA9D50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8917C-46D2-4470-8A2E-B6B9B5276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1326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2C9AB-3D9F-400D-8666-61D446AA9D50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8917C-46D2-4470-8A2E-B6B9B5276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289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2132013"/>
            <a:ext cx="3818467" cy="41148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9734" y="2132013"/>
            <a:ext cx="3818467" cy="41148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012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012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535113"/>
            <a:ext cx="4041422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2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489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6" y="273052"/>
            <a:ext cx="5111045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489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" y="2"/>
            <a:ext cx="9142589" cy="6856413"/>
          </a:xfrm>
          <a:prstGeom prst="rect">
            <a:avLst/>
          </a:prstGeom>
          <a:solidFill>
            <a:srgbClr val="6600CC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360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508001" y="1066802"/>
            <a:ext cx="8128000" cy="5789613"/>
          </a:xfrm>
          <a:prstGeom prst="rect">
            <a:avLst/>
          </a:prstGeom>
          <a:solidFill>
            <a:srgbClr val="6666FF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360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862667" y="1860550"/>
            <a:ext cx="5418667" cy="731838"/>
          </a:xfrm>
          <a:prstGeom prst="rect">
            <a:avLst/>
          </a:prstGeom>
          <a:solidFill>
            <a:srgbClr val="6600FF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360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185334" y="2"/>
            <a:ext cx="6773333" cy="1990725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360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32013"/>
            <a:ext cx="77724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Times New Roman" pitchFamily="18" charset="0"/>
        </a:defRPr>
      </a:lvl5pPr>
      <a:lvl6pPr marL="342900" algn="ctr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Times New Roman" pitchFamily="18" charset="0"/>
        </a:defRPr>
      </a:lvl6pPr>
      <a:lvl7pPr marL="685800" algn="ctr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Times New Roman" pitchFamily="18" charset="0"/>
        </a:defRPr>
      </a:lvl7pPr>
      <a:lvl8pPr marL="1028700" algn="ctr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Times New Roman" pitchFamily="18" charset="0"/>
        </a:defRPr>
      </a:lvl8pPr>
      <a:lvl9pPr marL="1371600" algn="ctr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Times New Roman" pitchFamily="18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500">
          <a:solidFill>
            <a:schemeClr val="tx1"/>
          </a:solidFill>
          <a:latin typeface="+mn-lt"/>
        </a:defRPr>
      </a:lvl5pPr>
      <a:lvl6pPr marL="1885950" indent="-17145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500">
          <a:solidFill>
            <a:schemeClr val="tx1"/>
          </a:solidFill>
          <a:latin typeface="+mn-lt"/>
        </a:defRPr>
      </a:lvl6pPr>
      <a:lvl7pPr marL="2228850" indent="-17145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500">
          <a:solidFill>
            <a:schemeClr val="tx1"/>
          </a:solidFill>
          <a:latin typeface="+mn-lt"/>
        </a:defRPr>
      </a:lvl7pPr>
      <a:lvl8pPr marL="2571750" indent="-17145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500">
          <a:solidFill>
            <a:schemeClr val="tx1"/>
          </a:solidFill>
          <a:latin typeface="+mn-lt"/>
        </a:defRPr>
      </a:lvl8pPr>
      <a:lvl9pPr marL="2914650" indent="-17145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868362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3"/>
            <a:ext cx="8229600" cy="483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77006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6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77006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/>
            </a:lvl1pPr>
          </a:lstStyle>
          <a:p>
            <a:fld id="{2153E37E-D171-4098-97A6-B3AE63E35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23082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pitchFamily="18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pitchFamily="18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pitchFamily="18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pitchFamily="18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pitchFamily="18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82C9AB-3D9F-400D-8666-61D446AA9D50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A8917C-46D2-4470-8A2E-B6B9B5276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859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2D0B73-6E46-B493-EBEA-DEFC60C1E7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7EDBFF-51A8-DE13-22EB-E1C571D198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98"/>
            <a:ext cx="9148802" cy="6854402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29BD9DED-F6D6-A7B3-7A4C-9C5E8CAB02B2}"/>
              </a:ext>
            </a:extLst>
          </p:cNvPr>
          <p:cNvSpPr/>
          <p:nvPr/>
        </p:nvSpPr>
        <p:spPr>
          <a:xfrm>
            <a:off x="193288" y="5791200"/>
            <a:ext cx="2289717" cy="97387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5E71AB-0836-E48E-1026-F40F676F4FC5}"/>
              </a:ext>
            </a:extLst>
          </p:cNvPr>
          <p:cNvSpPr txBox="1"/>
          <p:nvPr/>
        </p:nvSpPr>
        <p:spPr>
          <a:xfrm>
            <a:off x="301082" y="5862637"/>
            <a:ext cx="2074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ccord Heavy SF" panose="020BE200000000000000" pitchFamily="34" charset="0"/>
                <a:ea typeface="+mn-ea"/>
                <a:cs typeface="+mn-cs"/>
              </a:rPr>
              <a:t>Micky Galloway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3E0749-7346-254F-0EDF-F90A33491855}"/>
              </a:ext>
            </a:extLst>
          </p:cNvPr>
          <p:cNvSpPr txBox="1"/>
          <p:nvPr/>
        </p:nvSpPr>
        <p:spPr>
          <a:xfrm>
            <a:off x="3092938" y="4563239"/>
            <a:ext cx="516792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 w="254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uLnTx/>
                <a:uFillTx/>
                <a:latin typeface="Alfredo Heavy" pitchFamily="2" charset="0"/>
                <a:ea typeface="+mn-ea"/>
                <a:cs typeface="+mn-cs"/>
              </a:rPr>
              <a:t>Repentance</a:t>
            </a:r>
          </a:p>
        </p:txBody>
      </p:sp>
    </p:spTree>
    <p:extLst>
      <p:ext uri="{BB962C8B-B14F-4D97-AF65-F5344CB8AC3E}">
        <p14:creationId xmlns:p14="http://schemas.microsoft.com/office/powerpoint/2010/main" val="10295743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3019" y="857250"/>
            <a:ext cx="6557963" cy="1428750"/>
          </a:xfrm>
          <a:noFill/>
          <a:ln/>
        </p:spPr>
        <p:txBody>
          <a:bodyPr/>
          <a:lstStyle/>
          <a:p>
            <a:r>
              <a:rPr lang="en-US" sz="4050" b="0" dirty="0">
                <a:solidFill>
                  <a:srgbClr val="66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Demands of Repentance</a:t>
            </a:r>
            <a:br>
              <a:rPr lang="en-US" sz="4050" b="0" dirty="0">
                <a:solidFill>
                  <a:srgbClr val="66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</a:br>
            <a:endParaRPr lang="en-US" b="0" i="1" dirty="0">
              <a:solidFill>
                <a:schemeClr val="accent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8650" y="2743200"/>
            <a:ext cx="7829550" cy="3257550"/>
          </a:xfr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</p:spPr>
        <p:txBody>
          <a:bodyPr/>
          <a:lstStyle/>
          <a:p>
            <a:r>
              <a:rPr lang="en-US" sz="3000" dirty="0">
                <a:solidFill>
                  <a:srgbClr val="66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Times New Roman" pitchFamily="18" charset="0"/>
              </a:rPr>
              <a:t>FRUIT MUST BE BORNE</a:t>
            </a:r>
            <a:r>
              <a:rPr lang="en-US" sz="2700" dirty="0">
                <a:solidFill>
                  <a:srgbClr val="66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Times New Roman" pitchFamily="18" charset="0"/>
              </a:rPr>
              <a:t> </a:t>
            </a:r>
            <a:r>
              <a:rPr lang="en-US" sz="3000" i="1" dirty="0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Times New Roman" pitchFamily="18" charset="0"/>
              </a:rPr>
              <a:t>Lk. 3:8; Acts 26:20</a:t>
            </a:r>
            <a:endParaRPr lang="en-US" sz="3000" dirty="0">
              <a:effectLst>
                <a:outerShdw blurRad="38100" dist="38100" dir="2700000" algn="tl">
                  <a:srgbClr val="969696"/>
                </a:outerShdw>
              </a:effectLst>
              <a:latin typeface="Tahoma" pitchFamily="34" charset="0"/>
              <a:cs typeface="Arial" pitchFamily="34" charset="0"/>
            </a:endParaRPr>
          </a:p>
          <a:p>
            <a:pPr lvl="1"/>
            <a:r>
              <a:rPr lang="en-US" sz="2400" i="1" dirty="0">
                <a:effectLst>
                  <a:outerShdw blurRad="38100" dist="38100" dir="2700000" algn="tl">
                    <a:srgbClr val="969696"/>
                  </a:outerShdw>
                </a:effectLst>
                <a:latin typeface="Tahoma" pitchFamily="34" charset="0"/>
                <a:cs typeface="Arial" pitchFamily="34" charset="0"/>
              </a:rPr>
              <a:t>Worthy</a:t>
            </a:r>
            <a:r>
              <a:rPr lang="en-US" sz="2400" dirty="0">
                <a:effectLst>
                  <a:outerShdw blurRad="38100" dist="38100" dir="2700000" algn="tl">
                    <a:srgbClr val="969696"/>
                  </a:outerShdw>
                </a:effectLst>
                <a:latin typeface="Tahoma" pitchFamily="34" charset="0"/>
                <a:cs typeface="Arial" pitchFamily="34" charset="0"/>
              </a:rPr>
              <a:t> – “weighing, having weight;” corresponding to</a:t>
            </a:r>
          </a:p>
          <a:p>
            <a:pPr lvl="1"/>
            <a:r>
              <a:rPr lang="en-US" sz="2400" dirty="0">
                <a:effectLst>
                  <a:outerShdw blurRad="38100" dist="38100" dir="2700000" algn="tl">
                    <a:srgbClr val="969696"/>
                  </a:outerShdw>
                </a:effectLst>
                <a:latin typeface="Tahoma" pitchFamily="34" charset="0"/>
                <a:cs typeface="Arial" pitchFamily="34" charset="0"/>
              </a:rPr>
              <a:t>Congruous, corresponding to a thing</a:t>
            </a:r>
          </a:p>
          <a:p>
            <a:pPr lvl="1"/>
            <a:r>
              <a:rPr lang="en-US" sz="2400" dirty="0">
                <a:effectLst>
                  <a:outerShdw blurRad="38100" dist="38100" dir="2700000" algn="tl">
                    <a:srgbClr val="969696"/>
                  </a:outerShdw>
                </a:effectLst>
                <a:latin typeface="Tahoma" pitchFamily="34" charset="0"/>
                <a:cs typeface="Arial" pitchFamily="34" charset="0"/>
              </a:rPr>
              <a:t>Conforming action of life with attitude of heart</a:t>
            </a:r>
            <a:endParaRPr lang="en-US" sz="2400" i="1" dirty="0">
              <a:solidFill>
                <a:schemeClr val="accent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3019" y="857250"/>
            <a:ext cx="6557963" cy="1428750"/>
          </a:xfrm>
          <a:noFill/>
          <a:ln/>
        </p:spPr>
        <p:txBody>
          <a:bodyPr/>
          <a:lstStyle/>
          <a:p>
            <a:r>
              <a:rPr lang="en-US" sz="4050" b="0" dirty="0">
                <a:solidFill>
                  <a:srgbClr val="66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Demands of Repentance</a:t>
            </a:r>
            <a:br>
              <a:rPr lang="en-US" sz="4050" b="0" dirty="0">
                <a:solidFill>
                  <a:srgbClr val="66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</a:br>
            <a:endParaRPr lang="en-US" b="0" i="1" dirty="0">
              <a:solidFill>
                <a:schemeClr val="accent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2950" y="3143250"/>
            <a:ext cx="7686675" cy="2400300"/>
          </a:xfrm>
          <a:noFill/>
          <a:ln/>
          <a:effectLst>
            <a:outerShdw dist="35921" dir="2700000" algn="ctr" rotWithShape="0">
              <a:schemeClr val="bg1"/>
            </a:outerShdw>
          </a:effec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000" dirty="0">
                <a:solidFill>
                  <a:srgbClr val="66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Times New Roman" pitchFamily="18" charset="0"/>
              </a:rPr>
              <a:t>DESIRE TO REPENT</a:t>
            </a:r>
            <a:r>
              <a:rPr lang="en-US" sz="2700" dirty="0">
                <a:solidFill>
                  <a:srgbClr val="66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Times New Roman" pitchFamily="18" charset="0"/>
              </a:rPr>
              <a:t> </a:t>
            </a:r>
            <a:r>
              <a:rPr lang="en-US" sz="3000" dirty="0">
                <a:solidFill>
                  <a:srgbClr val="66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Times New Roman" pitchFamily="18" charset="0"/>
              </a:rPr>
              <a:t>– </a:t>
            </a:r>
            <a:r>
              <a:rPr lang="en-US" sz="3000" i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Times New Roman" pitchFamily="18" charset="0"/>
              </a:rPr>
              <a:t>Lk</a:t>
            </a:r>
            <a:r>
              <a:rPr lang="en-US" sz="3000" i="1" dirty="0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Times New Roman" pitchFamily="18" charset="0"/>
              </a:rPr>
              <a:t>. 3:10</a:t>
            </a:r>
            <a:endParaRPr lang="en-US" sz="3000" dirty="0">
              <a:solidFill>
                <a:srgbClr val="66FFFF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Times New Roman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sz="2700" dirty="0">
                <a:effectLst>
                  <a:outerShdw blurRad="38100" dist="38100" dir="2700000" algn="tl">
                    <a:srgbClr val="969696"/>
                  </a:outerShdw>
                </a:effectLst>
                <a:latin typeface="Tahoma" pitchFamily="34" charset="0"/>
                <a:cs typeface="Arial" pitchFamily="34" charset="0"/>
              </a:rPr>
              <a:t>Effect of gospel on the heart – </a:t>
            </a:r>
            <a:r>
              <a:rPr lang="en-US" sz="2700" i="1" dirty="0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Arial" pitchFamily="34" charset="0"/>
              </a:rPr>
              <a:t>Acts 2: 37-38</a:t>
            </a:r>
          </a:p>
          <a:p>
            <a:pPr lvl="1">
              <a:lnSpc>
                <a:spcPct val="90000"/>
              </a:lnSpc>
            </a:pPr>
            <a:r>
              <a:rPr lang="en-US" sz="2700" dirty="0">
                <a:effectLst>
                  <a:outerShdw blurRad="38100" dist="38100" dir="2700000" algn="tl">
                    <a:srgbClr val="969696"/>
                  </a:outerShdw>
                </a:effectLst>
                <a:latin typeface="Tahoma" pitchFamily="34" charset="0"/>
                <a:cs typeface="Arial" pitchFamily="34" charset="0"/>
              </a:rPr>
              <a:t>Cf. Simon -</a:t>
            </a:r>
            <a:r>
              <a:rPr lang="en-US" sz="2700" i="1" dirty="0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Arial" pitchFamily="34" charset="0"/>
              </a:rPr>
              <a:t> Acts 8:20-23, 24</a:t>
            </a:r>
          </a:p>
        </p:txBody>
      </p: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293019" y="857250"/>
            <a:ext cx="6557963" cy="1428750"/>
          </a:xfrm>
          <a:noFill/>
          <a:ln/>
        </p:spPr>
        <p:txBody>
          <a:bodyPr/>
          <a:lstStyle/>
          <a:p>
            <a:r>
              <a:rPr lang="en-US" sz="4050" b="0" dirty="0">
                <a:solidFill>
                  <a:srgbClr val="66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Demands of Repentance</a:t>
            </a:r>
            <a:br>
              <a:rPr lang="en-US" sz="4050" b="0" dirty="0">
                <a:solidFill>
                  <a:srgbClr val="66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</a:br>
            <a:endParaRPr lang="en-US" b="0" i="1" dirty="0">
              <a:solidFill>
                <a:schemeClr val="accent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2950" y="2800350"/>
            <a:ext cx="7658100" cy="1028700"/>
          </a:xfrm>
          <a:noFill/>
          <a:ln/>
          <a:effectLst>
            <a:outerShdw dist="35921" dir="2700000" algn="ctr" rotWithShape="0">
              <a:schemeClr val="bg1"/>
            </a:outerShdw>
          </a:effectLst>
        </p:spPr>
        <p:txBody>
          <a:bodyPr/>
          <a:lstStyle/>
          <a:p>
            <a:r>
              <a:rPr lang="en-US" sz="3000" dirty="0">
                <a:solidFill>
                  <a:srgbClr val="66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Times New Roman" pitchFamily="18" charset="0"/>
              </a:rPr>
              <a:t>SOME THINGS “MUST” BE DONE</a:t>
            </a:r>
            <a:r>
              <a:rPr lang="en-US" sz="2700" dirty="0">
                <a:solidFill>
                  <a:srgbClr val="66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Times New Roman" pitchFamily="18" charset="0"/>
              </a:rPr>
              <a:t> </a:t>
            </a:r>
            <a:r>
              <a:rPr lang="en-US" sz="3000" dirty="0">
                <a:solidFill>
                  <a:srgbClr val="66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Times New Roman" pitchFamily="18" charset="0"/>
              </a:rPr>
              <a:t>– </a:t>
            </a:r>
            <a:br>
              <a:rPr lang="en-US" sz="3000" dirty="0">
                <a:solidFill>
                  <a:srgbClr val="66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Times New Roman" pitchFamily="18" charset="0"/>
              </a:rPr>
            </a:br>
            <a:r>
              <a:rPr lang="en-US" sz="3000" i="1" dirty="0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Times New Roman" pitchFamily="18" charset="0"/>
              </a:rPr>
              <a:t>Lk. 3:10-14</a:t>
            </a:r>
            <a:endParaRPr lang="en-US" sz="3000" dirty="0">
              <a:effectLst>
                <a:outerShdw blurRad="38100" dist="38100" dir="2700000" algn="tl">
                  <a:srgbClr val="969696"/>
                </a:outerShdw>
              </a:effectLst>
              <a:latin typeface="Tahoma" pitchFamily="34" charset="0"/>
              <a:cs typeface="Arial" pitchFamily="34" charset="0"/>
            </a:endParaRP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1114425" y="4000501"/>
            <a:ext cx="6800850" cy="17635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>
              <a:spcBef>
                <a:spcPct val="20000"/>
              </a:spcBef>
              <a:buSzPct val="100000"/>
              <a:buFontTx/>
              <a:buChar char="–"/>
            </a:pPr>
            <a:r>
              <a:rPr lang="en-US" sz="27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Arial" pitchFamily="34" charset="0"/>
              </a:rPr>
              <a:t>Repudiation of sin </a:t>
            </a:r>
            <a:endParaRPr lang="en-US" sz="27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imes New Roman" pitchFamily="18" charset="0"/>
            </a:endParaRPr>
          </a:p>
          <a:p>
            <a:pPr lvl="2">
              <a:spcBef>
                <a:spcPct val="20000"/>
              </a:spcBef>
              <a:buSzPct val="100000"/>
              <a:buFontTx/>
              <a:buChar char="•"/>
            </a:pPr>
            <a:r>
              <a:rPr lang="en-US" sz="2400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imes New Roman" pitchFamily="18" charset="0"/>
              </a:rPr>
              <a:t>Ephesian</a:t>
            </a:r>
            <a:r>
              <a:rPr lang="en-US" sz="2400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imes New Roman" pitchFamily="18" charset="0"/>
              </a:rPr>
              <a:t> idolaters –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imes New Roman" pitchFamily="18" charset="0"/>
              </a:rPr>
              <a:t>Acts 19:18-19</a:t>
            </a:r>
          </a:p>
          <a:p>
            <a:pPr lvl="2">
              <a:spcBef>
                <a:spcPct val="20000"/>
              </a:spcBef>
              <a:buSzPct val="100000"/>
              <a:buFontTx/>
              <a:buChar char="•"/>
            </a:pPr>
            <a:r>
              <a:rPr lang="en-US" sz="2400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imes New Roman" pitchFamily="18" charset="0"/>
              </a:rPr>
              <a:t>Israelites sinful marriages –</a:t>
            </a:r>
            <a:r>
              <a:rPr lang="en-US" sz="2400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imes New Roman" pitchFamily="18" charset="0"/>
              </a:rPr>
              <a:t>Ezra 10:10-11</a:t>
            </a:r>
            <a:endParaRPr lang="en-US" sz="27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uiExpand="1" build="p" bldLvl="3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293019" y="857250"/>
            <a:ext cx="6557963" cy="1428750"/>
          </a:xfrm>
          <a:noFill/>
          <a:ln/>
        </p:spPr>
        <p:txBody>
          <a:bodyPr/>
          <a:lstStyle/>
          <a:p>
            <a:r>
              <a:rPr lang="en-US" sz="4050" b="0" dirty="0">
                <a:solidFill>
                  <a:srgbClr val="66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Demands of Repentance</a:t>
            </a:r>
            <a:br>
              <a:rPr lang="en-US" sz="4050" b="0" dirty="0">
                <a:solidFill>
                  <a:srgbClr val="66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</a:br>
            <a:endParaRPr lang="en-US" b="0" i="1" dirty="0">
              <a:solidFill>
                <a:schemeClr val="accent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743200"/>
            <a:ext cx="7658100" cy="1085850"/>
          </a:xfrm>
          <a:noFill/>
          <a:ln/>
          <a:effectLst>
            <a:outerShdw dist="35921" dir="2700000" algn="ctr" rotWithShape="0">
              <a:schemeClr val="bg1"/>
            </a:outerShdw>
          </a:effectLst>
        </p:spPr>
        <p:txBody>
          <a:bodyPr/>
          <a:lstStyle/>
          <a:p>
            <a:r>
              <a:rPr lang="en-US" sz="3000" dirty="0">
                <a:solidFill>
                  <a:srgbClr val="66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Times New Roman" pitchFamily="18" charset="0"/>
              </a:rPr>
              <a:t>SOME THINGS “MUST” BE DONE</a:t>
            </a:r>
            <a:r>
              <a:rPr lang="en-US" sz="2700" dirty="0">
                <a:solidFill>
                  <a:srgbClr val="66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Times New Roman" pitchFamily="18" charset="0"/>
              </a:rPr>
              <a:t> </a:t>
            </a:r>
            <a:r>
              <a:rPr lang="en-US" sz="3000" dirty="0">
                <a:solidFill>
                  <a:srgbClr val="66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Times New Roman" pitchFamily="18" charset="0"/>
              </a:rPr>
              <a:t>– </a:t>
            </a:r>
            <a:br>
              <a:rPr lang="en-US" sz="3000" dirty="0">
                <a:solidFill>
                  <a:srgbClr val="66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Times New Roman" pitchFamily="18" charset="0"/>
              </a:rPr>
            </a:br>
            <a:r>
              <a:rPr lang="en-US" sz="3000" i="1" dirty="0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Times New Roman" pitchFamily="18" charset="0"/>
              </a:rPr>
              <a:t>Lk. 3:11-14</a:t>
            </a:r>
            <a:endParaRPr lang="en-US" sz="3000" dirty="0">
              <a:effectLst>
                <a:outerShdw blurRad="38100" dist="38100" dir="2700000" algn="tl">
                  <a:srgbClr val="969696"/>
                </a:outerShdw>
              </a:effectLst>
              <a:latin typeface="Tahoma" pitchFamily="34" charset="0"/>
              <a:cs typeface="Arial" pitchFamily="34" charset="0"/>
            </a:endParaRP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1028700" y="3771901"/>
            <a:ext cx="7086600" cy="235449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  <a:buSzPct val="100000"/>
              <a:buFontTx/>
              <a:buChar char="–"/>
            </a:pPr>
            <a:r>
              <a:rPr lang="en-US" sz="27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Arial" pitchFamily="34" charset="0"/>
              </a:rPr>
              <a:t>Reformation of conduct</a:t>
            </a:r>
            <a:endParaRPr lang="en-US" sz="27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imes New Roman" pitchFamily="18" charset="0"/>
            </a:endParaRPr>
          </a:p>
          <a:p>
            <a:pPr lvl="2">
              <a:spcBef>
                <a:spcPct val="50000"/>
              </a:spcBef>
              <a:buSzPct val="100000"/>
              <a:buFontTx/>
              <a:buChar char="•"/>
            </a:pPr>
            <a:r>
              <a:rPr lang="en-US" sz="2400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imes New Roman" pitchFamily="18" charset="0"/>
              </a:rPr>
              <a:t>Regret (sorrow) causes change –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imes New Roman" pitchFamily="18" charset="0"/>
              </a:rPr>
              <a:t>             </a:t>
            </a:r>
            <a:b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imes New Roman" pitchFamily="18" charset="0"/>
              </a:rPr>
            </a:br>
            <a:r>
              <a:rPr lang="en-US" sz="2400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imes New Roman" pitchFamily="18" charset="0"/>
              </a:rPr>
              <a:t>Mt. 21:28-32; </a:t>
            </a:r>
            <a:r>
              <a:rPr lang="en-US" sz="2400" i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imes New Roman" pitchFamily="18" charset="0"/>
              </a:rPr>
              <a:t>Lk</a:t>
            </a:r>
            <a:r>
              <a:rPr lang="en-US" sz="2400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imes New Roman" pitchFamily="18" charset="0"/>
              </a:rPr>
              <a:t>. 15:18; 1 Cor. 6:9-11</a:t>
            </a:r>
          </a:p>
          <a:p>
            <a:pPr lvl="2">
              <a:spcBef>
                <a:spcPct val="50000"/>
              </a:spcBef>
              <a:buSzPct val="100000"/>
              <a:buFontTx/>
              <a:buChar char="•"/>
            </a:pPr>
            <a:r>
              <a:rPr lang="en-US" sz="2400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imes New Roman" pitchFamily="18" charset="0"/>
              </a:rPr>
              <a:t>Rebuked for not learning this –</a:t>
            </a:r>
            <a:r>
              <a:rPr lang="en-US" sz="2400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imes New Roman" pitchFamily="18" charset="0"/>
              </a:rPr>
              <a:t> Mt. 21:31-32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 uiExpand="1" build="p" bldLvl="3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3019" y="857250"/>
            <a:ext cx="6557963" cy="1428750"/>
          </a:xfrm>
          <a:noFill/>
          <a:ln/>
        </p:spPr>
        <p:txBody>
          <a:bodyPr/>
          <a:lstStyle/>
          <a:p>
            <a:r>
              <a:rPr lang="en-US" sz="4050" b="0" dirty="0">
                <a:solidFill>
                  <a:srgbClr val="66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Demands of Repentance</a:t>
            </a:r>
            <a:br>
              <a:rPr lang="en-US" sz="4050" b="0" dirty="0">
                <a:solidFill>
                  <a:srgbClr val="66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</a:br>
            <a:endParaRPr lang="en-US" b="0" i="1" dirty="0">
              <a:solidFill>
                <a:schemeClr val="accent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2950" y="2628900"/>
            <a:ext cx="7772400" cy="1085850"/>
          </a:xfrm>
          <a:noFill/>
          <a:ln/>
          <a:effectLst>
            <a:outerShdw dist="35921" dir="2700000" algn="ctr" rotWithShape="0">
              <a:schemeClr val="bg1"/>
            </a:outerShdw>
          </a:effectLst>
        </p:spPr>
        <p:txBody>
          <a:bodyPr/>
          <a:lstStyle/>
          <a:p>
            <a:r>
              <a:rPr lang="en-US" sz="3000" dirty="0">
                <a:solidFill>
                  <a:srgbClr val="66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Times New Roman" pitchFamily="18" charset="0"/>
              </a:rPr>
              <a:t>SOME THINGS “MUST” BE DONE</a:t>
            </a:r>
            <a:r>
              <a:rPr lang="en-US" sz="2700" dirty="0">
                <a:solidFill>
                  <a:srgbClr val="66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Times New Roman" pitchFamily="18" charset="0"/>
              </a:rPr>
              <a:t> </a:t>
            </a:r>
            <a:r>
              <a:rPr lang="en-US" sz="3000" dirty="0">
                <a:solidFill>
                  <a:srgbClr val="66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Times New Roman" pitchFamily="18" charset="0"/>
              </a:rPr>
              <a:t>– </a:t>
            </a:r>
            <a:br>
              <a:rPr lang="en-US" sz="3000" dirty="0">
                <a:solidFill>
                  <a:srgbClr val="66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Times New Roman" pitchFamily="18" charset="0"/>
              </a:rPr>
            </a:br>
            <a:r>
              <a:rPr lang="en-US" sz="3000" i="1" dirty="0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Times New Roman" pitchFamily="18" charset="0"/>
              </a:rPr>
              <a:t>Lk. 3:11-14</a:t>
            </a:r>
            <a:endParaRPr lang="en-US" sz="3000" dirty="0">
              <a:effectLst>
                <a:outerShdw blurRad="38100" dist="38100" dir="2700000" algn="tl">
                  <a:srgbClr val="969696"/>
                </a:outerShdw>
              </a:effectLst>
              <a:latin typeface="Tahoma" pitchFamily="34" charset="0"/>
              <a:cs typeface="Arial" pitchFamily="34" charset="0"/>
            </a:endParaRP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1200150" y="3690938"/>
            <a:ext cx="7115175" cy="235449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SzPct val="100000"/>
              <a:buFontTx/>
              <a:buChar char="–"/>
            </a:pPr>
            <a:r>
              <a:rPr lang="en-US" sz="2700" b="1" i="1" u="sng" dirty="0">
                <a:latin typeface="Tahoma" pitchFamily="34" charset="0"/>
                <a:cs typeface="Arial" pitchFamily="34" charset="0"/>
              </a:rPr>
              <a:t>What about Restitution ?</a:t>
            </a:r>
            <a:endParaRPr lang="en-US" sz="2700" b="1" u="sng" dirty="0">
              <a:latin typeface="Tahoma" pitchFamily="34" charset="0"/>
              <a:cs typeface="Times New Roman" pitchFamily="18" charset="0"/>
            </a:endParaRPr>
          </a:p>
          <a:p>
            <a:pPr lvl="1">
              <a:spcBef>
                <a:spcPct val="50000"/>
              </a:spcBef>
              <a:buSzPct val="100000"/>
              <a:buFontTx/>
              <a:buChar char="•"/>
            </a:pPr>
            <a:r>
              <a:rPr lang="en-US" sz="2400" b="1" dirty="0" err="1">
                <a:solidFill>
                  <a:srgbClr val="FF9900"/>
                </a:solidFill>
                <a:latin typeface="Tahoma" pitchFamily="34" charset="0"/>
                <a:cs typeface="Times New Roman" pitchFamily="18" charset="0"/>
              </a:rPr>
              <a:t>Zacchaeus</a:t>
            </a:r>
            <a:r>
              <a:rPr lang="en-US" sz="2400" dirty="0">
                <a:solidFill>
                  <a:srgbClr val="FF9900"/>
                </a:solidFill>
                <a:latin typeface="Tahoma" pitchFamily="34" charset="0"/>
                <a:cs typeface="Times New Roman" pitchFamily="18" charset="0"/>
              </a:rPr>
              <a:t> –</a:t>
            </a:r>
            <a:r>
              <a:rPr lang="en-US" sz="2400" i="1" dirty="0">
                <a:latin typeface="Tahoma" pitchFamily="34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chemeClr val="accent1"/>
                </a:solidFill>
                <a:latin typeface="Tahoma" pitchFamily="34" charset="0"/>
                <a:cs typeface="Times New Roman" pitchFamily="18" charset="0"/>
              </a:rPr>
              <a:t>Luke 19:8-9 (Lev. 6:1-7)</a:t>
            </a:r>
          </a:p>
          <a:p>
            <a:pPr lvl="1">
              <a:spcBef>
                <a:spcPct val="50000"/>
              </a:spcBef>
              <a:buSzPct val="100000"/>
              <a:buFontTx/>
              <a:buChar char="•"/>
            </a:pPr>
            <a:r>
              <a:rPr lang="en-US" sz="2400" i="1" dirty="0">
                <a:solidFill>
                  <a:schemeClr val="accent1"/>
                </a:solidFill>
                <a:latin typeface="Tahoma" pitchFamily="34" charset="0"/>
                <a:cs typeface="Times New Roman" pitchFamily="18" charset="0"/>
              </a:rPr>
              <a:t>“In vain may anyone tell me that he repents… stealing my horse while he continues to ride him without my consent…”  (</a:t>
            </a:r>
            <a:r>
              <a:rPr lang="en-US" sz="2400" i="1" dirty="0" err="1">
                <a:solidFill>
                  <a:schemeClr val="accent1"/>
                </a:solidFill>
                <a:latin typeface="Tahoma" pitchFamily="34" charset="0"/>
                <a:cs typeface="Times New Roman" pitchFamily="18" charset="0"/>
              </a:rPr>
              <a:t>Brents</a:t>
            </a:r>
            <a:r>
              <a:rPr lang="en-US" sz="2400" i="1" dirty="0">
                <a:solidFill>
                  <a:schemeClr val="accent1"/>
                </a:solidFill>
                <a:latin typeface="Tahoma" pitchFamily="34" charset="0"/>
                <a:cs typeface="Times New Roman" pitchFamily="18" charset="0"/>
              </a:rPr>
              <a:t>, pg. 191)</a:t>
            </a:r>
          </a:p>
        </p:txBody>
      </p:sp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293019" y="857250"/>
            <a:ext cx="6557963" cy="1428750"/>
          </a:xfrm>
          <a:noFill/>
          <a:ln/>
        </p:spPr>
        <p:txBody>
          <a:bodyPr/>
          <a:lstStyle/>
          <a:p>
            <a:r>
              <a:rPr lang="en-US" sz="4050" b="0" dirty="0">
                <a:solidFill>
                  <a:srgbClr val="66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Demands of Repentance</a:t>
            </a:r>
            <a:br>
              <a:rPr lang="en-US" sz="4050" b="0" dirty="0">
                <a:solidFill>
                  <a:srgbClr val="66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</a:br>
            <a:endParaRPr lang="en-US" b="0" i="1" dirty="0">
              <a:solidFill>
                <a:schemeClr val="accent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" y="3143250"/>
            <a:ext cx="7829550" cy="2171700"/>
          </a:xfrm>
          <a:noFill/>
          <a:ln/>
          <a:effectLst>
            <a:outerShdw dist="35921" dir="2700000" algn="ctr" rotWithShape="0">
              <a:schemeClr val="bg1"/>
            </a:outerShdw>
          </a:effectLst>
        </p:spPr>
        <p:txBody>
          <a:bodyPr/>
          <a:lstStyle/>
          <a:p>
            <a:r>
              <a:rPr lang="en-US" sz="3000" dirty="0">
                <a:solidFill>
                  <a:srgbClr val="66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Times New Roman" pitchFamily="18" charset="0"/>
              </a:rPr>
              <a:t>COSTLY</a:t>
            </a:r>
            <a:r>
              <a:rPr lang="en-US" sz="2700" dirty="0">
                <a:solidFill>
                  <a:srgbClr val="66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Times New Roman" pitchFamily="18" charset="0"/>
              </a:rPr>
              <a:t> </a:t>
            </a:r>
            <a:r>
              <a:rPr lang="en-US" sz="3000" dirty="0">
                <a:solidFill>
                  <a:srgbClr val="66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Times New Roman" pitchFamily="18" charset="0"/>
              </a:rPr>
              <a:t>– </a:t>
            </a:r>
            <a:r>
              <a:rPr lang="en-US" sz="3000" i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Times New Roman" pitchFamily="18" charset="0"/>
              </a:rPr>
              <a:t>Lk</a:t>
            </a:r>
            <a:r>
              <a:rPr lang="en-US" sz="3000" i="1" dirty="0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Times New Roman" pitchFamily="18" charset="0"/>
              </a:rPr>
              <a:t>. 14:25-33</a:t>
            </a:r>
            <a:endParaRPr lang="en-US" sz="3000" dirty="0">
              <a:effectLst>
                <a:outerShdw blurRad="38100" dist="38100" dir="2700000" algn="tl">
                  <a:srgbClr val="969696"/>
                </a:outerShdw>
              </a:effectLst>
              <a:latin typeface="Tahoma" pitchFamily="34" charset="0"/>
              <a:cs typeface="Arial" pitchFamily="34" charset="0"/>
            </a:endParaRPr>
          </a:p>
          <a:p>
            <a:pPr lvl="1"/>
            <a:r>
              <a:rPr lang="en-US" sz="2700" dirty="0">
                <a:effectLst>
                  <a:outerShdw blurRad="38100" dist="38100" dir="2700000" algn="tl">
                    <a:srgbClr val="969696"/>
                  </a:outerShdw>
                </a:effectLst>
                <a:latin typeface="Tahoma" pitchFamily="34" charset="0"/>
                <a:cs typeface="Arial" pitchFamily="34" charset="0"/>
              </a:rPr>
              <a:t>Giving up sin – </a:t>
            </a:r>
            <a:r>
              <a:rPr lang="en-US" sz="2700" i="1" dirty="0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Arial" pitchFamily="34" charset="0"/>
              </a:rPr>
              <a:t>Eph. 4:17-24</a:t>
            </a:r>
          </a:p>
          <a:p>
            <a:pPr lvl="1"/>
            <a:r>
              <a:rPr lang="en-US" sz="2700" dirty="0">
                <a:effectLst>
                  <a:outerShdw blurRad="38100" dist="38100" dir="2700000" algn="tl">
                    <a:srgbClr val="969696"/>
                  </a:outerShdw>
                </a:effectLst>
                <a:latin typeface="Tahoma" pitchFamily="34" charset="0"/>
                <a:cs typeface="Arial" pitchFamily="34" charset="0"/>
              </a:rPr>
              <a:t>The cost can be very great – </a:t>
            </a:r>
            <a:r>
              <a:rPr lang="en-US" sz="2700" i="1" dirty="0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Arial" pitchFamily="34" charset="0"/>
              </a:rPr>
              <a:t>Acts 19:19</a:t>
            </a:r>
          </a:p>
        </p:txBody>
      </p:sp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3019" y="857250"/>
            <a:ext cx="6557963" cy="1428750"/>
          </a:xfrm>
          <a:noFill/>
          <a:ln/>
        </p:spPr>
        <p:txBody>
          <a:bodyPr/>
          <a:lstStyle/>
          <a:p>
            <a:r>
              <a:rPr lang="en-US" sz="4050" b="0" dirty="0">
                <a:solidFill>
                  <a:srgbClr val="66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Demands of Repentance</a:t>
            </a:r>
            <a:br>
              <a:rPr lang="en-US" sz="4050" b="0" dirty="0">
                <a:solidFill>
                  <a:srgbClr val="66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</a:br>
            <a:endParaRPr lang="en-US" b="0" i="1" dirty="0">
              <a:solidFill>
                <a:schemeClr val="accent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751365"/>
            <a:ext cx="8229600" cy="3257550"/>
          </a:xfrm>
          <a:noFill/>
          <a:ln/>
          <a:effectLst>
            <a:outerShdw dist="35921" dir="2700000" algn="ctr" rotWithShape="0">
              <a:schemeClr val="bg1"/>
            </a:outerShdw>
          </a:effectLst>
        </p:spPr>
        <p:txBody>
          <a:bodyPr/>
          <a:lstStyle/>
          <a:p>
            <a:r>
              <a:rPr lang="en-US" sz="3000" dirty="0">
                <a:solidFill>
                  <a:srgbClr val="66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Times New Roman" pitchFamily="18" charset="0"/>
              </a:rPr>
              <a:t>EMOTIONAL</a:t>
            </a:r>
            <a:r>
              <a:rPr lang="en-US" sz="2700" dirty="0">
                <a:solidFill>
                  <a:srgbClr val="66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Times New Roman" pitchFamily="18" charset="0"/>
              </a:rPr>
              <a:t> </a:t>
            </a:r>
            <a:r>
              <a:rPr lang="en-US" sz="3000" dirty="0">
                <a:solidFill>
                  <a:srgbClr val="66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Times New Roman" pitchFamily="18" charset="0"/>
              </a:rPr>
              <a:t>– </a:t>
            </a:r>
            <a:r>
              <a:rPr lang="en-US" sz="3000" i="1" dirty="0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Times New Roman" pitchFamily="18" charset="0"/>
              </a:rPr>
              <a:t>Ezra 9-10</a:t>
            </a:r>
          </a:p>
          <a:p>
            <a:pPr lvl="1"/>
            <a:r>
              <a:rPr lang="en-US" sz="2400" dirty="0">
                <a:effectLst>
                  <a:outerShdw blurRad="38100" dist="38100" dir="2700000" algn="tl">
                    <a:srgbClr val="969696"/>
                  </a:outerShdw>
                </a:effectLst>
                <a:latin typeface="Tahoma" pitchFamily="34" charset="0"/>
                <a:cs typeface="Arial" pitchFamily="34" charset="0"/>
              </a:rPr>
              <a:t>Painful for the teacher of truth,  </a:t>
            </a:r>
            <a:r>
              <a:rPr lang="en-US" sz="2400" i="1" dirty="0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Arial" pitchFamily="34" charset="0"/>
              </a:rPr>
              <a:t>9:1-3 ; 10:6 </a:t>
            </a:r>
            <a:br>
              <a:rPr lang="en-US" sz="2400" i="1" dirty="0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Arial" pitchFamily="34" charset="0"/>
              </a:rPr>
            </a:br>
            <a:r>
              <a:rPr lang="en-US" sz="2400" i="1" dirty="0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Arial" pitchFamily="34" charset="0"/>
              </a:rPr>
              <a:t>(cf. 2 Cor. 7:12)</a:t>
            </a:r>
          </a:p>
          <a:p>
            <a:pPr lvl="1"/>
            <a:r>
              <a:rPr lang="en-US" sz="2400" dirty="0">
                <a:effectLst>
                  <a:outerShdw blurRad="38100" dist="38100" dir="2700000" algn="tl">
                    <a:srgbClr val="969696"/>
                  </a:outerShdw>
                </a:effectLst>
                <a:latin typeface="Tahoma" pitchFamily="34" charset="0"/>
                <a:cs typeface="Arial" pitchFamily="34" charset="0"/>
              </a:rPr>
              <a:t>Painful for those involved in sin – </a:t>
            </a:r>
            <a:r>
              <a:rPr lang="en-US" sz="2400" i="1" dirty="0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Arial" pitchFamily="34" charset="0"/>
              </a:rPr>
              <a:t>9:4; 10:1-4, 9-12, 19</a:t>
            </a:r>
          </a:p>
          <a:p>
            <a:pPr lvl="1"/>
            <a:r>
              <a:rPr lang="en-US" sz="2400" dirty="0">
                <a:effectLst>
                  <a:outerShdw blurRad="38100" dist="38100" dir="2700000" algn="tl">
                    <a:srgbClr val="969696"/>
                  </a:outerShdw>
                </a:effectLst>
                <a:latin typeface="Tahoma" pitchFamily="34" charset="0"/>
                <a:cs typeface="Arial" pitchFamily="34" charset="0"/>
              </a:rPr>
              <a:t>Painful for those effected by the sinner &amp; his repentance – </a:t>
            </a:r>
            <a:r>
              <a:rPr lang="en-US" sz="2400" i="1" dirty="0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Arial" pitchFamily="34" charset="0"/>
              </a:rPr>
              <a:t>10:44</a:t>
            </a:r>
          </a:p>
        </p:txBody>
      </p:sp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857250"/>
            <a:ext cx="6858000" cy="1485900"/>
          </a:xfrm>
          <a:solidFill>
            <a:schemeClr val="bg1"/>
          </a:solidFill>
        </p:spPr>
        <p:txBody>
          <a:bodyPr/>
          <a:lstStyle/>
          <a:p>
            <a:r>
              <a:rPr lang="en-US" sz="3600" b="0">
                <a:solidFill>
                  <a:srgbClr val="66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Does Not Remove Temporal Consequences</a:t>
            </a:r>
            <a:r>
              <a:rPr lang="en-US" sz="3000"/>
              <a:t> 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" y="2343150"/>
            <a:ext cx="8115300" cy="3657600"/>
          </a:xfrm>
          <a:effectLst>
            <a:outerShdw dist="35921" dir="2700000" algn="ctr" rotWithShape="0">
              <a:schemeClr val="bg1"/>
            </a:outerShdw>
          </a:effec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000" dirty="0"/>
              <a:t>Convicted murderer does not escape death penalty. </a:t>
            </a:r>
            <a:r>
              <a:rPr lang="en-US" sz="3000" b="1" dirty="0">
                <a:solidFill>
                  <a:schemeClr val="accent1"/>
                </a:solidFill>
              </a:rPr>
              <a:t>Acts 25:11</a:t>
            </a:r>
          </a:p>
          <a:p>
            <a:pPr>
              <a:lnSpc>
                <a:spcPct val="90000"/>
              </a:lnSpc>
            </a:pPr>
            <a:r>
              <a:rPr lang="en-US" sz="3000" dirty="0"/>
              <a:t>Convicted thief does not escape </a:t>
            </a:r>
            <a:r>
              <a:rPr lang="en-US" sz="3000" b="1" i="1" dirty="0"/>
              <a:t>“due reward.” </a:t>
            </a:r>
            <a:r>
              <a:rPr lang="en-US" sz="3000" b="1" dirty="0">
                <a:solidFill>
                  <a:schemeClr val="accent1"/>
                </a:solidFill>
              </a:rPr>
              <a:t>Lk. 23:40-43</a:t>
            </a:r>
          </a:p>
          <a:p>
            <a:pPr>
              <a:lnSpc>
                <a:spcPct val="90000"/>
              </a:lnSpc>
            </a:pPr>
            <a:r>
              <a:rPr lang="en-US" sz="3000" dirty="0"/>
              <a:t>Convicted prodigal does not regain wasted money. </a:t>
            </a:r>
            <a:r>
              <a:rPr lang="en-US" sz="3000" b="1" dirty="0" err="1">
                <a:solidFill>
                  <a:schemeClr val="accent1"/>
                </a:solidFill>
              </a:rPr>
              <a:t>Lk</a:t>
            </a:r>
            <a:r>
              <a:rPr lang="en-US" sz="3000" b="1" dirty="0">
                <a:solidFill>
                  <a:schemeClr val="accent1"/>
                </a:solidFill>
              </a:rPr>
              <a:t>. 15:13</a:t>
            </a:r>
          </a:p>
          <a:p>
            <a:pPr>
              <a:lnSpc>
                <a:spcPct val="90000"/>
              </a:lnSpc>
            </a:pPr>
            <a:r>
              <a:rPr lang="en-US" sz="3000" dirty="0"/>
              <a:t>Convicted adulterer not free to continue adultery. </a:t>
            </a:r>
            <a:r>
              <a:rPr lang="en-US" sz="3000" b="1" dirty="0">
                <a:solidFill>
                  <a:schemeClr val="accent1"/>
                </a:solidFill>
              </a:rPr>
              <a:t>Mt. 19:9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857250"/>
            <a:ext cx="7715250" cy="1485900"/>
          </a:xfrm>
          <a:solidFill>
            <a:schemeClr val="bg1"/>
          </a:solidFill>
          <a:ln/>
        </p:spPr>
        <p:txBody>
          <a:bodyPr/>
          <a:lstStyle/>
          <a:p>
            <a:r>
              <a:rPr lang="en-US" sz="4050" b="0">
                <a:solidFill>
                  <a:srgbClr val="66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What Produces Repentance?</a:t>
            </a:r>
            <a:endParaRPr lang="en-US" b="0" i="1">
              <a:solidFill>
                <a:schemeClr val="accent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4350" y="2590800"/>
            <a:ext cx="8115300" cy="3657600"/>
          </a:xfrm>
          <a:noFill/>
          <a:ln/>
          <a:effectLst>
            <a:outerShdw dist="35921" dir="2700000" algn="ctr" rotWithShape="0">
              <a:schemeClr val="bg1"/>
            </a:outerShdw>
          </a:effectLst>
        </p:spPr>
        <p:txBody>
          <a:bodyPr/>
          <a:lstStyle/>
          <a:p>
            <a:r>
              <a:rPr lang="en-US" sz="3000" i="1" dirty="0">
                <a:solidFill>
                  <a:schemeClr val="accent1"/>
                </a:solidFill>
                <a:latin typeface="Tahoma" pitchFamily="34" charset="0"/>
                <a:cs typeface="Times New Roman" pitchFamily="18" charset="0"/>
              </a:rPr>
              <a:t>Bible preaching.  Cf. Jonah 3:1-2</a:t>
            </a:r>
          </a:p>
          <a:p>
            <a:pPr lvl="1"/>
            <a:r>
              <a:rPr lang="en-US" sz="2700" i="1" dirty="0">
                <a:solidFill>
                  <a:schemeClr val="accent1"/>
                </a:solidFill>
                <a:latin typeface="Tahoma" pitchFamily="34" charset="0"/>
                <a:cs typeface="Times New Roman" pitchFamily="18" charset="0"/>
              </a:rPr>
              <a:t>“Preach the preaching that I bid thee.”  </a:t>
            </a:r>
            <a:br>
              <a:rPr lang="en-US" sz="2700" i="1" dirty="0">
                <a:solidFill>
                  <a:schemeClr val="accent1"/>
                </a:solidFill>
                <a:latin typeface="Tahoma" pitchFamily="34" charset="0"/>
                <a:cs typeface="Times New Roman" pitchFamily="18" charset="0"/>
              </a:rPr>
            </a:br>
            <a:r>
              <a:rPr lang="en-US" sz="2700" i="1" dirty="0">
                <a:solidFill>
                  <a:schemeClr val="accent1"/>
                </a:solidFill>
                <a:latin typeface="Tahoma" pitchFamily="34" charset="0"/>
                <a:cs typeface="Times New Roman" pitchFamily="18" charset="0"/>
              </a:rPr>
              <a:t>cf. </a:t>
            </a:r>
            <a:r>
              <a:rPr lang="en-US" sz="2700" i="1" dirty="0" err="1">
                <a:solidFill>
                  <a:schemeClr val="accent1"/>
                </a:solidFill>
                <a:latin typeface="Tahoma" pitchFamily="34" charset="0"/>
                <a:cs typeface="Times New Roman" pitchFamily="18" charset="0"/>
              </a:rPr>
              <a:t>Lk</a:t>
            </a:r>
            <a:r>
              <a:rPr lang="en-US" sz="2700" i="1" dirty="0">
                <a:solidFill>
                  <a:schemeClr val="accent1"/>
                </a:solidFill>
                <a:latin typeface="Tahoma" pitchFamily="34" charset="0"/>
                <a:cs typeface="Times New Roman" pitchFamily="18" charset="0"/>
              </a:rPr>
              <a:t>. 11:32</a:t>
            </a:r>
          </a:p>
          <a:p>
            <a:r>
              <a:rPr lang="en-US" sz="3000" i="1" dirty="0">
                <a:solidFill>
                  <a:schemeClr val="accent1"/>
                </a:solidFill>
                <a:latin typeface="Tahoma" pitchFamily="34" charset="0"/>
                <a:cs typeface="Times New Roman" pitchFamily="18" charset="0"/>
              </a:rPr>
              <a:t>The goodness of God. Rom. 2:4</a:t>
            </a:r>
          </a:p>
          <a:p>
            <a:r>
              <a:rPr lang="en-US" sz="3000" i="1" dirty="0">
                <a:solidFill>
                  <a:schemeClr val="accent1"/>
                </a:solidFill>
                <a:latin typeface="Tahoma" pitchFamily="34" charset="0"/>
                <a:cs typeface="Times New Roman" pitchFamily="18" charset="0"/>
              </a:rPr>
              <a:t>The Judgment to come. Acts 17:30-31</a:t>
            </a:r>
          </a:p>
          <a:p>
            <a:pPr marL="257175" lvl="1" indent="-257175">
              <a:buFontTx/>
              <a:buChar char="•"/>
            </a:pPr>
            <a:r>
              <a:rPr lang="en-US" sz="3000" i="1" dirty="0">
                <a:solidFill>
                  <a:schemeClr val="accent1"/>
                </a:solidFill>
                <a:latin typeface="Tahoma" pitchFamily="34" charset="0"/>
                <a:cs typeface="Times New Roman" pitchFamily="18" charset="0"/>
              </a:rPr>
              <a:t>Godly sorrow. 2 Cor. 7:10;</a:t>
            </a:r>
            <a:r>
              <a:rPr lang="en-US" sz="2700" i="1" dirty="0">
                <a:solidFill>
                  <a:schemeClr val="accent1"/>
                </a:solidFill>
                <a:latin typeface="Tahoma" pitchFamily="34" charset="0"/>
                <a:cs typeface="Arial" pitchFamily="34" charset="0"/>
              </a:rPr>
              <a:t> cf. Mt. 26:69-27:5</a:t>
            </a:r>
          </a:p>
          <a:p>
            <a:endParaRPr lang="en-US" sz="3000" i="1" dirty="0">
              <a:solidFill>
                <a:schemeClr val="accent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293019" y="857250"/>
            <a:ext cx="6557963" cy="1543050"/>
          </a:xfrm>
          <a:solidFill>
            <a:schemeClr val="bg1"/>
          </a:solidFill>
          <a:ln/>
        </p:spPr>
        <p:txBody>
          <a:bodyPr/>
          <a:lstStyle/>
          <a:p>
            <a:r>
              <a:rPr lang="en-US" sz="3600" b="0">
                <a:solidFill>
                  <a:srgbClr val="66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Fruits of Repentance-</a:t>
            </a:r>
            <a:br>
              <a:rPr lang="en-US" sz="3600" b="0">
                <a:solidFill>
                  <a:srgbClr val="66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</a:br>
            <a:r>
              <a:rPr lang="en-US" sz="3600" b="0" i="1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“For behold…”</a:t>
            </a:r>
            <a:r>
              <a:rPr lang="en-US" sz="3600" b="0">
                <a:solidFill>
                  <a:srgbClr val="66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 </a:t>
            </a:r>
            <a:r>
              <a:rPr lang="en-US" sz="3000" b="0" i="1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2 Corinthians 7:11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4350" y="2686050"/>
            <a:ext cx="8115300" cy="3314700"/>
          </a:xfrm>
          <a:noFill/>
          <a:ln/>
          <a:effectLst>
            <a:outerShdw dist="35921" dir="2700000" algn="ctr" rotWithShape="0">
              <a:schemeClr val="bg1"/>
            </a:outerShdw>
          </a:effectLst>
        </p:spPr>
        <p:txBody>
          <a:bodyPr/>
          <a:lstStyle/>
          <a:p>
            <a:pPr lvl="1"/>
            <a:r>
              <a:rPr lang="en-US" sz="2400" i="1" dirty="0">
                <a:solidFill>
                  <a:schemeClr val="accent1"/>
                </a:solidFill>
                <a:latin typeface="Tahoma" pitchFamily="34" charset="0"/>
                <a:cs typeface="Times New Roman" pitchFamily="18" charset="0"/>
              </a:rPr>
              <a:t>Earnest care </a:t>
            </a:r>
            <a:r>
              <a:rPr lang="en-US" sz="2400" dirty="0">
                <a:latin typeface="Tahoma" pitchFamily="34" charset="0"/>
                <a:cs typeface="Times New Roman" pitchFamily="18" charset="0"/>
              </a:rPr>
              <a:t>– Haste (with care) to correct sin</a:t>
            </a:r>
          </a:p>
          <a:p>
            <a:pPr lvl="1"/>
            <a:r>
              <a:rPr lang="en-US" sz="2400" i="1" dirty="0">
                <a:solidFill>
                  <a:schemeClr val="accent1"/>
                </a:solidFill>
                <a:latin typeface="Tahoma" pitchFamily="34" charset="0"/>
                <a:cs typeface="Times New Roman" pitchFamily="18" charset="0"/>
              </a:rPr>
              <a:t>Clearing</a:t>
            </a:r>
            <a:r>
              <a:rPr lang="en-US" sz="2400" dirty="0">
                <a:latin typeface="Tahoma" pitchFamily="34" charset="0"/>
                <a:cs typeface="Tahoma" pitchFamily="34" charset="0"/>
              </a:rPr>
              <a:t> – Diligent change answered critics</a:t>
            </a:r>
            <a:endParaRPr lang="en-US" sz="2400" dirty="0">
              <a:latin typeface="Calisto MT" pitchFamily="18" charset="0"/>
              <a:cs typeface="Times New Roman" pitchFamily="18" charset="0"/>
            </a:endParaRPr>
          </a:p>
          <a:p>
            <a:pPr lvl="1"/>
            <a:r>
              <a:rPr lang="en-US" sz="2400" i="1" dirty="0">
                <a:solidFill>
                  <a:schemeClr val="accent1"/>
                </a:solidFill>
                <a:latin typeface="Tahoma" pitchFamily="34" charset="0"/>
                <a:cs typeface="Times New Roman" pitchFamily="18" charset="0"/>
              </a:rPr>
              <a:t>Indignation</a:t>
            </a:r>
            <a:r>
              <a:rPr lang="en-US" sz="2400" dirty="0">
                <a:latin typeface="Tahoma" pitchFamily="34" charset="0"/>
                <a:cs typeface="Tahoma" pitchFamily="34" charset="0"/>
              </a:rPr>
              <a:t> – Displeasure over previous sin</a:t>
            </a:r>
            <a:endParaRPr lang="en-US" sz="2400" dirty="0">
              <a:latin typeface="Calisto MT" pitchFamily="18" charset="0"/>
              <a:cs typeface="Times New Roman" pitchFamily="18" charset="0"/>
            </a:endParaRPr>
          </a:p>
          <a:p>
            <a:pPr lvl="1"/>
            <a:r>
              <a:rPr lang="en-US" sz="2400" i="1" dirty="0">
                <a:solidFill>
                  <a:schemeClr val="accent1"/>
                </a:solidFill>
                <a:latin typeface="Tahoma" pitchFamily="34" charset="0"/>
                <a:cs typeface="Times New Roman" pitchFamily="18" charset="0"/>
              </a:rPr>
              <a:t>Fear</a:t>
            </a:r>
            <a:r>
              <a:rPr lang="en-US" sz="2400" dirty="0">
                <a:latin typeface="Tahoma" pitchFamily="34" charset="0"/>
                <a:cs typeface="Times New Roman" pitchFamily="18" charset="0"/>
              </a:rPr>
              <a:t> – Dread of not pleasing God</a:t>
            </a:r>
          </a:p>
          <a:p>
            <a:pPr lvl="1"/>
            <a:r>
              <a:rPr lang="en-US" sz="2400" i="1" dirty="0">
                <a:solidFill>
                  <a:schemeClr val="accent1"/>
                </a:solidFill>
                <a:latin typeface="Tahoma" pitchFamily="34" charset="0"/>
                <a:cs typeface="Times New Roman" pitchFamily="18" charset="0"/>
              </a:rPr>
              <a:t>Longing</a:t>
            </a:r>
            <a:r>
              <a:rPr lang="en-US" sz="2400" dirty="0">
                <a:latin typeface="Tahoma" pitchFamily="34" charset="0"/>
                <a:cs typeface="Times New Roman" pitchFamily="18" charset="0"/>
              </a:rPr>
              <a:t> – Earnest desire to do &amp; be right</a:t>
            </a: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753363D-6ED0-0E7B-5EB3-3A76D425C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53E37E-D171-4098-97A6-B3AE63E3517E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178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3019" y="857250"/>
            <a:ext cx="6557963" cy="1543050"/>
          </a:xfrm>
          <a:solidFill>
            <a:schemeClr val="bg1"/>
          </a:solidFill>
          <a:ln/>
        </p:spPr>
        <p:txBody>
          <a:bodyPr/>
          <a:lstStyle/>
          <a:p>
            <a:r>
              <a:rPr lang="en-US" sz="3600" b="0">
                <a:solidFill>
                  <a:srgbClr val="66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Fruits of Repentance-</a:t>
            </a:r>
            <a:br>
              <a:rPr lang="en-US" sz="3600" b="0">
                <a:solidFill>
                  <a:srgbClr val="66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</a:br>
            <a:r>
              <a:rPr lang="en-US" sz="3600" b="0" i="1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“For behold…”</a:t>
            </a:r>
            <a:r>
              <a:rPr lang="en-US" sz="3600" b="0">
                <a:solidFill>
                  <a:srgbClr val="66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 </a:t>
            </a:r>
            <a:r>
              <a:rPr lang="en-US" sz="3000" b="0" i="1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2 Corinthians 7:11</a:t>
            </a: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514350" y="3086100"/>
            <a:ext cx="8058150" cy="145886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lvl="1">
              <a:lnSpc>
                <a:spcPct val="90000"/>
              </a:lnSpc>
              <a:spcBef>
                <a:spcPct val="50000"/>
              </a:spcBef>
              <a:buSzPct val="100000"/>
              <a:buFontTx/>
              <a:buChar char="–"/>
            </a:pPr>
            <a:r>
              <a:rPr lang="en-US" sz="2400" i="1" dirty="0">
                <a:solidFill>
                  <a:schemeClr val="accent1"/>
                </a:solidFill>
                <a:latin typeface="Tahoma" pitchFamily="34" charset="0"/>
                <a:cs typeface="Times New Roman" pitchFamily="18" charset="0"/>
              </a:rPr>
              <a:t>Zeal</a:t>
            </a:r>
            <a:r>
              <a:rPr lang="en-US" sz="2400" dirty="0">
                <a:latin typeface="Tahoma" pitchFamily="34" charset="0"/>
                <a:cs typeface="Tahoma" pitchFamily="34" charset="0"/>
              </a:rPr>
              <a:t> – Fervent spirit, not apathetic neglect</a:t>
            </a:r>
          </a:p>
          <a:p>
            <a:pPr lvl="1">
              <a:lnSpc>
                <a:spcPct val="90000"/>
              </a:lnSpc>
              <a:spcBef>
                <a:spcPct val="50000"/>
              </a:spcBef>
              <a:buSzPct val="100000"/>
              <a:buFontTx/>
              <a:buChar char="–"/>
            </a:pPr>
            <a:r>
              <a:rPr lang="en-US" sz="2400" i="1" dirty="0">
                <a:solidFill>
                  <a:schemeClr val="accent1"/>
                </a:solidFill>
                <a:latin typeface="Tahoma" pitchFamily="34" charset="0"/>
                <a:cs typeface="Times New Roman" pitchFamily="18" charset="0"/>
              </a:rPr>
              <a:t>Avenging</a:t>
            </a:r>
            <a:r>
              <a:rPr lang="en-US" sz="2400" dirty="0">
                <a:latin typeface="Tahoma" pitchFamily="34" charset="0"/>
                <a:cs typeface="Tahoma" pitchFamily="34" charset="0"/>
              </a:rPr>
              <a:t> – Sin no longer tolerated</a:t>
            </a:r>
          </a:p>
          <a:p>
            <a:pPr lvl="1">
              <a:lnSpc>
                <a:spcPct val="90000"/>
              </a:lnSpc>
              <a:spcBef>
                <a:spcPct val="50000"/>
              </a:spcBef>
              <a:buSzPct val="100000"/>
              <a:buFontTx/>
              <a:buChar char="–"/>
            </a:pPr>
            <a:r>
              <a:rPr lang="en-US" sz="2400" i="1" dirty="0">
                <a:solidFill>
                  <a:schemeClr val="accent1"/>
                </a:solidFill>
                <a:latin typeface="Tahoma" pitchFamily="34" charset="0"/>
                <a:cs typeface="Times New Roman" pitchFamily="18" charset="0"/>
              </a:rPr>
              <a:t>Approved yourselves to be pure</a:t>
            </a:r>
            <a:r>
              <a:rPr lang="en-US" sz="2400" dirty="0">
                <a:latin typeface="Tahoma" pitchFamily="34" charset="0"/>
                <a:cs typeface="Times New Roman" pitchFamily="18" charset="0"/>
              </a:rPr>
              <a:t> – Pure in the matter</a:t>
            </a:r>
          </a:p>
        </p:txBody>
      </p:sp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43050" y="857250"/>
            <a:ext cx="5943600" cy="1485900"/>
          </a:xfrm>
          <a:solidFill>
            <a:schemeClr val="bg1"/>
          </a:solidFill>
          <a:ln/>
        </p:spPr>
        <p:txBody>
          <a:bodyPr/>
          <a:lstStyle/>
          <a:p>
            <a:r>
              <a:rPr lang="en-US" sz="3600" b="0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Efforts to Avoid Repentance</a:t>
            </a:r>
            <a:endParaRPr lang="en-US" sz="3000" b="0" i="1">
              <a:solidFill>
                <a:schemeClr val="accent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" y="2514600"/>
            <a:ext cx="8058150" cy="3086100"/>
          </a:xfrm>
          <a:noFill/>
          <a:ln/>
          <a:effectLst>
            <a:outerShdw dist="35921" dir="2700000" algn="ctr" rotWithShape="0">
              <a:schemeClr val="bg1"/>
            </a:outerShdw>
          </a:effec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700" dirty="0">
                <a:latin typeface="Tahoma" pitchFamily="34" charset="0"/>
                <a:cs typeface="Times New Roman" pitchFamily="18" charset="0"/>
              </a:rPr>
              <a:t>Deny the existence of sin.</a:t>
            </a:r>
          </a:p>
          <a:p>
            <a:pPr>
              <a:lnSpc>
                <a:spcPct val="90000"/>
              </a:lnSpc>
            </a:pPr>
            <a:r>
              <a:rPr lang="en-US" sz="2700" dirty="0">
                <a:latin typeface="Tahoma" pitchFamily="34" charset="0"/>
                <a:cs typeface="Times New Roman" pitchFamily="18" charset="0"/>
              </a:rPr>
              <a:t>Deny personal guilt. </a:t>
            </a:r>
            <a:r>
              <a:rPr lang="en-US" sz="2700" dirty="0">
                <a:solidFill>
                  <a:schemeClr val="accent1"/>
                </a:solidFill>
                <a:latin typeface="Tahoma" pitchFamily="34" charset="0"/>
                <a:cs typeface="Times New Roman" pitchFamily="18" charset="0"/>
              </a:rPr>
              <a:t>1 Sam. 15:13,15</a:t>
            </a:r>
          </a:p>
          <a:p>
            <a:pPr>
              <a:lnSpc>
                <a:spcPct val="90000"/>
              </a:lnSpc>
            </a:pPr>
            <a:r>
              <a:rPr lang="en-US" sz="2700" dirty="0">
                <a:latin typeface="Tahoma" pitchFamily="34" charset="0"/>
                <a:cs typeface="Times New Roman" pitchFamily="18" charset="0"/>
              </a:rPr>
              <a:t>Transfer responsibility for sin. </a:t>
            </a:r>
            <a:r>
              <a:rPr lang="en-US" sz="2700" dirty="0">
                <a:solidFill>
                  <a:schemeClr val="accent1"/>
                </a:solidFill>
                <a:latin typeface="Tahoma" pitchFamily="34" charset="0"/>
                <a:cs typeface="Times New Roman" pitchFamily="18" charset="0"/>
              </a:rPr>
              <a:t>Ezek. 18:20</a:t>
            </a:r>
          </a:p>
          <a:p>
            <a:pPr>
              <a:lnSpc>
                <a:spcPct val="90000"/>
              </a:lnSpc>
            </a:pPr>
            <a:r>
              <a:rPr lang="en-US" sz="2700" dirty="0">
                <a:latin typeface="Tahoma" pitchFamily="34" charset="0"/>
                <a:cs typeface="Times New Roman" pitchFamily="18" charset="0"/>
              </a:rPr>
              <a:t>Cover up sin. </a:t>
            </a:r>
            <a:r>
              <a:rPr lang="en-US" sz="2700" dirty="0">
                <a:solidFill>
                  <a:schemeClr val="accent1"/>
                </a:solidFill>
                <a:latin typeface="Tahoma" pitchFamily="34" charset="0"/>
                <a:cs typeface="Times New Roman" pitchFamily="18" charset="0"/>
              </a:rPr>
              <a:t>2 Sam. 11</a:t>
            </a:r>
          </a:p>
          <a:p>
            <a:pPr>
              <a:lnSpc>
                <a:spcPct val="90000"/>
              </a:lnSpc>
            </a:pPr>
            <a:r>
              <a:rPr lang="en-US" sz="2700" dirty="0">
                <a:latin typeface="Tahoma" pitchFamily="34" charset="0"/>
                <a:cs typeface="Times New Roman" pitchFamily="18" charset="0"/>
              </a:rPr>
              <a:t>Harm those who expose sin. </a:t>
            </a:r>
            <a:r>
              <a:rPr lang="en-US" sz="2700" dirty="0">
                <a:solidFill>
                  <a:schemeClr val="accent1"/>
                </a:solidFill>
                <a:latin typeface="Tahoma" pitchFamily="34" charset="0"/>
                <a:cs typeface="Times New Roman" pitchFamily="18" charset="0"/>
              </a:rPr>
              <a:t>Mt. 14; Mk. 6; </a:t>
            </a:r>
            <a:br>
              <a:rPr lang="en-US" sz="2700" dirty="0">
                <a:solidFill>
                  <a:schemeClr val="accent1"/>
                </a:solidFill>
                <a:latin typeface="Tahoma" pitchFamily="34" charset="0"/>
                <a:cs typeface="Times New Roman" pitchFamily="18" charset="0"/>
              </a:rPr>
            </a:br>
            <a:r>
              <a:rPr lang="en-US" sz="2700" dirty="0">
                <a:solidFill>
                  <a:schemeClr val="accent1"/>
                </a:solidFill>
                <a:latin typeface="Tahoma" pitchFamily="34" charset="0"/>
                <a:cs typeface="Times New Roman" pitchFamily="18" charset="0"/>
              </a:rPr>
              <a:t>cf. Gal. 4:16</a:t>
            </a:r>
          </a:p>
          <a:p>
            <a:pPr>
              <a:lnSpc>
                <a:spcPct val="90000"/>
              </a:lnSpc>
            </a:pPr>
            <a:endParaRPr lang="en-US" sz="1500" dirty="0">
              <a:solidFill>
                <a:schemeClr val="accent1"/>
              </a:solidFill>
              <a:latin typeface="Tahoma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485900" y="857250"/>
            <a:ext cx="6057900" cy="1485900"/>
          </a:xfrm>
          <a:solidFill>
            <a:schemeClr val="bg1"/>
          </a:solidFill>
          <a:ln/>
        </p:spPr>
        <p:txBody>
          <a:bodyPr/>
          <a:lstStyle/>
          <a:p>
            <a:r>
              <a:rPr lang="en-US" sz="4050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God’s Solution To Sin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85850" y="2686050"/>
            <a:ext cx="7086600" cy="3314700"/>
          </a:xfrm>
          <a:solidFill>
            <a:schemeClr val="tx1"/>
          </a:solidFill>
          <a:ln/>
          <a:effectLst>
            <a:outerShdw dist="35921" dir="2700000" algn="ctr" rotWithShape="0">
              <a:schemeClr val="bg1"/>
            </a:outerShdw>
          </a:effectLst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en-US" sz="4500" b="1" i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Acts 2:38 “</a:t>
            </a:r>
            <a:r>
              <a:rPr lang="en-US" sz="4500" b="1" i="1" u="sng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Repent</a:t>
            </a:r>
            <a:r>
              <a:rPr lang="en-US" sz="4500" b="1" i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ye, and be baptized every one of you in the name of Jesus Christ unto the remission of your sins…”</a:t>
            </a:r>
            <a:endParaRPr lang="en-US" sz="33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2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2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529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529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1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14375" y="857250"/>
            <a:ext cx="7715250" cy="1828800"/>
          </a:xfrm>
          <a:solidFill>
            <a:schemeClr val="bg1"/>
          </a:solidFill>
        </p:spPr>
        <p:txBody>
          <a:bodyPr/>
          <a:lstStyle/>
          <a:p>
            <a:r>
              <a:rPr lang="en-US" sz="4950"/>
              <a:t>God Commands</a:t>
            </a:r>
            <a:br>
              <a:rPr lang="en-US" sz="4950"/>
            </a:br>
            <a:r>
              <a:rPr lang="en-US" sz="6600" b="0">
                <a:effectLst>
                  <a:outerShdw blurRad="38100" dist="38100" dir="2700000" algn="tl">
                    <a:srgbClr val="969696"/>
                  </a:outerShdw>
                </a:effectLst>
              </a:rPr>
              <a:t>Repentance</a:t>
            </a:r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885950" y="3086100"/>
            <a:ext cx="5400675" cy="1314450"/>
          </a:xfrm>
          <a:solidFill>
            <a:schemeClr val="bg1"/>
          </a:solidFill>
        </p:spPr>
        <p:txBody>
          <a:bodyPr/>
          <a:lstStyle/>
          <a:p>
            <a:r>
              <a:rPr lang="en-US" sz="5400" b="1">
                <a:effectLst>
                  <a:outerShdw blurRad="38100" dist="38100" dir="2700000" algn="tl">
                    <a:srgbClr val="969696"/>
                  </a:outerShdw>
                </a:effectLst>
              </a:rPr>
              <a:t>Acts 17:30-31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085850" y="857251"/>
            <a:ext cx="6729413" cy="1902619"/>
          </a:xfrm>
          <a:solidFill>
            <a:schemeClr val="bg1"/>
          </a:solidFill>
        </p:spPr>
        <p:txBody>
          <a:bodyPr/>
          <a:lstStyle/>
          <a:p>
            <a:r>
              <a:rPr lang="en-US" sz="4500"/>
              <a:t>God Commands</a:t>
            </a:r>
            <a:br>
              <a:rPr lang="en-US" sz="4500"/>
            </a:br>
            <a:r>
              <a:rPr lang="en-US" sz="6000" b="0">
                <a:effectLst>
                  <a:outerShdw blurRad="38100" dist="38100" dir="2700000" algn="tl">
                    <a:srgbClr val="969696"/>
                  </a:outerShdw>
                </a:effectLst>
              </a:rPr>
              <a:t>Repentance</a:t>
            </a:r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857250" y="3086101"/>
            <a:ext cx="7429500" cy="2585323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300" b="1" i="1" dirty="0">
                <a:solidFill>
                  <a:schemeClr val="accent1"/>
                </a:solidFill>
              </a:rPr>
              <a:t>Acts 17:30-31</a:t>
            </a:r>
            <a:r>
              <a:rPr lang="en-US" sz="3300" i="1" dirty="0"/>
              <a:t> “All men everywhere…”</a:t>
            </a:r>
          </a:p>
          <a:p>
            <a:r>
              <a:rPr lang="en-US" sz="3300" b="1" i="1" dirty="0">
                <a:solidFill>
                  <a:schemeClr val="accent1"/>
                </a:solidFill>
              </a:rPr>
              <a:t>Rom 3:23</a:t>
            </a:r>
            <a:r>
              <a:rPr lang="en-US" sz="3300" i="1" dirty="0"/>
              <a:t> “for all have sinned…”</a:t>
            </a:r>
          </a:p>
          <a:p>
            <a:r>
              <a:rPr lang="en-US" sz="3300" b="1" i="1" dirty="0">
                <a:solidFill>
                  <a:schemeClr val="accent1"/>
                </a:solidFill>
              </a:rPr>
              <a:t>Rom 4:15</a:t>
            </a:r>
            <a:r>
              <a:rPr lang="en-US" sz="3300" i="1" dirty="0"/>
              <a:t> “…where there is no law, neither is there transgression.”</a:t>
            </a:r>
          </a:p>
          <a:p>
            <a:endParaRPr lang="en-US" sz="3000" dirty="0"/>
          </a:p>
        </p:txBody>
      </p:sp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1428750" y="5176838"/>
            <a:ext cx="6772275" cy="854080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Therefore, </a:t>
            </a:r>
            <a:r>
              <a:rPr lang="en-US" sz="495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all</a:t>
            </a:r>
            <a:r>
              <a:rPr lang="en-US" sz="3600" b="1">
                <a:solidFill>
                  <a:srgbClr val="FF0000"/>
                </a:solidFill>
              </a:rPr>
              <a:t> are under law!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3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0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0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0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30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4" grpId="0" uiExpand="1" build="allAtOnce" animBg="1"/>
      <p:bldP spid="430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Rectangle 8"/>
          <p:cNvSpPr>
            <a:spLocks noGrp="1" noChangeArrowheads="1"/>
          </p:cNvSpPr>
          <p:nvPr>
            <p:ph type="title"/>
          </p:nvPr>
        </p:nvSpPr>
        <p:spPr>
          <a:xfrm>
            <a:off x="1178718" y="514350"/>
            <a:ext cx="6586538" cy="1143000"/>
          </a:xfrm>
          <a:noFill/>
          <a:ln/>
        </p:spPr>
        <p:txBody>
          <a:bodyPr/>
          <a:lstStyle/>
          <a:p>
            <a:r>
              <a:rPr lang="en-US" sz="5400" b="0" dirty="0">
                <a:solidFill>
                  <a:srgbClr val="66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REPENTANCE</a:t>
            </a:r>
            <a:br>
              <a:rPr lang="en-US" sz="5400" b="0" dirty="0">
                <a:solidFill>
                  <a:srgbClr val="66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</a:br>
            <a:r>
              <a:rPr lang="en-US" sz="5400" b="0" dirty="0">
                <a:solidFill>
                  <a:srgbClr val="66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COMMANDED</a:t>
            </a:r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914400" y="2343150"/>
            <a:ext cx="7115175" cy="3429000"/>
          </a:xfrm>
          <a:noFill/>
          <a:ln/>
          <a:effectLst>
            <a:outerShdw dist="35921" dir="2700000" algn="ctr" rotWithShape="0">
              <a:schemeClr val="bg1"/>
            </a:outerShdw>
          </a:effectLst>
        </p:spPr>
        <p:txBody>
          <a:bodyPr/>
          <a:lstStyle/>
          <a:p>
            <a:r>
              <a:rPr lang="en-US" sz="3300" i="1" dirty="0">
                <a:solidFill>
                  <a:schemeClr val="accent1"/>
                </a:solidFill>
                <a:latin typeface="Tahoma" pitchFamily="34" charset="0"/>
                <a:cs typeface="Arial" pitchFamily="34" charset="0"/>
              </a:rPr>
              <a:t>By John. Mt. 3:2</a:t>
            </a:r>
          </a:p>
          <a:p>
            <a:r>
              <a:rPr lang="en-US" sz="3300" i="1" dirty="0">
                <a:solidFill>
                  <a:schemeClr val="accent1"/>
                </a:solidFill>
                <a:latin typeface="Tahoma" pitchFamily="34" charset="0"/>
                <a:cs typeface="Arial" pitchFamily="34" charset="0"/>
              </a:rPr>
              <a:t>By Jesus. Mt. 4:17; </a:t>
            </a:r>
            <a:r>
              <a:rPr lang="en-US" sz="3300" i="1" dirty="0" err="1">
                <a:solidFill>
                  <a:schemeClr val="accent1"/>
                </a:solidFill>
                <a:latin typeface="Tahoma" pitchFamily="34" charset="0"/>
                <a:cs typeface="Arial" pitchFamily="34" charset="0"/>
              </a:rPr>
              <a:t>Lk</a:t>
            </a:r>
            <a:r>
              <a:rPr lang="en-US" sz="3300" i="1" dirty="0">
                <a:solidFill>
                  <a:schemeClr val="accent1"/>
                </a:solidFill>
                <a:latin typeface="Tahoma" pitchFamily="34" charset="0"/>
                <a:cs typeface="Arial" pitchFamily="34" charset="0"/>
              </a:rPr>
              <a:t>. 13:3,5</a:t>
            </a:r>
          </a:p>
          <a:p>
            <a:r>
              <a:rPr lang="en-US" sz="3300" i="1" dirty="0">
                <a:solidFill>
                  <a:schemeClr val="accent1"/>
                </a:solidFill>
                <a:latin typeface="Tahoma" pitchFamily="34" charset="0"/>
                <a:cs typeface="Arial" pitchFamily="34" charset="0"/>
              </a:rPr>
              <a:t>Great Commission. </a:t>
            </a:r>
            <a:r>
              <a:rPr lang="en-US" sz="3300" i="1" dirty="0" err="1">
                <a:solidFill>
                  <a:schemeClr val="accent1"/>
                </a:solidFill>
                <a:latin typeface="Tahoma" pitchFamily="34" charset="0"/>
                <a:cs typeface="Arial" pitchFamily="34" charset="0"/>
              </a:rPr>
              <a:t>Lk</a:t>
            </a:r>
            <a:r>
              <a:rPr lang="en-US" sz="3300" i="1" dirty="0">
                <a:solidFill>
                  <a:schemeClr val="accent1"/>
                </a:solidFill>
                <a:latin typeface="Tahoma" pitchFamily="34" charset="0"/>
                <a:cs typeface="Arial" pitchFamily="34" charset="0"/>
              </a:rPr>
              <a:t>. 24:47</a:t>
            </a:r>
          </a:p>
          <a:p>
            <a:r>
              <a:rPr lang="en-US" sz="3300" i="1" dirty="0">
                <a:solidFill>
                  <a:schemeClr val="accent1"/>
                </a:solidFill>
                <a:latin typeface="Tahoma" pitchFamily="34" charset="0"/>
                <a:cs typeface="Arial" pitchFamily="34" charset="0"/>
              </a:rPr>
              <a:t>By Disciples. Mk. 6:12</a:t>
            </a:r>
          </a:p>
          <a:p>
            <a:r>
              <a:rPr lang="en-US" sz="3300" i="1" dirty="0">
                <a:solidFill>
                  <a:schemeClr val="accent1"/>
                </a:solidFill>
                <a:latin typeface="Tahoma" pitchFamily="34" charset="0"/>
                <a:cs typeface="Arial" pitchFamily="34" charset="0"/>
              </a:rPr>
              <a:t>By Apostles. Acts 2:38; 11:18</a:t>
            </a:r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3018" y="714375"/>
            <a:ext cx="6557963" cy="857250"/>
          </a:xfrm>
          <a:noFill/>
          <a:ln/>
        </p:spPr>
        <p:txBody>
          <a:bodyPr/>
          <a:lstStyle/>
          <a:p>
            <a:r>
              <a:rPr lang="en-US" sz="5400" b="0" dirty="0">
                <a:solidFill>
                  <a:srgbClr val="66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REPENTANCE</a:t>
            </a:r>
            <a:br>
              <a:rPr lang="en-US" sz="5400" b="0" dirty="0">
                <a:solidFill>
                  <a:srgbClr val="66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</a:br>
            <a:r>
              <a:rPr lang="en-US" sz="5400" b="0" dirty="0">
                <a:solidFill>
                  <a:srgbClr val="66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Is Not…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2628900"/>
            <a:ext cx="3600450" cy="3086100"/>
          </a:xfrm>
          <a:noFill/>
          <a:ln/>
          <a:effectLst>
            <a:outerShdw dist="35921" dir="2700000" algn="ctr" rotWithShape="0">
              <a:schemeClr val="bg1"/>
            </a:outerShdw>
          </a:effectLst>
        </p:spPr>
        <p:txBody>
          <a:bodyPr/>
          <a:lstStyle/>
          <a:p>
            <a:r>
              <a:rPr lang="en-US" sz="2700" i="1">
                <a:solidFill>
                  <a:schemeClr val="accent1"/>
                </a:solidFill>
                <a:latin typeface="Tahoma" pitchFamily="34" charset="0"/>
                <a:cs typeface="Arial" pitchFamily="34" charset="0"/>
              </a:rPr>
              <a:t>Fear</a:t>
            </a:r>
          </a:p>
          <a:p>
            <a:r>
              <a:rPr lang="en-US" sz="2700" i="1">
                <a:solidFill>
                  <a:schemeClr val="accent1"/>
                </a:solidFill>
                <a:latin typeface="Tahoma" pitchFamily="34" charset="0"/>
                <a:cs typeface="Arial" pitchFamily="34" charset="0"/>
              </a:rPr>
              <a:t>Confession</a:t>
            </a:r>
          </a:p>
          <a:p>
            <a:r>
              <a:rPr lang="en-US" sz="2700" i="1">
                <a:solidFill>
                  <a:schemeClr val="accent1"/>
                </a:solidFill>
                <a:latin typeface="Tahoma" pitchFamily="34" charset="0"/>
                <a:cs typeface="Arial" pitchFamily="34" charset="0"/>
              </a:rPr>
              <a:t>Being sorry</a:t>
            </a:r>
          </a:p>
          <a:p>
            <a:r>
              <a:rPr lang="en-US" sz="2700" i="1">
                <a:solidFill>
                  <a:schemeClr val="accent1"/>
                </a:solidFill>
                <a:latin typeface="Tahoma" pitchFamily="34" charset="0"/>
                <a:cs typeface="Arial" pitchFamily="34" charset="0"/>
              </a:rPr>
              <a:t>Simply a reformation of life</a:t>
            </a:r>
          </a:p>
          <a:p>
            <a:r>
              <a:rPr lang="en-US" sz="2700" i="1">
                <a:solidFill>
                  <a:schemeClr val="accent1"/>
                </a:solidFill>
                <a:latin typeface="Tahoma" pitchFamily="34" charset="0"/>
                <a:cs typeface="Arial" pitchFamily="34" charset="0"/>
              </a:rPr>
              <a:t>Being aware of sin</a:t>
            </a:r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72025" y="2686050"/>
            <a:ext cx="3657600" cy="3086100"/>
          </a:xfrm>
          <a:effectLst>
            <a:outerShdw dist="35921" dir="2700000" algn="ctr" rotWithShape="0">
              <a:schemeClr val="bg1"/>
            </a:outerShdw>
          </a:effectLst>
        </p:spPr>
        <p:txBody>
          <a:bodyPr/>
          <a:lstStyle/>
          <a:p>
            <a:r>
              <a:rPr lang="en-US" sz="2700" i="1">
                <a:solidFill>
                  <a:schemeClr val="accent1"/>
                </a:solidFill>
                <a:latin typeface="Tahoma" pitchFamily="34" charset="0"/>
                <a:cs typeface="Arial" pitchFamily="34" charset="0"/>
              </a:rPr>
              <a:t>Prayer</a:t>
            </a:r>
          </a:p>
          <a:p>
            <a:r>
              <a:rPr lang="en-US" sz="2700" i="1">
                <a:solidFill>
                  <a:schemeClr val="accent1"/>
                </a:solidFill>
                <a:latin typeface="Tahoma" pitchFamily="34" charset="0"/>
                <a:cs typeface="Arial" pitchFamily="34" charset="0"/>
              </a:rPr>
              <a:t>Coming forward</a:t>
            </a:r>
          </a:p>
          <a:p>
            <a:r>
              <a:rPr lang="en-US" sz="2700" i="1">
                <a:solidFill>
                  <a:schemeClr val="accent1"/>
                </a:solidFill>
                <a:latin typeface="Tahoma" pitchFamily="34" charset="0"/>
                <a:cs typeface="Arial" pitchFamily="34" charset="0"/>
              </a:rPr>
              <a:t>Doing penance</a:t>
            </a:r>
          </a:p>
          <a:p>
            <a:r>
              <a:rPr lang="en-US" sz="2700" i="1">
                <a:solidFill>
                  <a:schemeClr val="accent1"/>
                </a:solidFill>
                <a:latin typeface="Tahoma" pitchFamily="34" charset="0"/>
                <a:cs typeface="Arial" pitchFamily="34" charset="0"/>
              </a:rPr>
              <a:t>Remorse or regret</a:t>
            </a:r>
          </a:p>
          <a:p>
            <a:r>
              <a:rPr lang="en-US" sz="2700" i="1">
                <a:solidFill>
                  <a:schemeClr val="accent1"/>
                </a:solidFill>
                <a:latin typeface="Tahoma" pitchFamily="34" charset="0"/>
                <a:cs typeface="Arial" pitchFamily="34" charset="0"/>
              </a:rPr>
              <a:t>“If I have…”</a:t>
            </a:r>
          </a:p>
          <a:p>
            <a:pPr>
              <a:buFontTx/>
              <a:buNone/>
            </a:pPr>
            <a:endParaRPr lang="en-US" sz="2700" i="1">
              <a:solidFill>
                <a:schemeClr val="accent1"/>
              </a:solidFill>
              <a:latin typeface="Tahoma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257300" y="1085850"/>
            <a:ext cx="6557963" cy="857250"/>
          </a:xfrm>
          <a:noFill/>
          <a:ln/>
        </p:spPr>
        <p:txBody>
          <a:bodyPr/>
          <a:lstStyle/>
          <a:p>
            <a:r>
              <a:rPr lang="en-US" sz="5400" b="0">
                <a:solidFill>
                  <a:srgbClr val="66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REPENTANCE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75" y="2228850"/>
            <a:ext cx="7715250" cy="3771900"/>
          </a:xfrm>
          <a:noFill/>
          <a:ln/>
          <a:effectLst>
            <a:outerShdw dist="35921" dir="2700000" algn="ctr" rotWithShape="0">
              <a:schemeClr val="bg1"/>
            </a:outerShdw>
          </a:effectLst>
        </p:spPr>
        <p:txBody>
          <a:bodyPr/>
          <a:lstStyle/>
          <a:p>
            <a:r>
              <a:rPr lang="en-US" sz="2700" i="1" dirty="0" err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rPr>
              <a:t>metanoia</a:t>
            </a:r>
            <a:r>
              <a:rPr lang="en-US" sz="2700" dirty="0">
                <a:latin typeface="Tahoma" pitchFamily="34" charset="0"/>
                <a:cs typeface="Times New Roman" pitchFamily="18" charset="0"/>
              </a:rPr>
              <a:t> – “</a:t>
            </a:r>
            <a:r>
              <a:rPr lang="en-US" sz="2700" i="1" dirty="0">
                <a:latin typeface="Tahoma" pitchFamily="34" charset="0"/>
                <a:cs typeface="Times New Roman" pitchFamily="18" charset="0"/>
              </a:rPr>
              <a:t>a change of mind for the better, heartily to AMEND with abhorrence of one’s past sins.” </a:t>
            </a:r>
            <a:r>
              <a:rPr lang="en-US" sz="2700" dirty="0">
                <a:latin typeface="Tahoma" pitchFamily="34" charset="0"/>
                <a:cs typeface="Times New Roman" pitchFamily="18" charset="0"/>
              </a:rPr>
              <a:t> </a:t>
            </a:r>
            <a:r>
              <a:rPr lang="en-US" sz="2100" dirty="0">
                <a:latin typeface="Tahoma" pitchFamily="34" charset="0"/>
                <a:cs typeface="Times New Roman" pitchFamily="18" charset="0"/>
              </a:rPr>
              <a:t>(</a:t>
            </a:r>
            <a:r>
              <a:rPr lang="en-US" sz="2100" u="sng" dirty="0">
                <a:latin typeface="Tahoma" pitchFamily="34" charset="0"/>
                <a:cs typeface="Times New Roman" pitchFamily="18" charset="0"/>
              </a:rPr>
              <a:t>Thayer</a:t>
            </a:r>
            <a:r>
              <a:rPr lang="en-US" sz="2100" dirty="0">
                <a:latin typeface="Tahoma" pitchFamily="34" charset="0"/>
                <a:cs typeface="Times New Roman" pitchFamily="18" charset="0"/>
              </a:rPr>
              <a:t>, 405)</a:t>
            </a:r>
          </a:p>
          <a:p>
            <a:r>
              <a:rPr lang="en-US" sz="2700" i="1" dirty="0">
                <a:latin typeface="Tahoma" pitchFamily="34" charset="0"/>
                <a:cs typeface="Arial" pitchFamily="34" charset="0"/>
              </a:rPr>
              <a:t>“This change of mind involves BOTH a turning from sin and a turning to God.”</a:t>
            </a:r>
            <a:r>
              <a:rPr lang="en-US" sz="2700" dirty="0">
                <a:latin typeface="Tahoma" pitchFamily="34" charset="0"/>
                <a:cs typeface="Arial" pitchFamily="34" charset="0"/>
              </a:rPr>
              <a:t> </a:t>
            </a:r>
            <a:r>
              <a:rPr lang="en-US" sz="2100" dirty="0">
                <a:latin typeface="Tahoma" pitchFamily="34" charset="0"/>
                <a:cs typeface="Arial" pitchFamily="34" charset="0"/>
              </a:rPr>
              <a:t>(W.E. Vine, Vol. 3, pg. 281)</a:t>
            </a:r>
          </a:p>
          <a:p>
            <a:r>
              <a:rPr lang="en-US" sz="2700" dirty="0">
                <a:latin typeface="Tahoma" pitchFamily="34" charset="0"/>
                <a:cs typeface="Arial" pitchFamily="34" charset="0"/>
              </a:rPr>
              <a:t>“John did not call on people to be sorry, but to change their mental attitudes AND CONDUCT.” </a:t>
            </a:r>
            <a:r>
              <a:rPr lang="en-US" sz="2100" dirty="0">
                <a:latin typeface="Tahoma" pitchFamily="34" charset="0"/>
                <a:cs typeface="Arial" pitchFamily="34" charset="0"/>
              </a:rPr>
              <a:t>(A.T. Robertson, </a:t>
            </a:r>
            <a:r>
              <a:rPr lang="en-US" sz="2100" u="sng" dirty="0">
                <a:latin typeface="Tahoma" pitchFamily="34" charset="0"/>
                <a:cs typeface="Arial" pitchFamily="34" charset="0"/>
              </a:rPr>
              <a:t>Word Pictures</a:t>
            </a:r>
            <a:r>
              <a:rPr lang="en-US" sz="2100" dirty="0">
                <a:latin typeface="Tahoma" pitchFamily="34" charset="0"/>
                <a:cs typeface="Arial" pitchFamily="34" charset="0"/>
              </a:rPr>
              <a:t>, Vol. 1, pg. 24)</a:t>
            </a:r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857250"/>
            <a:ext cx="7715250" cy="1485900"/>
          </a:xfrm>
          <a:solidFill>
            <a:schemeClr val="bg1"/>
          </a:solidFill>
          <a:ln/>
        </p:spPr>
        <p:txBody>
          <a:bodyPr/>
          <a:lstStyle/>
          <a:p>
            <a:r>
              <a:rPr lang="en-US" sz="5400" b="0">
                <a:solidFill>
                  <a:srgbClr val="66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Examples of Repentance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75" y="2343150"/>
            <a:ext cx="7715250" cy="3657600"/>
          </a:xfrm>
          <a:solidFill>
            <a:schemeClr val="accent2"/>
          </a:solidFill>
          <a:ln/>
          <a:effectLst>
            <a:outerShdw dist="35921" dir="2700000" algn="ctr" rotWithShape="0">
              <a:schemeClr val="bg1"/>
            </a:outerShdw>
          </a:effectLst>
        </p:spPr>
        <p:txBody>
          <a:bodyPr/>
          <a:lstStyle/>
          <a:p>
            <a:r>
              <a:rPr lang="en-US" sz="3000" i="1" dirty="0">
                <a:solidFill>
                  <a:schemeClr val="accent1"/>
                </a:solidFill>
                <a:latin typeface="Tahoma" pitchFamily="34" charset="0"/>
                <a:cs typeface="Arial" pitchFamily="34" charset="0"/>
              </a:rPr>
              <a:t>Jews on Pentecost. Acts 2</a:t>
            </a:r>
          </a:p>
          <a:p>
            <a:r>
              <a:rPr lang="en-US" sz="3000" i="1" dirty="0">
                <a:solidFill>
                  <a:schemeClr val="accent1"/>
                </a:solidFill>
                <a:latin typeface="Tahoma" pitchFamily="34" charset="0"/>
                <a:cs typeface="Arial" pitchFamily="34" charset="0"/>
              </a:rPr>
              <a:t>Ninevites. Mt. 12:41; cf. Jonah 3:10</a:t>
            </a:r>
          </a:p>
          <a:p>
            <a:r>
              <a:rPr lang="en-US" sz="3000" i="1" dirty="0">
                <a:solidFill>
                  <a:schemeClr val="accent1"/>
                </a:solidFill>
                <a:latin typeface="Tahoma" pitchFamily="34" charset="0"/>
                <a:cs typeface="Arial" pitchFamily="34" charset="0"/>
              </a:rPr>
              <a:t>Rebellious son. Mt. 21:28-29</a:t>
            </a:r>
          </a:p>
          <a:p>
            <a:r>
              <a:rPr lang="en-US" sz="3000" i="1" dirty="0">
                <a:solidFill>
                  <a:schemeClr val="accent1"/>
                </a:solidFill>
                <a:latin typeface="Tahoma" pitchFamily="34" charset="0"/>
                <a:cs typeface="Arial" pitchFamily="34" charset="0"/>
              </a:rPr>
              <a:t>Prodigal son. Lk. 15:11-21</a:t>
            </a:r>
            <a:endParaRPr lang="en-US" i="1" dirty="0">
              <a:solidFill>
                <a:schemeClr val="accent1"/>
              </a:solidFill>
              <a:latin typeface="Tahoma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uiExpand="1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726098" y="742950"/>
            <a:ext cx="7715250" cy="971550"/>
          </a:xfrm>
          <a:solidFill>
            <a:schemeClr val="bg1"/>
          </a:solidFill>
          <a:ln/>
        </p:spPr>
        <p:txBody>
          <a:bodyPr/>
          <a:lstStyle/>
          <a:p>
            <a:r>
              <a:rPr lang="en-US" sz="5400" b="0" dirty="0">
                <a:solidFill>
                  <a:srgbClr val="66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Examples of Repentance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6098" y="1752600"/>
            <a:ext cx="7715250" cy="3162300"/>
          </a:xfrm>
          <a:solidFill>
            <a:schemeClr val="accent2"/>
          </a:solidFill>
          <a:ln/>
          <a:effectLst>
            <a:outerShdw dist="35921" dir="2700000" algn="ctr" rotWithShape="0">
              <a:schemeClr val="bg1"/>
            </a:outerShdw>
          </a:effectLst>
        </p:spPr>
        <p:txBody>
          <a:bodyPr/>
          <a:lstStyle/>
          <a:p>
            <a:r>
              <a:rPr lang="en-US" sz="3000" i="1" dirty="0">
                <a:solidFill>
                  <a:schemeClr val="accent1"/>
                </a:solidFill>
                <a:latin typeface="Tahoma" pitchFamily="34" charset="0"/>
                <a:cs typeface="Arial" pitchFamily="34" charset="0"/>
              </a:rPr>
              <a:t>Thessalonians turned from idols.</a:t>
            </a:r>
          </a:p>
          <a:p>
            <a:pPr marL="0" indent="0">
              <a:buNone/>
            </a:pPr>
            <a:r>
              <a:rPr lang="en-US" sz="3000" i="1" dirty="0">
                <a:solidFill>
                  <a:schemeClr val="accent1"/>
                </a:solidFill>
                <a:latin typeface="Tahoma" pitchFamily="34" charset="0"/>
                <a:cs typeface="Arial" pitchFamily="34" charset="0"/>
              </a:rPr>
              <a:t>  1 Thess. 1:9</a:t>
            </a:r>
          </a:p>
          <a:p>
            <a:r>
              <a:rPr lang="en-US" sz="3000" i="1" dirty="0">
                <a:solidFill>
                  <a:schemeClr val="accent1"/>
                </a:solidFill>
                <a:latin typeface="Tahoma" pitchFamily="34" charset="0"/>
                <a:cs typeface="Arial" pitchFamily="34" charset="0"/>
              </a:rPr>
              <a:t>Ephesians burned their books. Acts 19:19</a:t>
            </a:r>
          </a:p>
          <a:p>
            <a:r>
              <a:rPr lang="en-US" sz="3000" i="1" dirty="0">
                <a:solidFill>
                  <a:schemeClr val="accent1"/>
                </a:solidFill>
                <a:latin typeface="Tahoma" pitchFamily="34" charset="0"/>
                <a:cs typeface="Arial" pitchFamily="34" charset="0"/>
              </a:rPr>
              <a:t>Jailor “washed their stripes.” Acts 16:33</a:t>
            </a:r>
          </a:p>
          <a:p>
            <a:r>
              <a:rPr lang="en-US" sz="3000" i="1" dirty="0">
                <a:solidFill>
                  <a:schemeClr val="accent1"/>
                </a:solidFill>
                <a:latin typeface="Tahoma" pitchFamily="34" charset="0"/>
                <a:cs typeface="Arial" pitchFamily="34" charset="0"/>
              </a:rPr>
              <a:t>Corinthians turned from former practices. 1 Cor. 6:9-11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714375" y="4914900"/>
            <a:ext cx="7715250" cy="1523494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7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These </a:t>
            </a:r>
            <a:r>
              <a:rPr lang="en-US" sz="33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all</a:t>
            </a:r>
            <a:r>
              <a:rPr lang="en-US" sz="27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brought forth fruit worthy of repentance!</a:t>
            </a:r>
          </a:p>
          <a:p>
            <a:r>
              <a:rPr lang="en-US" sz="27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Cf. Lk. 3:8; Acts 26:19-20</a:t>
            </a:r>
            <a:r>
              <a:rPr lang="en-US" sz="3300"/>
              <a:t>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uiExpand="1" build="p" autoUpdateAnimBg="0"/>
      <p:bldP spid="53253" grpId="0" animBg="1" autoUpdateAnimBg="0"/>
    </p:bldLst>
  </p:timing>
</p:sld>
</file>

<file path=ppt/theme/theme1.xml><?xml version="1.0" encoding="utf-8"?>
<a:theme xmlns:a="http://schemas.openxmlformats.org/drawingml/2006/main" name="BLUZ">
  <a:themeElements>
    <a:clrScheme name="">
      <a:dk1>
        <a:srgbClr val="969696"/>
      </a:dk1>
      <a:lt1>
        <a:srgbClr val="FFFFFF"/>
      </a:lt1>
      <a:dk2>
        <a:srgbClr val="000000"/>
      </a:dk2>
      <a:lt2>
        <a:srgbClr val="FFFFFF"/>
      </a:lt2>
      <a:accent1>
        <a:srgbClr val="FFFF00"/>
      </a:accent1>
      <a:accent2>
        <a:srgbClr val="3333CC"/>
      </a:accent2>
      <a:accent3>
        <a:srgbClr val="AAAAAA"/>
      </a:accent3>
      <a:accent4>
        <a:srgbClr val="DADADA"/>
      </a:accent4>
      <a:accent5>
        <a:srgbClr val="FFFFA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UZ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UZ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Z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Z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Z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Z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Z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Z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eme23">
  <a:themeElements>
    <a:clrScheme name="Sample presentation slides 3">
      <a:dk1>
        <a:srgbClr val="0000C0"/>
      </a:dk1>
      <a:lt1>
        <a:srgbClr val="FFFFFF"/>
      </a:lt1>
      <a:dk2>
        <a:srgbClr val="0066CC"/>
      </a:dk2>
      <a:lt2>
        <a:srgbClr val="9ADCF6"/>
      </a:lt2>
      <a:accent1>
        <a:srgbClr val="BE9932"/>
      </a:accent1>
      <a:accent2>
        <a:srgbClr val="2A99EC"/>
      </a:accent2>
      <a:accent3>
        <a:srgbClr val="AAB8E2"/>
      </a:accent3>
      <a:accent4>
        <a:srgbClr val="DADADA"/>
      </a:accent4>
      <a:accent5>
        <a:srgbClr val="DBCAAD"/>
      </a:accent5>
      <a:accent6>
        <a:srgbClr val="258AD6"/>
      </a:accent6>
      <a:hlink>
        <a:srgbClr val="70B040"/>
      </a:hlink>
      <a:folHlink>
        <a:srgbClr val="6B8ED3"/>
      </a:folHlink>
    </a:clrScheme>
    <a:fontScheme name="Sample presentation slide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presentation slides 1">
        <a:dk1>
          <a:srgbClr val="000066"/>
        </a:dk1>
        <a:lt1>
          <a:srgbClr val="FFFFFF"/>
        </a:lt1>
        <a:dk2>
          <a:srgbClr val="006699"/>
        </a:dk2>
        <a:lt2>
          <a:srgbClr val="EEE378"/>
        </a:lt2>
        <a:accent1>
          <a:srgbClr val="69C828"/>
        </a:accent1>
        <a:accent2>
          <a:srgbClr val="E68B30"/>
        </a:accent2>
        <a:accent3>
          <a:srgbClr val="AAB8CA"/>
        </a:accent3>
        <a:accent4>
          <a:srgbClr val="DADADA"/>
        </a:accent4>
        <a:accent5>
          <a:srgbClr val="B9E0AC"/>
        </a:accent5>
        <a:accent6>
          <a:srgbClr val="D07D2A"/>
        </a:accent6>
        <a:hlink>
          <a:srgbClr val="0FAAE1"/>
        </a:hlink>
        <a:folHlink>
          <a:srgbClr val="547FE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 presentation slides 2">
        <a:dk1>
          <a:srgbClr val="0F4334"/>
        </a:dk1>
        <a:lt1>
          <a:srgbClr val="FFFFFF"/>
        </a:lt1>
        <a:dk2>
          <a:srgbClr val="43BD4C"/>
        </a:dk2>
        <a:lt2>
          <a:srgbClr val="F0F7BD"/>
        </a:lt2>
        <a:accent1>
          <a:srgbClr val="B2B838"/>
        </a:accent1>
        <a:accent2>
          <a:srgbClr val="E68B30"/>
        </a:accent2>
        <a:accent3>
          <a:srgbClr val="B0DBB2"/>
        </a:accent3>
        <a:accent4>
          <a:srgbClr val="DADADA"/>
        </a:accent4>
        <a:accent5>
          <a:srgbClr val="D5D8AE"/>
        </a:accent5>
        <a:accent6>
          <a:srgbClr val="D07D2A"/>
        </a:accent6>
        <a:hlink>
          <a:srgbClr val="3FB180"/>
        </a:hlink>
        <a:folHlink>
          <a:srgbClr val="3BA7E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 presentation slides 3">
        <a:dk1>
          <a:srgbClr val="0000C0"/>
        </a:dk1>
        <a:lt1>
          <a:srgbClr val="FFFFFF"/>
        </a:lt1>
        <a:dk2>
          <a:srgbClr val="0066CC"/>
        </a:dk2>
        <a:lt2>
          <a:srgbClr val="9ADCF6"/>
        </a:lt2>
        <a:accent1>
          <a:srgbClr val="BE9932"/>
        </a:accent1>
        <a:accent2>
          <a:srgbClr val="2A99EC"/>
        </a:accent2>
        <a:accent3>
          <a:srgbClr val="AAB8E2"/>
        </a:accent3>
        <a:accent4>
          <a:srgbClr val="DADADA"/>
        </a:accent4>
        <a:accent5>
          <a:srgbClr val="DBCAAD"/>
        </a:accent5>
        <a:accent6>
          <a:srgbClr val="258AD6"/>
        </a:accent6>
        <a:hlink>
          <a:srgbClr val="70B040"/>
        </a:hlink>
        <a:folHlink>
          <a:srgbClr val="6B8ED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Designs\BLUZ.POT</Template>
  <TotalTime>4109</TotalTime>
  <Pages>8906380</Pages>
  <Words>892</Words>
  <Application>Microsoft Office PowerPoint</Application>
  <PresentationFormat>On-screen Show (4:3)</PresentationFormat>
  <Paragraphs>140</Paragraphs>
  <Slides>22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Accord Heavy SF</vt:lpstr>
      <vt:lpstr>Alfredo Heavy</vt:lpstr>
      <vt:lpstr>Arial</vt:lpstr>
      <vt:lpstr>Calibri</vt:lpstr>
      <vt:lpstr>Calibri Light</vt:lpstr>
      <vt:lpstr>Calisto MT</vt:lpstr>
      <vt:lpstr>Tahoma</vt:lpstr>
      <vt:lpstr>Times New Roman</vt:lpstr>
      <vt:lpstr>BLUZ</vt:lpstr>
      <vt:lpstr>Theme23</vt:lpstr>
      <vt:lpstr>Office Theme</vt:lpstr>
      <vt:lpstr>PowerPoint Presentation</vt:lpstr>
      <vt:lpstr>PowerPoint Presentation</vt:lpstr>
      <vt:lpstr>God Commands Repentance</vt:lpstr>
      <vt:lpstr>God Commands Repentance</vt:lpstr>
      <vt:lpstr>REPENTANCE COMMANDED</vt:lpstr>
      <vt:lpstr>REPENTANCE Is Not…</vt:lpstr>
      <vt:lpstr>REPENTANCE</vt:lpstr>
      <vt:lpstr>Examples of Repentance</vt:lpstr>
      <vt:lpstr>Examples of Repentance</vt:lpstr>
      <vt:lpstr>Demands of Repentance </vt:lpstr>
      <vt:lpstr>Demands of Repentance </vt:lpstr>
      <vt:lpstr>Demands of Repentance </vt:lpstr>
      <vt:lpstr>Demands of Repentance </vt:lpstr>
      <vt:lpstr>Demands of Repentance </vt:lpstr>
      <vt:lpstr>Demands of Repentance </vt:lpstr>
      <vt:lpstr>Demands of Repentance </vt:lpstr>
      <vt:lpstr>Does Not Remove Temporal Consequences </vt:lpstr>
      <vt:lpstr>What Produces Repentance?</vt:lpstr>
      <vt:lpstr>Fruits of Repentance- “For behold…” 2 Corinthians 7:11</vt:lpstr>
      <vt:lpstr>Fruits of Repentance- “For behold…” 2 Corinthians 7:11</vt:lpstr>
      <vt:lpstr>Efforts to Avoid Repentance</vt:lpstr>
      <vt:lpstr>God’s Solution To Sin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REPENTANCE</dc:title>
  <dc:creator>Micky Galloway</dc:creator>
  <cp:lastModifiedBy>Norris Long</cp:lastModifiedBy>
  <cp:revision>131</cp:revision>
  <dcterms:created xsi:type="dcterms:W3CDTF">2003-03-08T19:04:37Z</dcterms:created>
  <dcterms:modified xsi:type="dcterms:W3CDTF">2026-03-10T15:37:11Z</dcterms:modified>
</cp:coreProperties>
</file>