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4" r:id="rId2"/>
    <p:sldMasterId id="2147483716" r:id="rId3"/>
  </p:sldMasterIdLst>
  <p:notesMasterIdLst>
    <p:notesMasterId r:id="rId29"/>
  </p:notesMasterIdLst>
  <p:handoutMasterIdLst>
    <p:handoutMasterId r:id="rId30"/>
  </p:handoutMasterIdLst>
  <p:sldIdLst>
    <p:sldId id="293" r:id="rId4"/>
    <p:sldId id="292" r:id="rId5"/>
    <p:sldId id="256" r:id="rId6"/>
    <p:sldId id="257" r:id="rId7"/>
    <p:sldId id="258" r:id="rId8"/>
    <p:sldId id="285" r:id="rId9"/>
    <p:sldId id="259" r:id="rId10"/>
    <p:sldId id="260" r:id="rId11"/>
    <p:sldId id="261" r:id="rId12"/>
    <p:sldId id="284" r:id="rId13"/>
    <p:sldId id="262" r:id="rId14"/>
    <p:sldId id="263" r:id="rId15"/>
    <p:sldId id="265" r:id="rId16"/>
    <p:sldId id="266" r:id="rId17"/>
    <p:sldId id="267" r:id="rId18"/>
    <p:sldId id="264" r:id="rId19"/>
    <p:sldId id="268" r:id="rId20"/>
    <p:sldId id="280" r:id="rId21"/>
    <p:sldId id="281" r:id="rId22"/>
    <p:sldId id="286" r:id="rId23"/>
    <p:sldId id="272" r:id="rId24"/>
    <p:sldId id="273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5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CE6B910-E9B6-16FB-1201-6356E86F3D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4741E25-793D-261C-0B7A-A385E67DCD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A678D9FC-AA85-060C-637E-ED53D5104E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A1E79D0-48F7-1634-B0FA-9926D6D635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B4328C74-910D-459C-A326-D962F9C90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05ED7F9-C0C1-AFB9-CD02-AFC0FD6863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7548CE4-659C-B990-10E7-AA151110A6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6F7967C-345A-A06F-531C-A13CE88A1B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1530D23E-5BB1-E9B2-635C-4D223B1526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6CCC1C41-41C3-2546-C719-2D7514DA73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E8885CC6-8AF5-8ECA-2A1F-4F32218E4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EF30E219-DF5C-408A-AB80-0FCCDAB48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FC78D-3B5C-591D-DE08-AC55297CFE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4">
            <a:extLst>
              <a:ext uri="{FF2B5EF4-FFF2-40B4-BE49-F238E27FC236}">
                <a16:creationId xmlns:a16="http://schemas.microsoft.com/office/drawing/2014/main" id="{69D4ED50-082B-C623-58A6-04387D681DBC}"/>
              </a:ext>
            </a:extLst>
          </p:cNvPr>
          <p:cNvSpPr/>
          <p:nvPr/>
        </p:nvSpPr>
        <p:spPr>
          <a:xfrm>
            <a:off x="65485" y="69851"/>
            <a:ext cx="9013031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BA500B-6A71-7753-7D6C-5D13B4C069CB}"/>
              </a:ext>
            </a:extLst>
          </p:cNvPr>
          <p:cNvSpPr/>
          <p:nvPr/>
        </p:nvSpPr>
        <p:spPr>
          <a:xfrm>
            <a:off x="63104" y="1449389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F6F92-0626-F83B-F312-980EC6959812}"/>
              </a:ext>
            </a:extLst>
          </p:cNvPr>
          <p:cNvSpPr/>
          <p:nvPr/>
        </p:nvSpPr>
        <p:spPr>
          <a:xfrm>
            <a:off x="63104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97B4C-1A0A-2CDC-A562-C5EBEF169D3F}"/>
              </a:ext>
            </a:extLst>
          </p:cNvPr>
          <p:cNvSpPr/>
          <p:nvPr/>
        </p:nvSpPr>
        <p:spPr>
          <a:xfrm>
            <a:off x="63104" y="2976564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88B69713-F8ED-93CA-18AB-9A2D7A79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30373E2E-3596-5534-9B1B-32E69DD9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B07A9D97-BF69-D9FF-1F31-D6F5D196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FF26E0-C46F-4692-AE85-B1AABFA00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489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217D4D5-5E4A-0B0C-5DFF-70322008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FDF4D12-0D2E-2C85-5E2E-9AF0BC0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A7CF99B-F8A9-B086-3472-A8A4D6F3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9CC4-8730-41BE-95D1-C9BF002635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23203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0AB34F7-25DD-4BA6-BF41-F9F03716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464DABC-2BF7-9ED5-125F-A135CE4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32D8D27-FAFF-01F8-5D1F-5ADE00B8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2A99-8ED4-4E59-AB23-7ED65602F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17015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8D8F211-2EEB-344B-4CD0-7F6E96B1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1D2DD16-746E-8A4A-C385-AB75BACB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95E022D8-5C12-8F5B-7F25-9BBA4B05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6C3F-9B43-44AB-9806-B980FB441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9365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6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7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1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6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02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69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9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F5DC31-2D8D-5A1B-BFC5-323F4DE5DB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46397359-899F-DBE7-0D3E-2924F526D7D8}"/>
              </a:ext>
            </a:extLst>
          </p:cNvPr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F9EA2-F3B6-F7E5-82DC-1D2943988A9D}"/>
              </a:ext>
            </a:extLst>
          </p:cNvPr>
          <p:cNvSpPr/>
          <p:nvPr/>
        </p:nvSpPr>
        <p:spPr>
          <a:xfrm flipV="1">
            <a:off x="70248" y="2376489"/>
            <a:ext cx="9013031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0A28A-23BE-BE12-F68E-3D90A50FBD40}"/>
              </a:ext>
            </a:extLst>
          </p:cNvPr>
          <p:cNvSpPr/>
          <p:nvPr/>
        </p:nvSpPr>
        <p:spPr>
          <a:xfrm>
            <a:off x="70248" y="2341564"/>
            <a:ext cx="9013031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43DA3-D08E-3E83-902C-CD7722302421}"/>
              </a:ext>
            </a:extLst>
          </p:cNvPr>
          <p:cNvSpPr/>
          <p:nvPr/>
        </p:nvSpPr>
        <p:spPr>
          <a:xfrm>
            <a:off x="67866" y="2468564"/>
            <a:ext cx="9015413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/>
          <a:lstStyle>
            <a:lvl1pPr algn="l">
              <a:buNone/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EFC391-5B26-BAB3-F410-31F05189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297C3D-3CD6-7BDF-B7DA-F02A96B6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31E66A-3FEC-C16B-D671-B07CE874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7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ECA63D-F80B-4785-9D82-D29BDB9FC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10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69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0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1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BD53DF1-617F-577C-87A8-99850FC0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42B45D9-9476-52AA-E55D-C16F079E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ADDD843-D257-418C-2E10-DFCBD39A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D7F4-A44F-41B8-A72E-BE399D4A5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8610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2D9AD82-F526-871F-CDE5-A6762610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A6BD779-2692-FABD-F7BB-4C1FEFEB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175A79D-978A-E6CF-A84F-090B5BC7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2F59-679C-41B0-96BC-E8347D27E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07899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9C93043-6D31-0F9D-752A-03C89924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3716171-3B08-EAF7-31C2-BF6D213A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34E76F5-C288-08D1-02EC-AE66B459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057-6316-4CC4-ADE4-F8C90100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06716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8FE697D-32A3-A136-2EAA-B42F472C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FB9EE-E322-D943-0D16-63D39197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47FDC8B-71D6-8DB1-24BA-E16186B5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6234-7B72-4F05-B591-87727E0F4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2145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6612F8-64F9-9F56-E98C-5C19BB2E29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5">
            <a:extLst>
              <a:ext uri="{FF2B5EF4-FFF2-40B4-BE49-F238E27FC236}">
                <a16:creationId xmlns:a16="http://schemas.microsoft.com/office/drawing/2014/main" id="{1ED41037-949C-1289-FA55-011CF2B27884}"/>
              </a:ext>
            </a:extLst>
          </p:cNvPr>
          <p:cNvSpPr/>
          <p:nvPr/>
        </p:nvSpPr>
        <p:spPr>
          <a:xfrm>
            <a:off x="63103" y="69850"/>
            <a:ext cx="9014222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E1EC80E-66CA-25A9-0CD2-EBF47FFA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D523829-C818-B7FA-B002-DFDD465A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80BAF1A-898B-C3B7-52CC-F43FF437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D2DA05-5E91-4F72-8AD8-91F4B036A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04616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FE9939-B1B4-D7FC-57B5-792122999073}"/>
              </a:ext>
            </a:extLst>
          </p:cNvPr>
          <p:cNvSpPr/>
          <p:nvPr/>
        </p:nvSpPr>
        <p:spPr>
          <a:xfrm flipV="1">
            <a:off x="67866" y="4683126"/>
            <a:ext cx="9008269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055B4-0725-D84E-A2D8-68D2357FA52C}"/>
              </a:ext>
            </a:extLst>
          </p:cNvPr>
          <p:cNvSpPr/>
          <p:nvPr/>
        </p:nvSpPr>
        <p:spPr>
          <a:xfrm>
            <a:off x="67866" y="4649789"/>
            <a:ext cx="9008269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5C184-C1BA-3B55-6615-020043894986}"/>
              </a:ext>
            </a:extLst>
          </p:cNvPr>
          <p:cNvSpPr/>
          <p:nvPr/>
        </p:nvSpPr>
        <p:spPr>
          <a:xfrm>
            <a:off x="67866" y="4773614"/>
            <a:ext cx="9008269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94B3884-9FF1-C766-4B13-185D9C85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40CD2F5-12A9-AC21-DCBD-F81EBC43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EAFA6D-C518-18CF-ABF7-E03D2CE1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7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330CF6-0E47-44C6-A746-F0151E403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0432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C9E096-5DE5-A3FB-6C58-785DE47F20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4EA188DF-6BC3-899C-DF32-15E054EBE5E3}"/>
              </a:ext>
            </a:extLst>
          </p:cNvPr>
          <p:cNvSpPr/>
          <p:nvPr/>
        </p:nvSpPr>
        <p:spPr>
          <a:xfrm>
            <a:off x="63103" y="69850"/>
            <a:ext cx="9014222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76CC050F-01D1-3742-228F-A7B65EA49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ABAAD8EA-9F6A-08AD-2477-BD71BB6C2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A2CE039-6453-7CCA-3C69-078C47B3E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04971-398D-FA8B-41AE-0AE46A12E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BCA14F7-F141-E788-CD5F-B0091B8C0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447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1A644DF-4DBD-48FB-896F-9B7F49DA6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3" r:id="rId2"/>
    <p:sldLayoutId id="2147483701" r:id="rId3"/>
    <p:sldLayoutId id="2147483694" r:id="rId4"/>
    <p:sldLayoutId id="2147483695" r:id="rId5"/>
    <p:sldLayoutId id="2147483696" r:id="rId6"/>
    <p:sldLayoutId id="2147483697" r:id="rId7"/>
    <p:sldLayoutId id="2147483702" r:id="rId8"/>
    <p:sldLayoutId id="2147483703" r:id="rId9"/>
    <p:sldLayoutId id="2147483698" r:id="rId10"/>
    <p:sldLayoutId id="2147483699" r:id="rId11"/>
  </p:sldLayoutIdLst>
  <p:transition spd="slow">
    <p:fade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9pPr>
    </p:titleStyle>
    <p:bodyStyle>
      <a:lvl1pPr marL="204788" indent="-204788" algn="l" rtl="0" fontAlgn="base">
        <a:spcBef>
          <a:spcPts val="431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171450" algn="l" rtl="0" fontAlgn="base">
        <a:spcBef>
          <a:spcPts val="281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6744" indent="-171450" algn="l" rtl="0" fontAlgn="base">
        <a:spcBef>
          <a:spcPts val="281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71450" algn="l" rtl="0" fontAlgn="base">
        <a:spcBef>
          <a:spcPts val="281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fontAlgn="base">
        <a:spcBef>
          <a:spcPts val="281"/>
        </a:spcBef>
        <a:spcAft>
          <a:spcPct val="0"/>
        </a:spcAft>
        <a:buClr>
          <a:srgbClr val="A28E6A"/>
        </a:buClr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139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EF7C9-3DAF-360B-A10A-3466EE2E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A887C-BFD3-1979-D3DA-4860D4AA3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"/>
            <a:ext cx="9148802" cy="68544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FFAB7BE-1A83-1EDB-AD67-BF64E9CE3B60}"/>
              </a:ext>
            </a:extLst>
          </p:cNvPr>
          <p:cNvSpPr/>
          <p:nvPr/>
        </p:nvSpPr>
        <p:spPr>
          <a:xfrm>
            <a:off x="193288" y="5791200"/>
            <a:ext cx="2289717" cy="9738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EF381-4F77-B986-1307-E8F6734CC4F6}"/>
              </a:ext>
            </a:extLst>
          </p:cNvPr>
          <p:cNvSpPr txBox="1"/>
          <p:nvPr/>
        </p:nvSpPr>
        <p:spPr>
          <a:xfrm>
            <a:off x="301082" y="5862637"/>
            <a:ext cx="207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cord Heavy SF" panose="020BE200000000000000" pitchFamily="34" charset="0"/>
                <a:ea typeface="+mn-ea"/>
                <a:cs typeface="+mn-cs"/>
              </a:rPr>
              <a:t>Micky Galloway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8467F-70E2-88AF-5010-F401C8168138}"/>
              </a:ext>
            </a:extLst>
          </p:cNvPr>
          <p:cNvSpPr txBox="1"/>
          <p:nvPr/>
        </p:nvSpPr>
        <p:spPr>
          <a:xfrm>
            <a:off x="2976995" y="4578312"/>
            <a:ext cx="5387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lfredo Heavy" pitchFamily="2" charset="0"/>
                <a:ea typeface="+mn-ea"/>
                <a:cs typeface="+mn-cs"/>
              </a:rPr>
              <a:t>Redemption</a:t>
            </a:r>
          </a:p>
        </p:txBody>
      </p:sp>
    </p:spTree>
    <p:extLst>
      <p:ext uri="{BB962C8B-B14F-4D97-AF65-F5344CB8AC3E}">
        <p14:creationId xmlns:p14="http://schemas.microsoft.com/office/powerpoint/2010/main" val="161421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F1A5765-9FAF-625F-3CE9-BFCAD8955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28700"/>
            <a:ext cx="6172200" cy="685800"/>
          </a:xfrm>
        </p:spPr>
        <p:txBody>
          <a:bodyPr/>
          <a:lstStyle/>
          <a:p>
            <a:r>
              <a:rPr lang="en-US" altLang="en-US"/>
              <a:t>WHAT Is Redemption?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157152C-C97D-BCD4-8E1F-35C333FB9F8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42900" y="1828800"/>
            <a:ext cx="8458200" cy="4000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Two Greek words translated as “Redeem.” REDEEM, REDEMPTION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000"/>
              <a:t>Note: While both No. 1 and No. 2 are both translated "to redeem,"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300" b="1" i="1" u="sng"/>
              <a:t>exagorazo</a:t>
            </a:r>
            <a:r>
              <a:rPr lang="en-US" altLang="en-US" sz="3000" i="1"/>
              <a:t> </a:t>
            </a:r>
            <a:r>
              <a:rPr lang="en-US" altLang="en-US" sz="3000"/>
              <a:t>does not signify the actual "redemption," but the </a:t>
            </a:r>
            <a:r>
              <a:rPr lang="en-US" altLang="en-US" sz="3000" u="sng"/>
              <a:t>price paid</a:t>
            </a:r>
            <a:r>
              <a:rPr lang="en-US" altLang="en-US" sz="3000"/>
              <a:t> with a view to it,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300" b="1" i="1" u="sng"/>
              <a:t>lutroo</a:t>
            </a:r>
            <a:r>
              <a:rPr lang="en-US" altLang="en-US" sz="3300" b="1"/>
              <a:t> </a:t>
            </a:r>
            <a:r>
              <a:rPr lang="en-US" altLang="en-US" sz="3000"/>
              <a:t>signifies the </a:t>
            </a:r>
            <a:r>
              <a:rPr lang="en-US" altLang="en-US" sz="3000" u="sng"/>
              <a:t>actual "deliverance</a:t>
            </a:r>
            <a:r>
              <a:rPr lang="en-US" altLang="en-US" sz="3000"/>
              <a:t>," the setting at liberty.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/>
              <a:t>(from Vine's Expository Dictionary of Biblical Words)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B05275-0339-85EC-D63C-37470679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E2C2-9D9F-44C5-9A26-B2976FD02CA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8BFAD3F-89C4-E74F-9E78-0B15E0E4265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943100"/>
            <a:ext cx="8401050" cy="3429000"/>
          </a:xfrm>
        </p:spPr>
        <p:txBody>
          <a:bodyPr/>
          <a:lstStyle/>
          <a:p>
            <a:r>
              <a:rPr lang="en-US" altLang="en-US" sz="3000"/>
              <a:t>Man chooses to become the servant of sin.  Rom. 6:16-18</a:t>
            </a:r>
          </a:p>
          <a:p>
            <a:endParaRPr lang="en-US" altLang="en-US" sz="3000"/>
          </a:p>
          <a:p>
            <a:r>
              <a:rPr lang="en-US" altLang="en-US" sz="3000"/>
              <a:t>To belong to the Lord again, one has to be redeemed.</a:t>
            </a:r>
          </a:p>
          <a:p>
            <a:pPr lvl="1"/>
            <a:r>
              <a:rPr lang="en-US" altLang="en-US" sz="3000"/>
              <a:t> Bought with a price.</a:t>
            </a:r>
          </a:p>
          <a:p>
            <a:pPr lvl="1"/>
            <a:r>
              <a:rPr lang="en-US" altLang="en-US" sz="3000"/>
              <a:t> Actual deliverance or release from sin.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AA5F2B0-685A-190B-AA16-2EC668E3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468D-7A68-4668-AFB1-BF1B8EC87C7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05ADE1B-6602-2908-D9B4-2348C88A9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143000"/>
            <a:ext cx="461254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300"/>
              <a:t>Man Needs Redemption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D14620E-5D52-8357-D7D0-20A0124DE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Redeems us?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F8A0E43-95FC-2F49-9113-9B871393704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943100"/>
            <a:ext cx="8229600" cy="3914775"/>
          </a:xfrm>
        </p:spPr>
        <p:txBody>
          <a:bodyPr/>
          <a:lstStyle/>
          <a:p>
            <a:r>
              <a:rPr lang="en-US" altLang="en-US" sz="3000" b="1"/>
              <a:t>God the Father.</a:t>
            </a:r>
          </a:p>
          <a:p>
            <a:pPr lvl="1"/>
            <a:r>
              <a:rPr lang="en-US" altLang="en-US" sz="3000" i="1"/>
              <a:t>Ps 111:9 “He hath sent </a:t>
            </a:r>
            <a:r>
              <a:rPr lang="en-US" altLang="en-US" sz="3000" b="1" i="1"/>
              <a:t>redemption</a:t>
            </a:r>
            <a:r>
              <a:rPr lang="en-US" altLang="en-US" sz="3000" i="1"/>
              <a:t> unto his people; He hath commanded his covenant for ever: Holy and reverend is his name.”</a:t>
            </a:r>
          </a:p>
          <a:p>
            <a:pPr lvl="1"/>
            <a:r>
              <a:rPr lang="en-US" altLang="en-US" sz="3000" i="1"/>
              <a:t>Ps 19:14 “Let the words of my mouth and the meditation of my heart be acceptable in thy sight, O Jehovah, my rock, and my </a:t>
            </a:r>
            <a:r>
              <a:rPr lang="en-US" altLang="en-US" sz="3000" b="1" i="1"/>
              <a:t>redeemer.”</a:t>
            </a:r>
          </a:p>
          <a:p>
            <a:pPr lvl="1"/>
            <a:r>
              <a:rPr lang="en-US" altLang="en-US" sz="3000" i="1"/>
              <a:t>NOTE: 1 Cor. 1:17ff– ch. 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861B356-808C-0544-D8BD-55738BA2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10AF-51C0-4112-8C24-E0341CF0E524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956B37E-2C6D-37D0-A700-66CFEC254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Redeems us?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91E36C-E010-6684-C9B2-89DA248A9C3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00050" y="1943100"/>
            <a:ext cx="8286750" cy="3429000"/>
          </a:xfrm>
        </p:spPr>
        <p:txBody>
          <a:bodyPr/>
          <a:lstStyle/>
          <a:p>
            <a:pPr>
              <a:defRPr/>
            </a:pPr>
            <a:r>
              <a:rPr lang="en-US" altLang="en-US" sz="3000" b="1" dirty="0"/>
              <a:t>Christ the Son.</a:t>
            </a:r>
          </a:p>
          <a:p>
            <a:pPr>
              <a:buFontTx/>
              <a:buNone/>
              <a:defRPr/>
            </a:pPr>
            <a:r>
              <a:rPr lang="en-US" altLang="en-US" sz="3000" dirty="0"/>
              <a:t>	Rev. 5:9; 1 Pet. 1:18-19; Tit. 2:14; Phil. 2:5-7; Heb. 2:9; 1 Cor. 6:20</a:t>
            </a:r>
          </a:p>
          <a:p>
            <a:pPr>
              <a:buFontTx/>
              <a:buNone/>
              <a:defRPr/>
            </a:pP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0511AD6-4833-D303-6E25-EC3D7A8F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650EE-9529-449C-A709-133AD8544C95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E1CC530-44C5-384A-4928-59131FC51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Redeems us?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B449676-D4AF-4435-8288-F200E933C7D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00050" y="1943100"/>
            <a:ext cx="828675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b="1"/>
              <a:t>Man’s inability.</a:t>
            </a:r>
          </a:p>
          <a:p>
            <a:pPr lvl="1">
              <a:lnSpc>
                <a:spcPct val="90000"/>
              </a:lnSpc>
            </a:pPr>
            <a:r>
              <a:rPr lang="en-US" altLang="en-US" sz="3000" i="1"/>
              <a:t>Tit. 3:5; Eph. 2:8-9</a:t>
            </a:r>
          </a:p>
          <a:p>
            <a:pPr lvl="1">
              <a:lnSpc>
                <a:spcPct val="90000"/>
              </a:lnSpc>
            </a:pPr>
            <a:r>
              <a:rPr lang="en-US" altLang="en-US" sz="3000"/>
              <a:t>Since I could not pay my debt of sin, God in His grace, gave His son and made possible my peace with God </a:t>
            </a:r>
            <a:r>
              <a:rPr lang="en-US" altLang="en-US" sz="3000" i="1"/>
              <a:t>“Through the blood of the cross” Col. 1:20; cf. Rom. 3:23-26.</a:t>
            </a:r>
          </a:p>
          <a:p>
            <a:pPr lvl="1">
              <a:lnSpc>
                <a:spcPct val="90000"/>
              </a:lnSpc>
            </a:pPr>
            <a:r>
              <a:rPr lang="en-US" altLang="en-US" sz="3000"/>
              <a:t>It is Christ who </a:t>
            </a:r>
            <a:r>
              <a:rPr lang="en-US" altLang="en-US" sz="3000" i="1"/>
              <a:t>“delivers us from darkness and translates us into the kingdom of his dear son.” (Col. 1:13).</a:t>
            </a:r>
          </a:p>
          <a:p>
            <a:pPr lvl="1">
              <a:lnSpc>
                <a:spcPct val="90000"/>
              </a:lnSpc>
            </a:pPr>
            <a:r>
              <a:rPr lang="en-US" altLang="en-US" sz="3000"/>
              <a:t>He is a </a:t>
            </a:r>
            <a:r>
              <a:rPr lang="en-US" altLang="en-US" sz="3000" i="1"/>
              <a:t>“ransom.” Mt. 20:28; 1 Tim. 2:6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5D0DCEA-72F1-2486-7A7E-7FA4C320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78DA-4086-4EFE-ACDD-50B568BFF473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BC7DD66-9295-F5F2-3BE7-FE90B82EC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FOR WHOM </a:t>
            </a:r>
            <a:r>
              <a:rPr lang="en-US" altLang="en-US" sz="3300"/>
              <a:t>Was Redemption Provided?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2B7DDA-1294-99B6-003A-7024C752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BEBD5-BEC1-490E-A1B8-ECDF1A6DF921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2E26F5B-58EF-B34B-C480-99C4C07F5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63228"/>
            <a:ext cx="7772400" cy="594122"/>
          </a:xfrm>
        </p:spPr>
        <p:txBody>
          <a:bodyPr/>
          <a:lstStyle/>
          <a:p>
            <a:r>
              <a:rPr lang="en-US" altLang="en-US" b="1"/>
              <a:t>The Scriptures Refute Calvin’s TULIP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0CEE9A7-40AD-3987-E6CD-319F3409CDA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771650"/>
            <a:ext cx="8229600" cy="4229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T</a:t>
            </a:r>
            <a:r>
              <a:rPr lang="en-US" altLang="en-US" sz="2400"/>
              <a:t>otal Inherited Depravity</a:t>
            </a:r>
            <a:br>
              <a:rPr lang="en-US" altLang="en-US" sz="2400"/>
            </a:br>
            <a:r>
              <a:rPr lang="en-US" altLang="en-US" sz="2400"/>
              <a:t>          </a:t>
            </a:r>
            <a:r>
              <a:rPr lang="en-US" altLang="en-US" sz="2400" i="1"/>
              <a:t>Ezek. 18:20; Zech. 12:1; Rom. 14:12;  2 Cor. 5:10; John 5:28-29</a:t>
            </a:r>
            <a:endParaRPr lang="en-US" altLang="en-US" sz="2400" b="1" i="1"/>
          </a:p>
          <a:p>
            <a:pPr>
              <a:lnSpc>
                <a:spcPct val="80000"/>
              </a:lnSpc>
            </a:pPr>
            <a:r>
              <a:rPr lang="en-US" altLang="en-US" sz="2400" b="1"/>
              <a:t>U</a:t>
            </a:r>
            <a:r>
              <a:rPr lang="en-US" altLang="en-US" sz="2400"/>
              <a:t>nconditional Election</a:t>
            </a:r>
            <a:br>
              <a:rPr lang="en-US" altLang="en-US" sz="2400"/>
            </a:br>
            <a:r>
              <a:rPr lang="en-US" altLang="en-US" sz="2400"/>
              <a:t>          </a:t>
            </a:r>
            <a:r>
              <a:rPr lang="en-US" altLang="en-US" sz="2400" i="1"/>
              <a:t>Eph. 1:3-6; Rom. 8:29-30; Acts 10:34-35</a:t>
            </a:r>
            <a:endParaRPr lang="en-US" altLang="en-US" sz="2400" b="1" i="1"/>
          </a:p>
          <a:p>
            <a:pPr>
              <a:lnSpc>
                <a:spcPct val="80000"/>
              </a:lnSpc>
            </a:pPr>
            <a:r>
              <a:rPr lang="en-US" altLang="en-US" sz="2400" b="1"/>
              <a:t>L</a:t>
            </a:r>
            <a:r>
              <a:rPr lang="en-US" altLang="en-US" sz="2400"/>
              <a:t>imited Atonement</a:t>
            </a:r>
            <a:br>
              <a:rPr lang="en-US" altLang="en-US" sz="2400"/>
            </a:br>
            <a:r>
              <a:rPr lang="en-US" altLang="en-US" sz="2400"/>
              <a:t>          </a:t>
            </a:r>
            <a:r>
              <a:rPr lang="en-US" altLang="en-US" sz="2400" i="1"/>
              <a:t>Jno. 3:16; Heb. 2:9; 1 Tim. 2:3-6; 2 Pet. 3:9</a:t>
            </a:r>
            <a:endParaRPr lang="en-US" altLang="en-US" sz="2400" b="1" i="1"/>
          </a:p>
          <a:p>
            <a:pPr>
              <a:lnSpc>
                <a:spcPct val="80000"/>
              </a:lnSpc>
            </a:pPr>
            <a:r>
              <a:rPr lang="en-US" altLang="en-US" sz="2400" b="1"/>
              <a:t>I</a:t>
            </a:r>
            <a:r>
              <a:rPr lang="en-US" altLang="en-US" sz="2400"/>
              <a:t>rresistible Grace</a:t>
            </a:r>
            <a:br>
              <a:rPr lang="en-US" altLang="en-US" sz="2400"/>
            </a:br>
            <a:r>
              <a:rPr lang="en-US" altLang="en-US" sz="2400"/>
              <a:t>       Gospel Saves - </a:t>
            </a:r>
            <a:r>
              <a:rPr lang="en-US" altLang="en-US" sz="2400" i="1"/>
              <a:t>Rom. 1:15-17; 1 Cor. 4:15; 15:1-4; Jms. 1:18-21; </a:t>
            </a:r>
            <a:br>
              <a:rPr lang="en-US" altLang="en-US" sz="2400" i="1"/>
            </a:br>
            <a:r>
              <a:rPr lang="en-US" altLang="en-US" sz="2400" i="1"/>
              <a:t>1 Pet. 1:23-25</a:t>
            </a:r>
            <a:br>
              <a:rPr lang="en-US" altLang="en-US" sz="2400"/>
            </a:br>
            <a:r>
              <a:rPr lang="en-US" altLang="en-US" sz="2400"/>
              <a:t>       One may resist - </a:t>
            </a:r>
            <a:r>
              <a:rPr lang="en-US" altLang="en-US" sz="2400" i="1"/>
              <a:t>2 Thess. 1:7-9; 2:13-14</a:t>
            </a:r>
            <a:endParaRPr lang="en-US" altLang="en-US" sz="2400" b="1" i="1"/>
          </a:p>
          <a:p>
            <a:pPr>
              <a:lnSpc>
                <a:spcPct val="80000"/>
              </a:lnSpc>
            </a:pPr>
            <a:r>
              <a:rPr lang="en-US" altLang="en-US" sz="2400" b="1"/>
              <a:t>P</a:t>
            </a:r>
            <a:r>
              <a:rPr lang="en-US" altLang="en-US" sz="2400"/>
              <a:t>erseverance of the Saints</a:t>
            </a:r>
            <a:br>
              <a:rPr lang="en-US" altLang="en-US" sz="2400"/>
            </a:br>
            <a:r>
              <a:rPr lang="en-US" altLang="en-US" sz="2400"/>
              <a:t>       </a:t>
            </a:r>
            <a:r>
              <a:rPr lang="en-US" altLang="en-US" sz="2400" i="1"/>
              <a:t>Jno. 15:1-7; 1 Cor. 9:24; 10:12; Gal. 5:4;  Heb. 3:12-14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67EFCE-19AF-7C96-07AD-1B4E90D5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8473F-7E0B-4D0B-AB60-7DCBE7A5AAD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2F4BFCD-BAD9-D903-398A-15541D7BE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FOR WHOM </a:t>
            </a:r>
            <a:r>
              <a:rPr lang="en-US" altLang="en-US"/>
              <a:t>Was Redemption Provided?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E8B821D-82F1-3F97-798B-28D171DA318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42900" y="1943101"/>
            <a:ext cx="8515350" cy="385167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300" b="1" dirty="0">
                <a:solidFill>
                  <a:srgbClr val="FF0000"/>
                </a:solidFill>
              </a:rPr>
              <a:t>Did Jesus provide atonement for only a few?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700" i="1" dirty="0"/>
              <a:t>Jno. 3:16 “God so love the </a:t>
            </a:r>
            <a:r>
              <a:rPr lang="en-US" altLang="en-US" sz="2700" b="1" i="1" dirty="0"/>
              <a:t>WORLD</a:t>
            </a:r>
            <a:r>
              <a:rPr lang="en-US" altLang="en-US" sz="2700" i="1" dirty="0"/>
              <a:t>… </a:t>
            </a:r>
            <a:r>
              <a:rPr lang="en-US" altLang="en-US" sz="2700" b="1" i="1" dirty="0"/>
              <a:t>WHOSOEVER</a:t>
            </a:r>
            <a:r>
              <a:rPr lang="en-US" altLang="en-US" sz="2700" i="1" dirty="0"/>
              <a:t>….”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700" i="1" dirty="0"/>
              <a:t>Heb. 2:9 “that by the grace of God he should taste of death for </a:t>
            </a:r>
            <a:r>
              <a:rPr lang="en-US" altLang="en-US" sz="2700" b="1" i="1" dirty="0"/>
              <a:t>EVERY </a:t>
            </a:r>
            <a:r>
              <a:rPr lang="en-US" altLang="en-US" sz="2700" i="1" dirty="0"/>
              <a:t>(man).”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700" i="1" dirty="0"/>
              <a:t>Rev 22:17 “And the Spirit and the bride say, Come. And let him that heareth say, Come. And let him that is athirst come. And </a:t>
            </a:r>
            <a:r>
              <a:rPr lang="en-US" altLang="en-US" sz="2700" b="1" i="1" dirty="0"/>
              <a:t>WHOSOEVER</a:t>
            </a:r>
            <a:r>
              <a:rPr lang="en-US" altLang="en-US" sz="2700" i="1" dirty="0"/>
              <a:t> </a:t>
            </a:r>
            <a:r>
              <a:rPr lang="en-US" altLang="en-US" sz="2700" b="1" i="1" dirty="0"/>
              <a:t>WILL</a:t>
            </a:r>
            <a:r>
              <a:rPr lang="en-US" altLang="en-US" sz="2700" i="1" dirty="0"/>
              <a:t>, let him take the water of life freely.”  KJV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700" i="1" dirty="0"/>
              <a:t>Acts 10:34-35 “And Peter opened his mouth and said, Of a truth I perceive that God is no respecter of persons: but in </a:t>
            </a:r>
            <a:r>
              <a:rPr lang="en-US" altLang="en-US" sz="2700" b="1" i="1" dirty="0"/>
              <a:t>EVERY NATION </a:t>
            </a:r>
            <a:r>
              <a:rPr lang="en-US" altLang="en-US" sz="2700" i="1" dirty="0"/>
              <a:t>he that </a:t>
            </a:r>
            <a:r>
              <a:rPr lang="en-US" altLang="en-US" sz="2700" i="1" dirty="0" err="1"/>
              <a:t>feareth</a:t>
            </a:r>
            <a:r>
              <a:rPr lang="en-US" altLang="en-US" sz="2700" i="1" dirty="0"/>
              <a:t> him, and worketh righteousness, is acceptable to him.”</a:t>
            </a:r>
          </a:p>
          <a:p>
            <a:pPr lvl="1">
              <a:lnSpc>
                <a:spcPct val="80000"/>
              </a:lnSpc>
              <a:defRPr/>
            </a:pPr>
            <a:endParaRPr lang="en-US" alt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D73554-84A0-3D77-32A9-BEF10977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BD6F2-A7E2-4C04-A8B0-146C87FEA525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E37F082-758F-7E91-F71A-888F562C7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WHAT Is Redemption?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A14FC4F-BF7D-5858-C3A8-EF7548FB154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00050" y="2000250"/>
            <a:ext cx="840105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700" b="1" dirty="0">
                <a:solidFill>
                  <a:srgbClr val="FF0000"/>
                </a:solidFill>
              </a:rPr>
              <a:t>Two Greek words translated as “Redeem.” REDEEM, REDEMPTION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dirty="0"/>
              <a:t>1.</a:t>
            </a:r>
            <a:r>
              <a:rPr lang="en-US" altLang="en-US" sz="2400" i="1" dirty="0"/>
              <a:t> </a:t>
            </a:r>
            <a:r>
              <a:rPr lang="en-US" altLang="en-US" sz="3000" b="1" i="1" dirty="0" err="1"/>
              <a:t>exagorazo</a:t>
            </a:r>
            <a:r>
              <a:rPr lang="en-US" altLang="en-US" sz="3000" b="1" dirty="0"/>
              <a:t>, </a:t>
            </a:r>
            <a:r>
              <a:rPr lang="en-US" altLang="en-US" sz="2400" dirty="0"/>
              <a:t>a strengthened form of </a:t>
            </a:r>
            <a:r>
              <a:rPr lang="en-US" altLang="en-US" sz="2400" i="1" dirty="0" err="1"/>
              <a:t>agorazo</a:t>
            </a:r>
            <a:r>
              <a:rPr lang="en-US" altLang="en-US" sz="2400" i="1" dirty="0"/>
              <a:t>, </a:t>
            </a:r>
            <a:r>
              <a:rPr lang="en-US" altLang="en-US" sz="2700" b="1" dirty="0"/>
              <a:t>"to buy," </a:t>
            </a:r>
            <a:r>
              <a:rPr lang="en-US" altLang="en-US" sz="2400" dirty="0"/>
              <a:t>denotes "to buy out" (ex for ek), especially of purchasing a slave with </a:t>
            </a:r>
            <a:r>
              <a:rPr lang="en-US" altLang="en-US" sz="2400" b="1" dirty="0"/>
              <a:t>a view to his freedom. </a:t>
            </a:r>
            <a:r>
              <a:rPr lang="en-US" altLang="en-US" sz="2400" dirty="0"/>
              <a:t>It is used metaphorically (a) in Gal 3:13 and 4:5, of the deliverance by Christ of Christian Jews from the Law and its curse; (b) in the middle voice, "to buy up for oneself," Eph 5:16 and Col 4:5, of "buying up the opportunity" (RV marg.; text, "redeeming the time," where "time" is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kairos</a:t>
            </a:r>
            <a:r>
              <a:rPr lang="en-US" altLang="en-US" sz="2400" dirty="0"/>
              <a:t>, "a season," a time in which something is seasonable),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. e., making the most of every opportunity, turning each to the best advantage since none can be recalled if missed.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dirty="0"/>
              <a:t>(from Vine's Expository Dictionary of Biblical Words)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5040B5-DB71-3A70-87CC-3CD1714A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1DFD8-75C1-4F51-982A-CA350530BB49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514EA51-60A2-93BB-3904-4072F15B8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28700"/>
            <a:ext cx="6172200" cy="685800"/>
          </a:xfrm>
        </p:spPr>
        <p:txBody>
          <a:bodyPr/>
          <a:lstStyle/>
          <a:p>
            <a:r>
              <a:rPr lang="en-US" altLang="en-US"/>
              <a:t>Review: WHAT Is Redemption?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EB9CE0C-091F-2A3F-BD8C-9867068EC7B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000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Two Greek words translated as “Redeem.” REDEEM, REDEMPTION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700"/>
              <a:t>2. </a:t>
            </a:r>
            <a:r>
              <a:rPr lang="en-US" altLang="en-US" sz="3000" b="1"/>
              <a:t>lutroo, </a:t>
            </a:r>
            <a:r>
              <a:rPr lang="en-US" altLang="en-US" sz="2700"/>
              <a:t>"to </a:t>
            </a:r>
            <a:r>
              <a:rPr lang="en-US" altLang="en-US" sz="2700" b="1"/>
              <a:t>release on receipt of ransom</a:t>
            </a:r>
            <a:r>
              <a:rPr lang="en-US" altLang="en-US" sz="2700"/>
              <a:t>," signifying "</a:t>
            </a:r>
            <a:r>
              <a:rPr lang="en-US" altLang="en-US" sz="2700" b="1"/>
              <a:t>to release by paying a ransom price</a:t>
            </a:r>
            <a:r>
              <a:rPr lang="en-US" altLang="en-US" sz="2700"/>
              <a:t>, to redeem" (a) in the natural sense of delivering, Luke 24:21, of setting Israel free from the Roman yoke; (b) in a spiritual sense, Titus 2:14, of the work of Christ in "redeeming" men "from all iniquity" 1 Peter 1:18 (passive voice), </a:t>
            </a:r>
            <a:r>
              <a:rPr lang="en-US" altLang="en-US" sz="2700" b="1" i="1"/>
              <a:t>"ye were redeemed," </a:t>
            </a:r>
            <a:r>
              <a:rPr lang="en-US" altLang="en-US" sz="2700"/>
              <a:t>from a vain manner of life, i. e., from bondage to tradition. In both instances the death of Christ is stated as the means of "redemption."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7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(from Vine's Expository Dictionary of Biblical Words)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BD732E9-4218-6EBD-8674-27EDD896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AF105-7906-40F2-89E5-6891878DB404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3363D-6ED0-0E7B-5EB3-3A76D425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3E37E-D171-4098-97A6-B3AE63E3517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7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02124BE-F496-214A-6569-A5E4C570C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28700"/>
            <a:ext cx="6172200" cy="685800"/>
          </a:xfrm>
        </p:spPr>
        <p:txBody>
          <a:bodyPr/>
          <a:lstStyle/>
          <a:p>
            <a:r>
              <a:rPr lang="en-US" altLang="en-US"/>
              <a:t>Review: WHAT Is Redemption?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472A03F-8CAB-E04B-2FB4-503AFEFC70B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42900" y="1828800"/>
            <a:ext cx="8458200" cy="4000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Two Greek words translated as “Redeem.” REDEEM, REDEMPTION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000"/>
              <a:t>Note: While both No. 1 and No. 2 are both translated "to redeem,"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300" b="1" i="1" u="sng"/>
              <a:t>exagorazo</a:t>
            </a:r>
            <a:r>
              <a:rPr lang="en-US" altLang="en-US" sz="3000" i="1"/>
              <a:t> </a:t>
            </a:r>
            <a:r>
              <a:rPr lang="en-US" altLang="en-US" sz="3000"/>
              <a:t>does not signify the actual "redemption," but the </a:t>
            </a:r>
            <a:r>
              <a:rPr lang="en-US" altLang="en-US" sz="3000" u="sng"/>
              <a:t>price paid</a:t>
            </a:r>
            <a:r>
              <a:rPr lang="en-US" altLang="en-US" sz="3000"/>
              <a:t> with a view to it,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300" b="1" i="1" u="sng"/>
              <a:t>lutroo</a:t>
            </a:r>
            <a:r>
              <a:rPr lang="en-US" altLang="en-US" sz="3300" b="1"/>
              <a:t> </a:t>
            </a:r>
            <a:r>
              <a:rPr lang="en-US" altLang="en-US" sz="3000"/>
              <a:t>signifies the </a:t>
            </a:r>
            <a:r>
              <a:rPr lang="en-US" altLang="en-US" sz="3000" u="sng"/>
              <a:t>actual "deliverance</a:t>
            </a:r>
            <a:r>
              <a:rPr lang="en-US" altLang="en-US" sz="3000"/>
              <a:t>," the setting at liberty.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/>
              <a:t>(from Vine's Expository Dictionary of Biblical Words)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E917E9D-57A2-ED08-0E3B-E28585AB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3396A-E81D-44B1-AFEE-0F39E81E9848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C8AD1AA-FFA2-F3CC-1E74-7DF61B9D5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Is Redemption?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989F1B-28FD-B124-8DFE-C96B8245D1A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920478"/>
            <a:ext cx="8286750" cy="40802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i="1"/>
              <a:t>Rom 3:24 “being justified freely by his grace through the redemption that is </a:t>
            </a:r>
            <a:r>
              <a:rPr lang="en-US" altLang="en-US" sz="2700" b="1" i="1" u="sng"/>
              <a:t>IN CHRIST JESUS</a:t>
            </a:r>
            <a:r>
              <a:rPr lang="en-US" altLang="en-US" sz="2700" b="1" i="1"/>
              <a:t>:”</a:t>
            </a:r>
          </a:p>
          <a:p>
            <a:pPr>
              <a:lnSpc>
                <a:spcPct val="90000"/>
              </a:lnSpc>
            </a:pPr>
            <a:r>
              <a:rPr lang="en-US" altLang="en-US" sz="2700" i="1"/>
              <a:t>Eph 1:7 “</a:t>
            </a:r>
            <a:r>
              <a:rPr lang="en-US" altLang="en-US" sz="2700" b="1" i="1" u="sng"/>
              <a:t>IN WHOM</a:t>
            </a:r>
            <a:r>
              <a:rPr lang="en-US" altLang="en-US" sz="2700" b="1" i="1"/>
              <a:t> </a:t>
            </a:r>
            <a:r>
              <a:rPr lang="en-US" altLang="en-US" sz="2700" i="1"/>
              <a:t>we have our redemption through his blood, the forgiveness of our trespasses, according to the riches of his grace” </a:t>
            </a:r>
          </a:p>
          <a:p>
            <a:pPr>
              <a:lnSpc>
                <a:spcPct val="90000"/>
              </a:lnSpc>
            </a:pPr>
            <a:r>
              <a:rPr lang="en-US" altLang="en-US" sz="2700" i="1"/>
              <a:t>Col 1:13-14 “who delivered us out of the power of darkness, and translated us into the kingdom of the Son of his love;</a:t>
            </a:r>
            <a:r>
              <a:rPr lang="en-US" altLang="en-US" sz="2700" b="1" i="1"/>
              <a:t> </a:t>
            </a:r>
            <a:r>
              <a:rPr lang="en-US" altLang="en-US" sz="2700" b="1" i="1" u="sng"/>
              <a:t>IN WHOM</a:t>
            </a:r>
            <a:r>
              <a:rPr lang="en-US" altLang="en-US" sz="2700" b="1" i="1"/>
              <a:t> </a:t>
            </a:r>
            <a:r>
              <a:rPr lang="en-US" altLang="en-US" sz="2700" i="1"/>
              <a:t>we have our redemption, the forgiveness of our sins:” </a:t>
            </a:r>
          </a:p>
          <a:p>
            <a:pPr>
              <a:lnSpc>
                <a:spcPct val="90000"/>
              </a:lnSpc>
            </a:pPr>
            <a:r>
              <a:rPr lang="en-US" altLang="en-US" sz="3300" b="1" i="1">
                <a:solidFill>
                  <a:srgbClr val="FF0000"/>
                </a:solidFill>
              </a:rPr>
              <a:t>“lutroo” </a:t>
            </a:r>
            <a:r>
              <a:rPr lang="en-US" altLang="en-US" sz="2700" b="1">
                <a:solidFill>
                  <a:srgbClr val="FF0000"/>
                </a:solidFill>
              </a:rPr>
              <a:t>the actual "deliverance," the setting at liberty, is obtained “IN CHRIST.” 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NOTE: As long as one is out of Christ, he  is not redeemed.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9D7CB24-BCFD-FF4F-BC89-1334B563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829E8-F1D7-4F1E-9AF0-32E3F9579A2A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7C79C83-F1A5-148A-66D6-109DC3B5B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Are We Redeemed?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8AB8752-E266-A58F-037E-C89DC7DA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BCD6D-CB68-48E6-8185-921A8C4C35F4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420A14-3CEE-B3E7-43F9-A494816D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0E20F-2F8F-4D66-8890-D7C36A6DF81B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8675" name="AutoShape 3">
            <a:extLst>
              <a:ext uri="{FF2B5EF4-FFF2-40B4-BE49-F238E27FC236}">
                <a16:creationId xmlns:a16="http://schemas.microsoft.com/office/drawing/2014/main" id="{C7FA63C6-264F-FF58-BB85-C03B8C962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1085850"/>
            <a:ext cx="5429250" cy="971550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CC6600"/>
                </a:solidFill>
              </a:rPr>
              <a:t>We Enter Into Christ WHEN </a:t>
            </a:r>
          </a:p>
          <a:p>
            <a:pPr algn="ctr"/>
            <a:r>
              <a:rPr lang="en-US" altLang="en-US" sz="2700" b="1">
                <a:solidFill>
                  <a:srgbClr val="CC6600"/>
                </a:solidFill>
              </a:rPr>
              <a:t>We Are Baptized INTO Christ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EABA868F-711D-DF09-EDCD-1E621127F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171700"/>
            <a:ext cx="8515350" cy="35548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700" i="1" dirty="0">
                <a:latin typeface="+mn-lt"/>
              </a:rPr>
              <a:t>Gal 3:26-27 “For ye are all sons of God, through faith, in Christ Jesus. For as many of you as were </a:t>
            </a:r>
            <a:r>
              <a:rPr lang="en-US" altLang="en-US" sz="3000" b="1" i="1" u="sng" dirty="0">
                <a:latin typeface="+mn-lt"/>
              </a:rPr>
              <a:t>baptized into Christ did put on Christ</a:t>
            </a:r>
            <a:r>
              <a:rPr lang="en-US" altLang="en-US" sz="3000" b="1" i="1" dirty="0">
                <a:latin typeface="+mn-lt"/>
              </a:rPr>
              <a:t>.</a:t>
            </a:r>
          </a:p>
          <a:p>
            <a:pPr>
              <a:defRPr/>
            </a:pPr>
            <a:endParaRPr lang="en-US" altLang="en-US" sz="2700" i="1" dirty="0">
              <a:latin typeface="+mn-lt"/>
            </a:endParaRPr>
          </a:p>
          <a:p>
            <a:pPr>
              <a:defRPr/>
            </a:pPr>
            <a:r>
              <a:rPr lang="en-US" altLang="en-US" sz="2700" i="1" dirty="0">
                <a:latin typeface="+mn-lt"/>
              </a:rPr>
              <a:t>Rom 6:3-4 “Or are ye ignorant that all we who were </a:t>
            </a:r>
            <a:r>
              <a:rPr lang="en-US" altLang="en-US" sz="3000" b="1" i="1" u="sng" dirty="0">
                <a:latin typeface="+mn-lt"/>
              </a:rPr>
              <a:t>baptized into Christ Jesus</a:t>
            </a:r>
            <a:r>
              <a:rPr lang="en-US" altLang="en-US" sz="2700" i="1" dirty="0">
                <a:latin typeface="+mn-lt"/>
              </a:rPr>
              <a:t> were baptized into his death? We were buried therefore with him through baptism unto death: that like </a:t>
            </a:r>
            <a:r>
              <a:rPr lang="en-US" altLang="en-US" sz="2700" dirty="0">
                <a:latin typeface="+mn-lt"/>
              </a:rPr>
              <a:t>as</a:t>
            </a:r>
            <a:r>
              <a:rPr lang="en-US" altLang="en-US" sz="2700" i="1" dirty="0">
                <a:latin typeface="+mn-lt"/>
              </a:rPr>
              <a:t> Christ was raised from the dead through the glory of the Father, so we also might walk in newness of life.”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66732A-219A-8613-AA37-A9A88DB40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Are We Redeemed?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B880F76-FC8A-618D-E8C1-A755E781145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14350" y="2057400"/>
            <a:ext cx="8172450" cy="3800475"/>
          </a:xfrm>
        </p:spPr>
        <p:txBody>
          <a:bodyPr/>
          <a:lstStyle/>
          <a:p>
            <a:r>
              <a:rPr lang="en-US" altLang="en-US" sz="3000" i="1"/>
              <a:t>Rev 22:17 “And the Spirit and the bride say, Come. And let him that heareth say, Come. And let him that is athirst come. And </a:t>
            </a:r>
            <a:r>
              <a:rPr lang="en-US" altLang="en-US" sz="3000" b="1" i="1" u="sng"/>
              <a:t>WHOSOEVER WILL</a:t>
            </a:r>
            <a:r>
              <a:rPr lang="en-US" altLang="en-US" sz="3000" i="1"/>
              <a:t>, </a:t>
            </a:r>
            <a:r>
              <a:rPr lang="en-US" altLang="en-US" sz="3000" i="1" u="sng"/>
              <a:t>let him take the water of life freely</a:t>
            </a:r>
            <a:r>
              <a:rPr lang="en-US" altLang="en-US" sz="3000" i="1"/>
              <a:t>.”  KJV</a:t>
            </a:r>
          </a:p>
          <a:p>
            <a:r>
              <a:rPr lang="en-US" altLang="en-US" sz="3000" i="1"/>
              <a:t>Acts 10:34-35 “And Peter opened his mouth and said, Of a truth I perceive that God is no respecter of persons: but in </a:t>
            </a:r>
            <a:r>
              <a:rPr lang="en-US" altLang="en-US" sz="3000" b="1" i="1"/>
              <a:t>EVERY NATION </a:t>
            </a:r>
            <a:r>
              <a:rPr lang="en-US" altLang="en-US" sz="3000" i="1"/>
              <a:t>he that </a:t>
            </a:r>
            <a:r>
              <a:rPr lang="en-US" altLang="en-US" sz="3000" i="1" u="sng"/>
              <a:t>feareth him, and worketh righteousness</a:t>
            </a:r>
            <a:r>
              <a:rPr lang="en-US" altLang="en-US" sz="3000" i="1"/>
              <a:t>, is acceptable to him.”</a:t>
            </a:r>
            <a:endParaRPr lang="en-US" altLang="en-US" sz="30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5B3944-F9DE-A917-4EFE-80001209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1CB5A-174F-4CF0-BFF7-CB5D81005D30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AFC884E3-B06F-DA02-356E-251AA33706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57550"/>
            <a:ext cx="6400800" cy="2000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If I don’t share the home of the redeemed, it won’t be because God didn’t include me in His provisions, </a:t>
            </a:r>
            <a:r>
              <a:rPr lang="en-US" altLang="en-US" sz="3000" b="1"/>
              <a:t>but because I didn’t obey Him</a:t>
            </a:r>
            <a:r>
              <a:rPr lang="en-US" altLang="en-US" sz="3000"/>
              <a:t>!!! 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6CCFD89-4BA8-B5DD-C3EF-8C796B5EF9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229600" cy="1102519"/>
          </a:xfrm>
        </p:spPr>
        <p:txBody>
          <a:bodyPr/>
          <a:lstStyle/>
          <a:p>
            <a:r>
              <a:rPr altLang="en-US" sz="4500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Redemption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F8258E52-D3BE-1F36-916E-C0EB3AF96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B53B1-12A8-400F-8DA0-7E0A9F0E6D23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4A3E9C98-5C19-20D8-A4BA-4F6B4B4EA0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600" b="1" dirty="0"/>
              <a:t>Romans 3:24-26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EA7ACAB-DFEE-3EB8-6387-9FEE5D39B2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752600"/>
            <a:ext cx="8229600" cy="1102519"/>
          </a:xfrm>
          <a:solidFill>
            <a:schemeClr val="accent1"/>
          </a:solidFill>
        </p:spPr>
        <p:txBody>
          <a:bodyPr/>
          <a:lstStyle/>
          <a:p>
            <a:r>
              <a:rPr altLang="en-US" sz="45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Redemption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816DF81-D45B-5C8E-7230-24E1D64AF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AE1C2-B44F-4B8F-ABE1-7407672B21E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C0781F3-A017-268C-DFD3-9F2FD2DD6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Redemption Summed Up </a:t>
            </a:r>
            <a:br>
              <a:rPr lang="en-US" altLang="en-US"/>
            </a:br>
            <a:r>
              <a:rPr lang="en-US" altLang="en-US"/>
              <a:t>“IN CHRIST”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85848A7-7F77-AA99-1F08-FFAF361C20C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943100"/>
            <a:ext cx="8286750" cy="3429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000" i="1" dirty="0"/>
              <a:t>1 Cor 1:30-31</a:t>
            </a:r>
          </a:p>
          <a:p>
            <a:pPr>
              <a:buFontTx/>
              <a:buNone/>
              <a:defRPr/>
            </a:pPr>
            <a:r>
              <a:rPr lang="en-US" altLang="en-US" sz="3000" i="1" dirty="0"/>
              <a:t>“But of him are ye </a:t>
            </a:r>
            <a:r>
              <a:rPr lang="en-US" altLang="en-US" sz="3600" b="1" i="1" dirty="0"/>
              <a:t>in Christ Jesus</a:t>
            </a:r>
            <a:r>
              <a:rPr lang="en-US" altLang="en-US" sz="3000" i="1" dirty="0"/>
              <a:t>, who was made unto us wisdom from God, and righteousness and sanctification, and </a:t>
            </a:r>
            <a:r>
              <a:rPr lang="en-US" altLang="en-US" sz="3600" b="1" i="1" dirty="0"/>
              <a:t>redemption</a:t>
            </a:r>
            <a:r>
              <a:rPr lang="en-US" altLang="en-US" sz="3000" i="1" dirty="0"/>
              <a:t>: that, according as it is written, He that </a:t>
            </a:r>
            <a:r>
              <a:rPr lang="en-US" altLang="en-US" sz="3000" i="1" dirty="0" err="1"/>
              <a:t>glorieth</a:t>
            </a:r>
            <a:r>
              <a:rPr lang="en-US" altLang="en-US" sz="3000" i="1" dirty="0"/>
              <a:t>, let him glory in the Lord.”</a:t>
            </a:r>
          </a:p>
          <a:p>
            <a:pPr>
              <a:defRPr/>
            </a:pPr>
            <a:endParaRPr lang="en-US" alt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2C8CEB0-A6A8-B472-09D8-BB119455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B63AB-A839-471E-8EF5-98147D2E46A4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E17C11-7C17-924D-4340-B1DC8646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Christ Is Our Only Means For Redemption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FED5DF8-A1D8-1FFB-7A07-6C31D43D03A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943101"/>
            <a:ext cx="8229600" cy="385167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i="1"/>
              <a:t>Rom 3:23-26 “for all have sinned, and fall short of the glory of God; being justified freely by his grace through the </a:t>
            </a:r>
            <a:r>
              <a:rPr lang="en-US" altLang="en-US" sz="3600" b="1" i="1"/>
              <a:t>redemption</a:t>
            </a:r>
            <a:r>
              <a:rPr lang="en-US" altLang="en-US" sz="3600" i="1">
                <a:solidFill>
                  <a:srgbClr val="FFFF00"/>
                </a:solidFill>
              </a:rPr>
              <a:t> </a:t>
            </a:r>
            <a:r>
              <a:rPr lang="en-US" altLang="en-US" sz="3600" b="1" i="1"/>
              <a:t>that is in Christ Jesus: </a:t>
            </a:r>
            <a:r>
              <a:rPr lang="en-US" altLang="en-US" sz="3000" i="1"/>
              <a:t>whom God set forth (to be) a propitiation, through faith, in his blood, to show his righteousness because of the passing over of the sins done aforetime, in the forbearance of God; for the showing, (I say), of his righteousness at this present season: that he might himself be just, and the justifier of him that hath faith in Jesus.”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B53D02E-29F3-DFED-FDEF-298A654C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94D23-5F57-4317-A49F-456DEDEC7DA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FE2576-5FC2-22D0-4EC3-4C6B9389D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Christ Is Our Only Means For Redemption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FD3CE54-0E13-A321-2183-82D5D09494F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943100"/>
            <a:ext cx="8229600" cy="34861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000" b="1" i="1" dirty="0"/>
              <a:t>Eph 1:7</a:t>
            </a:r>
          </a:p>
          <a:p>
            <a:pPr>
              <a:defRPr/>
            </a:pPr>
            <a:endParaRPr lang="en-US" altLang="en-US" sz="3000" i="1" dirty="0"/>
          </a:p>
          <a:p>
            <a:pPr>
              <a:buFontTx/>
              <a:buNone/>
              <a:defRPr/>
            </a:pPr>
            <a:r>
              <a:rPr lang="en-US" altLang="en-US" sz="3000" i="1" dirty="0"/>
              <a:t>“…</a:t>
            </a:r>
            <a:r>
              <a:rPr lang="en-US" altLang="en-US" sz="3600" b="1" i="1" dirty="0"/>
              <a:t>in whom we have our redemption </a:t>
            </a:r>
            <a:r>
              <a:rPr lang="en-US" altLang="en-US" sz="3000" i="1" dirty="0"/>
              <a:t>through his blood, the forgiveness of our trespasses, according to the riches of his grace.”</a:t>
            </a:r>
          </a:p>
          <a:p>
            <a:pPr>
              <a:buFontTx/>
              <a:buNone/>
              <a:defRPr/>
            </a:pPr>
            <a:endParaRPr lang="en-US" alt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5BC791C-4F84-7DC0-E642-F72D46BD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F3A95-AFAF-4ECA-9B87-57BC71E56A96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F19FD1C-CA9A-62B8-A532-10CB7E3DF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Redemption?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7A60626-8C51-F9C4-DD36-A721DC9639C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95312" y="1828800"/>
            <a:ext cx="7977188" cy="3429000"/>
          </a:xfrm>
        </p:spPr>
        <p:txBody>
          <a:bodyPr/>
          <a:lstStyle/>
          <a:p>
            <a:r>
              <a:rPr lang="en-US" altLang="en-US" sz="3000"/>
              <a:t>English word redemption means to re-buy, “to regain possession of by repurchase.” </a:t>
            </a:r>
            <a:br>
              <a:rPr lang="en-US" altLang="en-US" sz="3000"/>
            </a:br>
            <a:r>
              <a:rPr lang="en-US" altLang="en-US" sz="3000"/>
              <a:t>(Webster’s Coll. Dict. p. 833)</a:t>
            </a:r>
          </a:p>
          <a:p>
            <a:r>
              <a:rPr lang="en-US" altLang="en-US" sz="3000"/>
              <a:t>Two Greek words translated as </a:t>
            </a:r>
            <a:r>
              <a:rPr lang="en-US" altLang="en-US" sz="3600" b="1"/>
              <a:t>Redeem</a:t>
            </a:r>
            <a:r>
              <a:rPr lang="en-US" altLang="en-US" sz="3000"/>
              <a:t>.</a:t>
            </a:r>
          </a:p>
          <a:p>
            <a:pPr lvl="1"/>
            <a:endParaRPr lang="en-US" alt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916A9D-7C88-426F-A930-7B6A616D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03113-2238-4B72-8CAE-BB1C2767E8BE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3D97E6B-26A7-FBC9-03EA-FD9639219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63228"/>
            <a:ext cx="7772400" cy="594122"/>
          </a:xfrm>
        </p:spPr>
        <p:txBody>
          <a:bodyPr/>
          <a:lstStyle/>
          <a:p>
            <a:r>
              <a:rPr lang="en-US" altLang="en-US"/>
              <a:t>WHAT Is Redemption?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2DF2F07-DA3C-6CFA-06A7-F0D68C49265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00050" y="1600200"/>
            <a:ext cx="8343900" cy="4286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Two Greek words translated as “Redeem.” REDEEM, REDEMPTION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dirty="0"/>
              <a:t>1. </a:t>
            </a:r>
            <a:r>
              <a:rPr lang="en-US" altLang="en-US" sz="3000" b="1" i="1" dirty="0" err="1"/>
              <a:t>exagorazo</a:t>
            </a:r>
            <a:r>
              <a:rPr lang="en-US" altLang="en-US" sz="3000" b="1" i="1" dirty="0"/>
              <a:t>, </a:t>
            </a:r>
            <a:r>
              <a:rPr lang="en-US" altLang="en-US" sz="2400" dirty="0"/>
              <a:t>a strengthened form of </a:t>
            </a:r>
            <a:r>
              <a:rPr lang="en-US" altLang="en-US" sz="2400" i="1" dirty="0" err="1"/>
              <a:t>agorazo</a:t>
            </a:r>
            <a:r>
              <a:rPr lang="en-US" altLang="en-US" sz="2400" dirty="0"/>
              <a:t>, </a:t>
            </a:r>
            <a:r>
              <a:rPr lang="en-US" altLang="en-US" sz="3000" b="1" dirty="0"/>
              <a:t>"to buy," </a:t>
            </a:r>
            <a:r>
              <a:rPr lang="en-US" altLang="en-US" sz="2400" dirty="0"/>
              <a:t>denotes "to buy out" (ex for ek), especially of purchasing a slave </a:t>
            </a:r>
            <a:r>
              <a:rPr lang="en-US" altLang="en-US" sz="2700" b="1" dirty="0"/>
              <a:t>with a view to his freedom. </a:t>
            </a:r>
            <a:r>
              <a:rPr lang="en-US" altLang="en-US" sz="2400" dirty="0"/>
              <a:t>It is used metaphorically (a) in Gal 3:13 and 4:5, of the deliverance by Christ of Christian Jews from the Law and its curse; (b) in the middle voice, "to buy up for oneself," Eph 5:16 and Col 4:5, of "buying up the opportunity" (RV marg.; text, "redeeming the time," where "time" is </a:t>
            </a:r>
            <a:r>
              <a:rPr lang="en-US" altLang="en-US" sz="2400" i="1" dirty="0" err="1"/>
              <a:t>kairos</a:t>
            </a:r>
            <a:r>
              <a:rPr lang="en-US" altLang="en-US" sz="2400" dirty="0"/>
              <a:t>, "a season," a time in which something is seasonable),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. e., making the most of every opportunity, turning each to the best advantage since none can be recalled if missed.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dirty="0"/>
              <a:t>(from Vine's Expository Dictionary of Biblical Words)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89AEC9-390D-29F1-B9D6-923D5F87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ED305-BCC6-4747-8754-ECA5533C615E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1048DD-16D1-89EF-D442-FB50F1AE1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28700"/>
            <a:ext cx="6172200" cy="685800"/>
          </a:xfrm>
        </p:spPr>
        <p:txBody>
          <a:bodyPr/>
          <a:lstStyle/>
          <a:p>
            <a:r>
              <a:rPr lang="en-US" altLang="en-US"/>
              <a:t>WHAT Is Redemption?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6E005D-0B8D-E5F8-F5DB-8F55C189ABF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85750" y="1828800"/>
            <a:ext cx="840105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Two Greek words translated as “Redeem.” REDEEM, REDEMPTION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700" dirty="0"/>
              <a:t>2. </a:t>
            </a:r>
            <a:r>
              <a:rPr lang="en-US" altLang="en-US" sz="3300" b="1" i="1" dirty="0" err="1"/>
              <a:t>lutroo</a:t>
            </a:r>
            <a:r>
              <a:rPr lang="en-US" altLang="en-US" sz="3300" b="1" i="1" dirty="0"/>
              <a:t>, </a:t>
            </a:r>
            <a:r>
              <a:rPr lang="en-US" altLang="en-US" sz="2700" dirty="0"/>
              <a:t>"to </a:t>
            </a:r>
            <a:r>
              <a:rPr lang="en-US" altLang="en-US" sz="3000" b="1" dirty="0"/>
              <a:t>release on receipt of ransom</a:t>
            </a:r>
            <a:r>
              <a:rPr lang="en-US" altLang="en-US" sz="2700" dirty="0"/>
              <a:t>," signifying "to release by paying a ransom price, to redeem" (a) in the natural sense of delivering, Luke 24:21, of setting Israel free from the Roman yoke; (b) in a spiritual sense, </a:t>
            </a:r>
            <a:r>
              <a:rPr lang="en-US" altLang="en-US" sz="2700" b="1" dirty="0"/>
              <a:t>Titus 2:14, of the work of Christ in "redeeming" men "from all iniquity" </a:t>
            </a:r>
            <a:br>
              <a:rPr lang="en-US" altLang="en-US" sz="2700" b="1" dirty="0"/>
            </a:br>
            <a:r>
              <a:rPr lang="en-US" altLang="en-US" sz="2700" dirty="0"/>
              <a:t>1 Peter 1:18 (passive voice), </a:t>
            </a:r>
            <a:r>
              <a:rPr lang="en-US" altLang="en-US" sz="3300" i="1" dirty="0"/>
              <a:t>"ye were redeemed," </a:t>
            </a:r>
            <a:r>
              <a:rPr lang="en-US" altLang="en-US" sz="2700" dirty="0"/>
              <a:t>from a vain manner of life, </a:t>
            </a:r>
            <a:r>
              <a:rPr lang="en-US" altLang="en-US" sz="2700" dirty="0" err="1"/>
              <a:t>i</a:t>
            </a:r>
            <a:r>
              <a:rPr lang="en-US" altLang="en-US" sz="2700" dirty="0"/>
              <a:t>. e., from bondage to tradition. In both instances the death of Christ is stated as the means of "redemption."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7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1800" dirty="0"/>
              <a:t>(from Vine's Expository Dictionary of Biblical Words)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8F97DAA-5AAA-8654-E8DB-508ABFA0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BC261-3D96-4167-8429-F3319BE49A90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0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E0FC6C04-592A-499C-AE63-280780F21E25}" vid="{8CEEE961-FC67-475F-A135-5958AF2CF483}"/>
    </a:ext>
  </a:extLst>
</a:theme>
</file>

<file path=ppt/theme/theme2.xml><?xml version="1.0" encoding="utf-8"?>
<a:theme xmlns:a="http://schemas.openxmlformats.org/drawingml/2006/main" name="Theme23">
  <a:themeElements>
    <a:clrScheme name="Sample presentation slides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Sample presentation slid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219</TotalTime>
  <Words>1913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Accord Heavy SF</vt:lpstr>
      <vt:lpstr>Alfredo Heavy</vt:lpstr>
      <vt:lpstr>Arial</vt:lpstr>
      <vt:lpstr>Calibri</vt:lpstr>
      <vt:lpstr>Calibri Light</vt:lpstr>
      <vt:lpstr>Franklin Gothic Book</vt:lpstr>
      <vt:lpstr>Perpetua</vt:lpstr>
      <vt:lpstr>Tahoma</vt:lpstr>
      <vt:lpstr>Times New Roman</vt:lpstr>
      <vt:lpstr>Wingdings 2</vt:lpstr>
      <vt:lpstr>Theme10</vt:lpstr>
      <vt:lpstr>Theme23</vt:lpstr>
      <vt:lpstr>Office Theme</vt:lpstr>
      <vt:lpstr>PowerPoint Presentation</vt:lpstr>
      <vt:lpstr>PowerPoint Presentation</vt:lpstr>
      <vt:lpstr>Redemption</vt:lpstr>
      <vt:lpstr>Redemption Summed Up  “IN CHRIST” </vt:lpstr>
      <vt:lpstr>Christ Is Our Only Means For Redemption</vt:lpstr>
      <vt:lpstr>Christ Is Our Only Means For Redemption</vt:lpstr>
      <vt:lpstr>WHAT Is Redemption?</vt:lpstr>
      <vt:lpstr>WHAT Is Redemption?</vt:lpstr>
      <vt:lpstr>WHAT Is Redemption?</vt:lpstr>
      <vt:lpstr>WHAT Is Redemption?</vt:lpstr>
      <vt:lpstr>PowerPoint Presentation</vt:lpstr>
      <vt:lpstr>WHO Redeems us?</vt:lpstr>
      <vt:lpstr>WHO Redeems us?</vt:lpstr>
      <vt:lpstr>WHO Redeems us?</vt:lpstr>
      <vt:lpstr>FOR WHOM Was Redemption Provided?</vt:lpstr>
      <vt:lpstr>The Scriptures Refute Calvin’s TULIP</vt:lpstr>
      <vt:lpstr>FOR WHOM Was Redemption Provided?</vt:lpstr>
      <vt:lpstr>Review: WHAT Is Redemption?</vt:lpstr>
      <vt:lpstr>Review: WHAT Is Redemption?</vt:lpstr>
      <vt:lpstr>Review: WHAT Is Redemption?</vt:lpstr>
      <vt:lpstr>WHERE Is Redemption?</vt:lpstr>
      <vt:lpstr>WHEN Are We Redeemed?</vt:lpstr>
      <vt:lpstr>PowerPoint Presentation</vt:lpstr>
      <vt:lpstr>WHEN Are We Redeemed?</vt:lpstr>
      <vt:lpstr>Redemption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Redemption</dc:title>
  <dc:creator>Micky D. Galloway</dc:creator>
  <cp:lastModifiedBy>Norris Long</cp:lastModifiedBy>
  <cp:revision>23</cp:revision>
  <dcterms:created xsi:type="dcterms:W3CDTF">2007-11-17T19:32:09Z</dcterms:created>
  <dcterms:modified xsi:type="dcterms:W3CDTF">2026-03-10T15:39:37Z</dcterms:modified>
</cp:coreProperties>
</file>