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10" r:id="rId2"/>
    <p:sldMasterId id="2147483722" r:id="rId3"/>
  </p:sldMasterIdLst>
  <p:handoutMasterIdLst>
    <p:handoutMasterId r:id="rId30"/>
  </p:handoutMasterIdLst>
  <p:sldIdLst>
    <p:sldId id="293" r:id="rId4"/>
    <p:sldId id="292" r:id="rId5"/>
    <p:sldId id="256" r:id="rId6"/>
    <p:sldId id="257" r:id="rId7"/>
    <p:sldId id="258" r:id="rId8"/>
    <p:sldId id="259" r:id="rId9"/>
    <p:sldId id="283" r:id="rId10"/>
    <p:sldId id="284" r:id="rId11"/>
    <p:sldId id="263" r:id="rId12"/>
    <p:sldId id="262" r:id="rId13"/>
    <p:sldId id="264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7" r:id="rId22"/>
    <p:sldId id="274" r:id="rId23"/>
    <p:sldId id="278" r:id="rId24"/>
    <p:sldId id="279" r:id="rId25"/>
    <p:sldId id="280" r:id="rId26"/>
    <p:sldId id="282" r:id="rId27"/>
    <p:sldId id="281" r:id="rId28"/>
    <p:sldId id="285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128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08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dirty="0"/>
              <a:t>1-20-12am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9F2AE04-4CF4-4BDE-AC01-6C202023E0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9219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9220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21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922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42"/>
            <a:ext cx="7239000" cy="144462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E6A56B75-29AA-48BB-A6EF-0F4FBF2E8448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9100E73-D694-4DA3-8B27-2C2DBA652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96990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A56B75-29AA-48BB-A6EF-0F4FBF2E8448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00E73-D694-4DA3-8B27-2C2DBA652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5918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A56B75-29AA-48BB-A6EF-0F4FBF2E8448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00E73-D694-4DA3-8B27-2C2DBA652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22171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762000" y="4038600"/>
            <a:ext cx="7772400" cy="990600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>
              <a:defRPr sz="33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51054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black"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black"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black"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153E37E-D171-4098-97A6-B3AE63E3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4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3E37E-D171-4098-97A6-B3AE63E3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9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3E37E-D171-4098-97A6-B3AE63E3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1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3"/>
            <a:ext cx="4038600" cy="48307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3"/>
            <a:ext cx="4038600" cy="48307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3E37E-D171-4098-97A6-B3AE63E3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3E37E-D171-4098-97A6-B3AE63E3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8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3E37E-D171-4098-97A6-B3AE63E3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7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3E37E-D171-4098-97A6-B3AE63E3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8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3E37E-D171-4098-97A6-B3AE63E3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5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A56B75-29AA-48BB-A6EF-0F4FBF2E8448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00E73-D694-4DA3-8B27-2C2DBA652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88822"/>
      </p:ext>
    </p:extLst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3E37E-D171-4098-97A6-B3AE63E3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3E37E-D171-4098-97A6-B3AE63E3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2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3E37E-D171-4098-97A6-B3AE63E3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0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C9AB-3D9F-400D-8666-61D446AA9D50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917C-46D2-4470-8A2E-B6B9B527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07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C9AB-3D9F-400D-8666-61D446AA9D50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917C-46D2-4470-8A2E-B6B9B527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856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C9AB-3D9F-400D-8666-61D446AA9D50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917C-46D2-4470-8A2E-B6B9B527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760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C9AB-3D9F-400D-8666-61D446AA9D50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917C-46D2-4470-8A2E-B6B9B527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003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C9AB-3D9F-400D-8666-61D446AA9D50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917C-46D2-4470-8A2E-B6B9B527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569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C9AB-3D9F-400D-8666-61D446AA9D50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917C-46D2-4470-8A2E-B6B9B527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192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C9AB-3D9F-400D-8666-61D446AA9D50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917C-46D2-4470-8A2E-B6B9B527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90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A56B75-29AA-48BB-A6EF-0F4FBF2E8448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00E73-D694-4DA3-8B27-2C2DBA652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58062"/>
      </p:ext>
    </p:extLst>
  </p:cSld>
  <p:clrMapOvr>
    <a:masterClrMapping/>
  </p:clrMapOvr>
  <p:transition spd="med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C9AB-3D9F-400D-8666-61D446AA9D50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917C-46D2-4470-8A2E-B6B9B527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297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C9AB-3D9F-400D-8666-61D446AA9D50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917C-46D2-4470-8A2E-B6B9B527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360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C9AB-3D9F-400D-8666-61D446AA9D50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917C-46D2-4470-8A2E-B6B9B527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47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C9AB-3D9F-400D-8666-61D446AA9D50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917C-46D2-4470-8A2E-B6B9B527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16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4" y="1827213"/>
            <a:ext cx="3579812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A56B75-29AA-48BB-A6EF-0F4FBF2E8448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00E73-D694-4DA3-8B27-2C2DBA652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67694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A56B75-29AA-48BB-A6EF-0F4FBF2E8448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00E73-D694-4DA3-8B27-2C2DBA652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40766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A56B75-29AA-48BB-A6EF-0F4FBF2E8448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00E73-D694-4DA3-8B27-2C2DBA652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48954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A56B75-29AA-48BB-A6EF-0F4FBF2E8448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00E73-D694-4DA3-8B27-2C2DBA652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08933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A56B75-29AA-48BB-A6EF-0F4FBF2E8448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00E73-D694-4DA3-8B27-2C2DBA652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36473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A56B75-29AA-48BB-A6EF-0F4FBF2E8448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00E73-D694-4DA3-8B27-2C2DBA652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10096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8195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196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197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</p:grp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4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4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fld id="{E6A56B75-29AA-48BB-A6EF-0F4FBF2E8448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/>
            </a:lvl1pPr>
          </a:lstStyle>
          <a:p>
            <a:endParaRPr lang="en-US"/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C9100E73-D694-4DA3-8B27-2C2DBA652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17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charset="0"/>
          <a:cs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charset="0"/>
          <a:cs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charset="0"/>
          <a:cs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charset="0"/>
          <a:cs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175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875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165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425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425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425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425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425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42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3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6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6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6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2153E37E-D171-4098-97A6-B3AE63E3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290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2C9AB-3D9F-400D-8666-61D446AA9D50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8917C-46D2-4470-8A2E-B6B9B527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4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32DC6-1BDA-6ED2-4AD2-1FEE3A74C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F36FE1-3A19-317F-BEC7-B71D2DAF2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8"/>
            <a:ext cx="9148802" cy="685440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E1F2502-9785-87DA-C420-2593F1EB7B8C}"/>
              </a:ext>
            </a:extLst>
          </p:cNvPr>
          <p:cNvSpPr/>
          <p:nvPr/>
        </p:nvSpPr>
        <p:spPr>
          <a:xfrm>
            <a:off x="193288" y="5791200"/>
            <a:ext cx="2289717" cy="97387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091EFA-CCBC-1A8C-FCB2-FC48A123C4A5}"/>
              </a:ext>
            </a:extLst>
          </p:cNvPr>
          <p:cNvSpPr txBox="1"/>
          <p:nvPr/>
        </p:nvSpPr>
        <p:spPr>
          <a:xfrm>
            <a:off x="301082" y="5862637"/>
            <a:ext cx="2074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cord Heavy SF" panose="020BE200000000000000" pitchFamily="34" charset="0"/>
                <a:ea typeface="+mn-ea"/>
                <a:cs typeface="+mn-cs"/>
              </a:rPr>
              <a:t>Micky Galloway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B38AC8-9CEA-9D23-E670-981C9DDD6847}"/>
              </a:ext>
            </a:extLst>
          </p:cNvPr>
          <p:cNvSpPr txBox="1"/>
          <p:nvPr/>
        </p:nvSpPr>
        <p:spPr>
          <a:xfrm>
            <a:off x="2743200" y="3721728"/>
            <a:ext cx="573649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254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Alfredo Heavy" pitchFamily="2" charset="0"/>
                <a:ea typeface="+mn-ea"/>
                <a:cs typeface="+mn-cs"/>
              </a:rPr>
              <a:t>Challenges For Every Generation</a:t>
            </a:r>
          </a:p>
        </p:txBody>
      </p:sp>
    </p:spTree>
    <p:extLst>
      <p:ext uri="{BB962C8B-B14F-4D97-AF65-F5344CB8AC3E}">
        <p14:creationId xmlns:p14="http://schemas.microsoft.com/office/powerpoint/2010/main" val="2018012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7715249" cy="857250"/>
          </a:xfrm>
        </p:spPr>
        <p:txBody>
          <a:bodyPr>
            <a:normAutofit/>
          </a:bodyPr>
          <a:lstStyle/>
          <a:p>
            <a:r>
              <a:rPr lang="en-US" sz="3000" b="1" dirty="0"/>
              <a:t>The Loss Of Hunger For Righteousness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2057400"/>
            <a:ext cx="7886700" cy="3943350"/>
          </a:xfrm>
        </p:spPr>
        <p:txBody>
          <a:bodyPr/>
          <a:lstStyle/>
          <a:p>
            <a:r>
              <a:rPr lang="en-US" sz="2400" i="1" dirty="0"/>
              <a:t>“Prophesy not unto us right things, speak unto us smooth things, prophesy deceits” (Isaiah 30:10)</a:t>
            </a:r>
          </a:p>
          <a:p>
            <a:r>
              <a:rPr lang="en-US" sz="2400" i="1" dirty="0"/>
              <a:t>“Blessed are those who hunger and thirst for righteousness, for they shall be satisfied.” (Matthew 5:6; Note 1 Peter 2:1) </a:t>
            </a:r>
          </a:p>
          <a:p>
            <a:r>
              <a:rPr lang="en-US" sz="2400" dirty="0"/>
              <a:t>The Lord is the RIGHTEOUS JUDGE (2 Timothy 4:8).</a:t>
            </a:r>
          </a:p>
          <a:p>
            <a:r>
              <a:rPr lang="en-US" sz="2400" dirty="0"/>
              <a:t>We will be judged by a righteous standard.  </a:t>
            </a:r>
            <a:br>
              <a:rPr lang="en-US" sz="2400" dirty="0"/>
            </a:br>
            <a:r>
              <a:rPr lang="en-US" sz="2400" dirty="0"/>
              <a:t>(John 12:48) 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540626" cy="857250"/>
          </a:xfrm>
        </p:spPr>
        <p:txBody>
          <a:bodyPr>
            <a:normAutofit/>
          </a:bodyPr>
          <a:lstStyle/>
          <a:p>
            <a:r>
              <a:rPr lang="en-US" sz="3000" b="1" dirty="0"/>
              <a:t>The Loss Of Hunger For Righteousness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2227660"/>
            <a:ext cx="8001000" cy="30861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b="1" u="sng" dirty="0">
                <a:solidFill>
                  <a:srgbClr val="FF0000"/>
                </a:solidFill>
              </a:rPr>
              <a:t>What will the next generation be</a:t>
            </a:r>
            <a:r>
              <a:rPr lang="en-US" sz="2400" b="1" dirty="0">
                <a:solidFill>
                  <a:srgbClr val="FF0000"/>
                </a:solidFill>
              </a:rPr>
              <a:t>? </a:t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Judges 2:10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Fear of losing our young people turns the church into a social club.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Perverted the mission of the church.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59636"/>
            <a:ext cx="7483476" cy="857250"/>
          </a:xfrm>
        </p:spPr>
        <p:txBody>
          <a:bodyPr>
            <a:normAutofit/>
          </a:bodyPr>
          <a:lstStyle/>
          <a:p>
            <a:r>
              <a:rPr lang="en-US" sz="3000" b="1" dirty="0"/>
              <a:t>The Loss Of Hunger For Righteousness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2227660"/>
            <a:ext cx="7886700" cy="30861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700" dirty="0"/>
              <a:t>The reason people remain faithful is godly teaching and spiritual training.  </a:t>
            </a:r>
            <a:br>
              <a:rPr lang="en-US" sz="2700" dirty="0"/>
            </a:br>
            <a:r>
              <a:rPr lang="en-US" sz="2700" dirty="0"/>
              <a:t>(Cf. Titus 2:11-14)</a:t>
            </a:r>
          </a:p>
          <a:p>
            <a:pPr>
              <a:buFont typeface="Wingdings" pitchFamily="2" charset="2"/>
              <a:buChar char="Ø"/>
            </a:pPr>
            <a:r>
              <a:rPr lang="en-US" sz="2700" dirty="0"/>
              <a:t>Motivated to greater evangelism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If viewed the people from - spiritual condition. (Ephesians 2:1-2)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If view them without hope. (Ephesians 2:12)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b="1" dirty="0"/>
              <a:t>The Loss Of The Sacred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2227660"/>
            <a:ext cx="7826376" cy="30861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FF0000"/>
                </a:solidFill>
              </a:rPr>
              <a:t>Sacred -- “to be devoutly revered.” (Thayer)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i="1" dirty="0"/>
              <a:t>2 Timothy 3:15 “And that from a babe thou hast known the </a:t>
            </a:r>
            <a:r>
              <a:rPr lang="en-US" sz="2400" i="1" u="sng" dirty="0"/>
              <a:t>sacred</a:t>
            </a:r>
            <a:r>
              <a:rPr lang="en-US" sz="2400" i="1" dirty="0"/>
              <a:t> writings which are able to make thee wise unto salvation </a:t>
            </a:r>
            <a:r>
              <a:rPr lang="en-US" i="1" baseline="0" dirty="0"/>
              <a:t>through faith which is in Christ Jesus</a:t>
            </a:r>
            <a:r>
              <a:rPr lang="en-US" i="1" dirty="0"/>
              <a:t>.”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829549" cy="857250"/>
          </a:xfrm>
        </p:spPr>
        <p:txBody>
          <a:bodyPr/>
          <a:lstStyle/>
          <a:p>
            <a:pPr algn="ctr"/>
            <a:r>
              <a:rPr lang="en-US" sz="3000" b="1" dirty="0"/>
              <a:t>The Loss Of The Sacred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2227660"/>
            <a:ext cx="7829549" cy="343019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b="1" dirty="0">
                <a:solidFill>
                  <a:srgbClr val="FF0000"/>
                </a:solidFill>
              </a:rPr>
              <a:t>Profane - </a:t>
            </a:r>
            <a:r>
              <a:rPr lang="en-US" sz="2400" dirty="0"/>
              <a:t>“...always with reference to the distance of persons or their actions from salvation: </a:t>
            </a:r>
            <a:br>
              <a:rPr lang="en-US" sz="2400" dirty="0"/>
            </a:br>
            <a:r>
              <a:rPr lang="en-US" sz="2400" dirty="0"/>
              <a:t>1 Timothy 1:9: </a:t>
            </a:r>
            <a:r>
              <a:rPr lang="en-US" sz="2400" u="sng" dirty="0"/>
              <a:t>ungodly, godless</a:t>
            </a:r>
            <a:r>
              <a:rPr lang="en-US" sz="2400" dirty="0"/>
              <a:t> in a vice list.. elsewhere with reference to </a:t>
            </a:r>
            <a:r>
              <a:rPr lang="en-US" sz="2400" u="sng" dirty="0"/>
              <a:t>human speech</a:t>
            </a:r>
            <a:r>
              <a:rPr lang="en-US" sz="2400" dirty="0"/>
              <a:t>:</a:t>
            </a:r>
            <a:br>
              <a:rPr lang="en-US" sz="2400" dirty="0"/>
            </a:br>
            <a:r>
              <a:rPr lang="en-US" sz="2400" dirty="0"/>
              <a:t> (1 Timothy 4:7)” </a:t>
            </a:r>
            <a:r>
              <a:rPr lang="en-US" sz="1800" dirty="0"/>
              <a:t>(from Exegetical Dictionary of the New Testament © 1990 by William B. </a:t>
            </a:r>
            <a:r>
              <a:rPr lang="en-US" sz="1800" dirty="0" err="1"/>
              <a:t>Eerdmans</a:t>
            </a:r>
            <a:r>
              <a:rPr lang="en-US" sz="1800" dirty="0"/>
              <a:t> Publishing Company.)</a:t>
            </a:r>
          </a:p>
          <a:p>
            <a:pPr>
              <a:buNone/>
            </a:pPr>
            <a:endParaRPr lang="en-US" sz="2100" dirty="0"/>
          </a:p>
          <a:p>
            <a:pPr>
              <a:buNone/>
            </a:pPr>
            <a:r>
              <a:rPr lang="en-US" sz="2400" dirty="0"/>
              <a:t>Note the use of our word “profanities.”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b="1" dirty="0"/>
              <a:t>The Loss Of The Sacred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2227660"/>
            <a:ext cx="7826376" cy="30861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FF0000"/>
                </a:solidFill>
              </a:rPr>
              <a:t>Profane – </a:t>
            </a:r>
          </a:p>
          <a:p>
            <a:pPr>
              <a:buNone/>
            </a:pPr>
            <a:r>
              <a:rPr lang="en-US" sz="2400" i="1" dirty="0"/>
              <a:t>1 Timothy 1:9 “...as knowing this, that law is not made for a righteous man, but for the lawless and unruly, for the ungodly and sinners, for the unholy and </a:t>
            </a:r>
            <a:r>
              <a:rPr lang="en-US" sz="2400" b="1" i="1" u="sng" dirty="0"/>
              <a:t>profane</a:t>
            </a:r>
            <a:r>
              <a:rPr lang="en-US" sz="2400" i="1" dirty="0"/>
              <a:t>, for murderers of fathers and murderers of mothers, for manslayers,...”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b="1" dirty="0"/>
              <a:t>The Loss Of The Sacred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63579"/>
            <a:ext cx="7769226" cy="411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baseline="0" dirty="0">
                <a:solidFill>
                  <a:srgbClr val="FF0000"/>
                </a:solidFill>
              </a:rPr>
              <a:t>Illustrations of the Sacred</a:t>
            </a:r>
            <a:r>
              <a:rPr lang="en-US" b="1" baseline="0" dirty="0">
                <a:solidFill>
                  <a:srgbClr val="FF0000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u="sng" baseline="0" dirty="0"/>
              <a:t>Sabbath day</a:t>
            </a:r>
            <a:r>
              <a:rPr lang="en-US" baseline="0" dirty="0"/>
              <a:t>.  (Exodus 20:8; </a:t>
            </a:r>
            <a:br>
              <a:rPr lang="en-US" baseline="0" dirty="0"/>
            </a:br>
            <a:r>
              <a:rPr lang="en-US" baseline="0" dirty="0"/>
              <a:t>cf. Numbers 15:32-36) </a:t>
            </a:r>
          </a:p>
          <a:p>
            <a:pPr>
              <a:buFont typeface="Wingdings" pitchFamily="2" charset="2"/>
              <a:buChar char="Ø"/>
            </a:pPr>
            <a:r>
              <a:rPr lang="en-US" u="sng" baseline="0" dirty="0"/>
              <a:t>Moses</a:t>
            </a:r>
            <a:r>
              <a:rPr lang="en-US" baseline="0" dirty="0"/>
              <a:t> drew near the burning bush in the wilderness, God said, </a:t>
            </a:r>
            <a:br>
              <a:rPr lang="en-US" baseline="0" dirty="0"/>
            </a:br>
            <a:r>
              <a:rPr lang="en-US" i="1" baseline="0" dirty="0"/>
              <a:t>“Draw not nigh hither: put off thy shoes from off thy feet, for the place whereon thou </a:t>
            </a:r>
            <a:r>
              <a:rPr lang="en-US" i="1" baseline="0" dirty="0" err="1"/>
              <a:t>standest</a:t>
            </a:r>
            <a:r>
              <a:rPr lang="en-US" i="1" baseline="0" dirty="0"/>
              <a:t> is </a:t>
            </a:r>
            <a:r>
              <a:rPr lang="en-US" i="1" baseline="0" dirty="0">
                <a:highlight>
                  <a:srgbClr val="FFFF00"/>
                </a:highlight>
              </a:rPr>
              <a:t>holy ground</a:t>
            </a:r>
            <a:r>
              <a:rPr lang="en-US" i="1" baseline="0" dirty="0"/>
              <a:t>” (Exodus 3:5)</a:t>
            </a:r>
          </a:p>
          <a:p>
            <a:pPr>
              <a:buFont typeface="Wingdings" pitchFamily="2" charset="2"/>
              <a:buChar char="Ø"/>
            </a:pPr>
            <a:r>
              <a:rPr lang="en-US" u="sng" baseline="0" dirty="0" err="1"/>
              <a:t>Nadab</a:t>
            </a:r>
            <a:r>
              <a:rPr lang="en-US" u="sng" baseline="0" dirty="0"/>
              <a:t> and </a:t>
            </a:r>
            <a:r>
              <a:rPr lang="en-US" u="sng" baseline="0" dirty="0" err="1"/>
              <a:t>Abihu</a:t>
            </a:r>
            <a:r>
              <a:rPr lang="en-US" b="1" i="1" baseline="0" dirty="0"/>
              <a:t>.   </a:t>
            </a:r>
            <a:r>
              <a:rPr lang="en-US" i="1" baseline="0" dirty="0"/>
              <a:t>“I will be sanctified in them that come nigh me, and before all the people </a:t>
            </a:r>
            <a:r>
              <a:rPr lang="en-US" i="1" baseline="0" dirty="0">
                <a:highlight>
                  <a:srgbClr val="FFFF00"/>
                </a:highlight>
              </a:rPr>
              <a:t>I will be glorified</a:t>
            </a:r>
            <a:r>
              <a:rPr lang="en-US" i="1" baseline="0" dirty="0"/>
              <a:t>” (Leviticus 10:3).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b="1" dirty="0"/>
              <a:t>The Loss Of The Sacred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00250"/>
            <a:ext cx="7829550" cy="411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u="sng" dirty="0">
                <a:solidFill>
                  <a:srgbClr val="FF0000"/>
                </a:solidFill>
              </a:rPr>
              <a:t>Illustrations of the Sacred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u="sng" dirty="0"/>
              <a:t>The Scriptures</a:t>
            </a:r>
            <a:r>
              <a:rPr lang="en-US" sz="2400" dirty="0"/>
              <a:t>.  Jews in Nehemiah’s day, when the law was read.  (Nehemiah 8:5)</a:t>
            </a:r>
          </a:p>
          <a:p>
            <a:pPr>
              <a:buFont typeface="Wingdings" pitchFamily="2" charset="2"/>
              <a:buChar char="Ø"/>
            </a:pPr>
            <a:r>
              <a:rPr lang="en-US" sz="2400" u="sng" dirty="0"/>
              <a:t>Worship</a:t>
            </a:r>
            <a:r>
              <a:rPr lang="en-US" sz="2400" b="1" i="1" dirty="0"/>
              <a:t>.    </a:t>
            </a:r>
            <a:r>
              <a:rPr lang="en-US" sz="2400" i="1" dirty="0"/>
              <a:t>“Let us have grace, whereby we may offer service well-pleasing to God with reverence and awe: for our God is a consuming fire” (Hebrews 12:28-29).</a:t>
            </a:r>
          </a:p>
          <a:p>
            <a:pPr>
              <a:buFont typeface="Wingdings" pitchFamily="2" charset="2"/>
              <a:buChar char="Ø"/>
            </a:pPr>
            <a:r>
              <a:rPr lang="en-US" sz="2400" u="sng" dirty="0"/>
              <a:t>NOTE: To treat what is holy, “sacred” as if it were common profanes it</a:t>
            </a:r>
            <a:r>
              <a:rPr lang="en-US" sz="2400" dirty="0"/>
              <a:t>. </a:t>
            </a:r>
            <a:br>
              <a:rPr lang="en-US" sz="2400" dirty="0"/>
            </a:br>
            <a:r>
              <a:rPr lang="en-US" sz="2400" dirty="0"/>
              <a:t>(Cf. 2 Samuel 6; 1 Chronicles 15:2, 12ff)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b="1" dirty="0"/>
              <a:t>The Loss Of Distinctiveness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27660"/>
            <a:ext cx="7886700" cy="30861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u="sng" dirty="0">
                <a:solidFill>
                  <a:srgbClr val="FF0000"/>
                </a:solidFill>
              </a:rPr>
              <a:t>Distinctions in Scripture</a:t>
            </a:r>
            <a:r>
              <a:rPr lang="en-US" sz="2400" b="1" dirty="0">
                <a:solidFill>
                  <a:srgbClr val="FF0000"/>
                </a:solidFill>
              </a:rPr>
              <a:t>.  1 Peter 2:9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Wide way from the narrow way.  </a:t>
            </a:r>
            <a:br>
              <a:rPr lang="en-US" sz="2400" dirty="0"/>
            </a:br>
            <a:r>
              <a:rPr lang="en-US" sz="2400" dirty="0"/>
              <a:t>(Matthew 7:13-14)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Wise from the foolish. (Matthew 7:24-27)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Kingdom of darkness from the Kingdom of Christ. (Colossians 1:13-14)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b="1" dirty="0"/>
              <a:t>The Loss Of Distinctiveness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2227660"/>
            <a:ext cx="8058150" cy="37159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u="sng" dirty="0">
                <a:solidFill>
                  <a:srgbClr val="FF0000"/>
                </a:solidFill>
              </a:rPr>
              <a:t>Distinctions In Scripture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One way from all others. (John 14:6)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The one gospel from all others. (Galatians 1:6-9)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One body from all others.  (Ephesians 1:22-23; 4:4)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One baptism from all others. (Ephesians 4:5)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53363D-6ED0-0E7B-5EB3-3A76D425C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53E37E-D171-4098-97A6-B3AE63E3517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78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b="1" dirty="0"/>
              <a:t>The Loss Of Distinctiveness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27660"/>
            <a:ext cx="7769226" cy="30861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</a:rPr>
              <a:t>We cannot blend God’s way with man’s way. (Proverbs 14:12) </a:t>
            </a:r>
          </a:p>
          <a:p>
            <a:pPr lvl="1">
              <a:buFont typeface="Wingdings" pitchFamily="2" charset="2"/>
              <a:buChar char="Ø"/>
            </a:pPr>
            <a:r>
              <a:rPr lang="en-US" sz="2700" dirty="0"/>
              <a:t>Desire of the people for a king. (1 Samuel 8; Deuteronomy 17)</a:t>
            </a:r>
          </a:p>
          <a:p>
            <a:pPr lvl="1">
              <a:buFont typeface="Wingdings" pitchFamily="2" charset="2"/>
              <a:buChar char="Ø"/>
            </a:pPr>
            <a:r>
              <a:rPr lang="en-US" sz="2700" dirty="0"/>
              <a:t>Peter’s desire to build three tabernacles. (Matthew 17:1-5)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b="1" dirty="0"/>
              <a:t>The Loss Of Confrontation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2171700"/>
            <a:ext cx="8629649" cy="30861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/>
              <a:t>Must preach the whole counsel of God. (Acts 20:27)</a:t>
            </a:r>
          </a:p>
          <a:p>
            <a:pPr lvl="1"/>
            <a:r>
              <a:rPr lang="en-US" sz="2100" dirty="0"/>
              <a:t>Immodest attire, filthy language, fornication, adultery, homosexuality…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b="1" dirty="0"/>
              <a:t>The Loss Of Confrontation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1" y="2227660"/>
            <a:ext cx="7712076" cy="30861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u="sng" dirty="0">
                <a:solidFill>
                  <a:srgbClr val="FF0000"/>
                </a:solidFill>
              </a:rPr>
              <a:t>God Despises Sin</a:t>
            </a:r>
          </a:p>
          <a:p>
            <a:pPr>
              <a:buNone/>
            </a:pPr>
            <a:r>
              <a:rPr lang="en-US" sz="2400" i="1" dirty="0"/>
              <a:t>Proverbs 15:9 “The way of the wicked is an abomination to Jehovah”</a:t>
            </a:r>
          </a:p>
          <a:p>
            <a:pPr>
              <a:buNone/>
            </a:pPr>
            <a:r>
              <a:rPr lang="en-US" sz="2400" i="1" dirty="0"/>
              <a:t>Proverbs 28:9 “He that </a:t>
            </a:r>
            <a:r>
              <a:rPr lang="en-US" sz="2400" i="1" dirty="0" err="1"/>
              <a:t>turneth</a:t>
            </a:r>
            <a:r>
              <a:rPr lang="en-US" sz="2400" i="1" dirty="0"/>
              <a:t> away his ear from hearing the law, Even his prayer is an abomination.”</a:t>
            </a:r>
            <a:endParaRPr lang="en-US" sz="2400" i="1" u="sng" dirty="0"/>
          </a:p>
        </p:txBody>
      </p:sp>
    </p:spTree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b="1" dirty="0"/>
              <a:t>The Loss Of Confrontation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14550"/>
            <a:ext cx="7886700" cy="37719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u="sng" dirty="0">
                <a:solidFill>
                  <a:srgbClr val="FF0000"/>
                </a:solidFill>
              </a:rPr>
              <a:t>Truth Is Confrontational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Evangelism is not possible without confrontation.  (Cf. Acts 2:36; 3:12-15; 4:8-10)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Demands accountability for sin. </a:t>
            </a:r>
            <a:br>
              <a:rPr lang="en-US" sz="2400" dirty="0"/>
            </a:br>
            <a:r>
              <a:rPr lang="en-US" sz="2400" dirty="0"/>
              <a:t>(Romans 14:12; 2 Corinthians 5:10)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Repentance commanded. (Acts 17:30-31)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Paul called on churches to put to death the deeds of the body. (Colossians 3:5-11)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b="1" dirty="0"/>
              <a:t>Challenges For Every Generation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6" y="2228850"/>
            <a:ext cx="7943850" cy="3086100"/>
          </a:xfrm>
        </p:spPr>
        <p:txBody>
          <a:bodyPr/>
          <a:lstStyle/>
          <a:p>
            <a:r>
              <a:rPr lang="en-US" sz="2700" b="1" dirty="0">
                <a:solidFill>
                  <a:srgbClr val="FF0000"/>
                </a:solidFill>
              </a:rPr>
              <a:t>The Loss Of The Godly Home</a:t>
            </a:r>
          </a:p>
          <a:p>
            <a:r>
              <a:rPr lang="en-US" sz="2700" b="1" dirty="0">
                <a:solidFill>
                  <a:srgbClr val="FF0000"/>
                </a:solidFill>
              </a:rPr>
              <a:t>The Loss Of Hunger For Righteousness</a:t>
            </a:r>
          </a:p>
          <a:p>
            <a:r>
              <a:rPr lang="en-US" sz="2700" b="1" dirty="0">
                <a:solidFill>
                  <a:srgbClr val="FF0000"/>
                </a:solidFill>
              </a:rPr>
              <a:t>The Loss Of The Sacred</a:t>
            </a:r>
          </a:p>
          <a:p>
            <a:r>
              <a:rPr lang="en-US" sz="2700" b="1" dirty="0">
                <a:solidFill>
                  <a:srgbClr val="FF0000"/>
                </a:solidFill>
              </a:rPr>
              <a:t>The Loss Of Distinctiveness</a:t>
            </a:r>
          </a:p>
          <a:p>
            <a:r>
              <a:rPr lang="en-US" sz="2700" b="1" dirty="0">
                <a:solidFill>
                  <a:srgbClr val="FF0000"/>
                </a:solidFill>
              </a:rPr>
              <a:t>The Loss Of Confrontation</a:t>
            </a:r>
            <a:endParaRPr lang="en-US" sz="27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b="1" dirty="0"/>
              <a:t>Challenges For Every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5850" y="2227660"/>
            <a:ext cx="7486650" cy="3086100"/>
          </a:xfrm>
        </p:spPr>
        <p:txBody>
          <a:bodyPr/>
          <a:lstStyle/>
          <a:p>
            <a:pPr>
              <a:buNone/>
            </a:pPr>
            <a:r>
              <a:rPr lang="en-US" sz="2400" i="1" dirty="0"/>
              <a:t>Joshua 24:15 “… </a:t>
            </a:r>
            <a:r>
              <a:rPr lang="en-US" sz="2400" i="1" u="sng" dirty="0"/>
              <a:t>choose you this day whom ye will serve</a:t>
            </a:r>
            <a:r>
              <a:rPr lang="en-US" sz="2400" i="1" dirty="0"/>
              <a:t>; whether the gods which your fathers served that were beyond the River, or the gods of the Amorites, in whose land ye dwell: </a:t>
            </a:r>
            <a:r>
              <a:rPr lang="en-US" sz="2400" i="1" u="sng" dirty="0">
                <a:highlight>
                  <a:srgbClr val="FFFF00"/>
                </a:highlight>
              </a:rPr>
              <a:t>but as for me and my house, we will serve Jehovah</a:t>
            </a:r>
            <a:r>
              <a:rPr lang="en-US" sz="2400" i="1" dirty="0">
                <a:highlight>
                  <a:srgbClr val="FFFF00"/>
                </a:highlight>
              </a:rPr>
              <a:t>.”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b="1" dirty="0"/>
              <a:t>Dangers For Every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5850" y="2227660"/>
            <a:ext cx="7372350" cy="3086100"/>
          </a:xfrm>
        </p:spPr>
        <p:txBody>
          <a:bodyPr/>
          <a:lstStyle/>
          <a:p>
            <a:pPr>
              <a:buNone/>
            </a:pPr>
            <a:r>
              <a:rPr lang="en-US" sz="2400" i="1" dirty="0"/>
              <a:t>Judges 2:10 “And also all that generation were gathered unto their fathers: and </a:t>
            </a:r>
            <a:r>
              <a:rPr lang="en-US" sz="2400" i="1" u="sng" dirty="0">
                <a:highlight>
                  <a:srgbClr val="FFFF00"/>
                </a:highlight>
              </a:rPr>
              <a:t>there arose another generation</a:t>
            </a:r>
            <a:r>
              <a:rPr lang="en-US" sz="2400" i="1" dirty="0">
                <a:highlight>
                  <a:srgbClr val="FFFF00"/>
                </a:highlight>
              </a:rPr>
              <a:t> </a:t>
            </a:r>
            <a:r>
              <a:rPr lang="en-US" sz="2400" i="1" dirty="0"/>
              <a:t>after them, that knew not Jehovah, nor yet the work which he had wrought for Israel.”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7375" y="1295400"/>
            <a:ext cx="6538318" cy="1083469"/>
          </a:xfrm>
        </p:spPr>
        <p:txBody>
          <a:bodyPr/>
          <a:lstStyle/>
          <a:p>
            <a:r>
              <a:rPr lang="en-US" sz="3300" dirty="0"/>
              <a:t>Challenges For Every Generation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27660"/>
            <a:ext cx="8115300" cy="3601640"/>
          </a:xfrm>
        </p:spPr>
        <p:txBody>
          <a:bodyPr/>
          <a:lstStyle/>
          <a:p>
            <a:r>
              <a:rPr lang="en-US" sz="2400" b="1" i="1" dirty="0"/>
              <a:t>Joshua 24:15 “And if it seem evil unto you to serve Jehovah, </a:t>
            </a:r>
            <a:r>
              <a:rPr lang="en-US" sz="2400" b="1" i="1" u="sng" dirty="0"/>
              <a:t>choose you this day whom ye will serve</a:t>
            </a:r>
            <a:r>
              <a:rPr lang="en-US" sz="2400" b="1" i="1" dirty="0"/>
              <a:t>; whether the gods which your fathers served that were beyond the River, or the gods of the Amorites, in whose land ye dwell: but as for me and my house, we will serve Jehovah.”</a:t>
            </a:r>
          </a:p>
          <a:p>
            <a:endParaRPr lang="en-US" sz="2400" b="1" i="1" dirty="0"/>
          </a:p>
          <a:p>
            <a:r>
              <a:rPr lang="en-US" sz="2400" dirty="0"/>
              <a:t>We all make choices. (Romans 6:16-18)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7DBECD-B99E-4C4E-8D8B-53E29D51EF02}"/>
              </a:ext>
            </a:extLst>
          </p:cNvPr>
          <p:cNvSpPr txBox="1">
            <a:spLocks/>
          </p:cNvSpPr>
          <p:nvPr/>
        </p:nvSpPr>
        <p:spPr bwMode="auto">
          <a:xfrm>
            <a:off x="2057400" y="672703"/>
            <a:ext cx="5972175" cy="711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3000" kern="0" dirty="0"/>
              <a:t>Challenges For Every Generation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b="1" dirty="0"/>
              <a:t>The Loss Of The Godly Home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1" y="2227660"/>
            <a:ext cx="8058149" cy="3086100"/>
          </a:xfrm>
        </p:spPr>
        <p:txBody>
          <a:bodyPr/>
          <a:lstStyle/>
          <a:p>
            <a:pPr>
              <a:buNone/>
            </a:pPr>
            <a:r>
              <a:rPr lang="en-US" sz="2400" b="1" u="sng" dirty="0">
                <a:solidFill>
                  <a:srgbClr val="FF0000"/>
                </a:solidFill>
              </a:rPr>
              <a:t>Man’s role</a:t>
            </a:r>
            <a:r>
              <a:rPr lang="en-US" sz="2400" b="1" dirty="0">
                <a:solidFill>
                  <a:srgbClr val="FF0000"/>
                </a:solidFill>
              </a:rPr>
              <a:t>… </a:t>
            </a:r>
            <a:r>
              <a:rPr lang="en-US" sz="2400" dirty="0"/>
              <a:t>is to provide leadership for his wife and love her </a:t>
            </a:r>
            <a:r>
              <a:rPr lang="en-US" sz="2400" u="sng" dirty="0"/>
              <a:t>as Christ also loved the church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dirty="0"/>
              <a:t>Ephesians 5:22-33; </a:t>
            </a:r>
            <a:br>
              <a:rPr lang="en-US" sz="2400" dirty="0"/>
            </a:br>
            <a:r>
              <a:rPr lang="en-US" sz="2400" dirty="0"/>
              <a:t>Cf. 1 Corinthians 13:4-8.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Leave and cleave.  Genesis 2:24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Dwell with her. 1 Peter 3:7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Provide spiritually. Ephesians 6:4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b="1" dirty="0"/>
              <a:t>The Loss Of The Godly Home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2057400"/>
            <a:ext cx="8058150" cy="37719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baseline="0" dirty="0">
                <a:solidFill>
                  <a:srgbClr val="FF0000"/>
                </a:solidFill>
              </a:rPr>
              <a:t>Woman's role</a:t>
            </a:r>
            <a:r>
              <a:rPr lang="en-US" b="1" baseline="0" dirty="0">
                <a:solidFill>
                  <a:srgbClr val="FF0000"/>
                </a:solidFill>
              </a:rPr>
              <a:t>… </a:t>
            </a:r>
            <a:r>
              <a:rPr lang="en-US" baseline="0" dirty="0"/>
              <a:t>is a role of quiet subjection.</a:t>
            </a:r>
          </a:p>
          <a:p>
            <a:pPr>
              <a:buFont typeface="Wingdings" pitchFamily="2" charset="2"/>
              <a:buChar char="Ø"/>
            </a:pPr>
            <a:r>
              <a:rPr lang="en-US" baseline="0" dirty="0"/>
              <a:t>Ephesians 5:22-24, 33. </a:t>
            </a:r>
            <a:r>
              <a:rPr lang="en-US" i="1" baseline="0" dirty="0"/>
              <a:t>(</a:t>
            </a:r>
            <a:r>
              <a:rPr lang="en-US" i="1" dirty="0" err="1"/>
              <a:t>Fobeoo</a:t>
            </a:r>
            <a:r>
              <a:rPr lang="en-US" i="1" dirty="0"/>
              <a:t>, Gk.)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“To have such awe or respect for a person as to involve a measure of fear - 'to fear, to show great reverence for, to show great respect for.’ </a:t>
            </a:r>
            <a:r>
              <a:rPr lang="en-US" sz="1800" dirty="0"/>
              <a:t>(from Greek-English Lexicon Based on Semantic Domain)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To reverence, venerate, to treat with deference or reverential obedience:  </a:t>
            </a:r>
            <a:r>
              <a:rPr lang="en-US" sz="1800" dirty="0"/>
              <a:t>(Thayer's Greek Lexicon)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To love her husband, to love her children. Titus 2:4-5</a:t>
            </a:r>
            <a:endParaRPr lang="en-US" sz="2700" dirty="0"/>
          </a:p>
          <a:p>
            <a:pPr lvl="1">
              <a:buFont typeface="Wingdings" pitchFamily="2" charset="2"/>
              <a:buChar char="Ø"/>
            </a:pPr>
            <a:endParaRPr lang="en-US" baseline="0" dirty="0"/>
          </a:p>
        </p:txBody>
      </p: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b="1" dirty="0"/>
              <a:t>The Loss Of The Godly Home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2057400"/>
            <a:ext cx="7826376" cy="37719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aseline="0" dirty="0"/>
          </a:p>
          <a:p>
            <a:pPr>
              <a:buNone/>
            </a:pPr>
            <a:r>
              <a:rPr lang="en-US" b="1" u="sng" dirty="0">
                <a:solidFill>
                  <a:srgbClr val="FF0000"/>
                </a:solidFill>
              </a:rPr>
              <a:t>Woman's role</a:t>
            </a:r>
            <a:r>
              <a:rPr lang="en-US" b="1" dirty="0">
                <a:solidFill>
                  <a:srgbClr val="FF0000"/>
                </a:solidFill>
              </a:rPr>
              <a:t>… </a:t>
            </a:r>
            <a:r>
              <a:rPr lang="en-US" dirty="0"/>
              <a:t>Place of importance.</a:t>
            </a:r>
            <a:r>
              <a:rPr lang="en-US" i="1" baseline="0" dirty="0"/>
              <a:t> </a:t>
            </a:r>
          </a:p>
          <a:p>
            <a:pPr>
              <a:buNone/>
            </a:pPr>
            <a:br>
              <a:rPr lang="en-US" i="1" baseline="0" dirty="0"/>
            </a:br>
            <a:r>
              <a:rPr lang="en-US" i="1" baseline="0" dirty="0"/>
              <a:t>Proverbs 18:22 </a:t>
            </a:r>
            <a:r>
              <a:rPr lang="en-US" i="1" dirty="0"/>
              <a:t>“W</a:t>
            </a:r>
            <a:r>
              <a:rPr lang="en-US" i="1" baseline="0" dirty="0"/>
              <a:t>hoso </a:t>
            </a:r>
            <a:r>
              <a:rPr lang="en-US" i="1" baseline="0" dirty="0" err="1"/>
              <a:t>findeth</a:t>
            </a:r>
            <a:r>
              <a:rPr lang="en-US" i="1" baseline="0" dirty="0"/>
              <a:t> a wife </a:t>
            </a:r>
            <a:r>
              <a:rPr lang="en-US" i="1" baseline="0" dirty="0" err="1"/>
              <a:t>findeth</a:t>
            </a:r>
            <a:r>
              <a:rPr lang="en-US" i="1" baseline="0" dirty="0"/>
              <a:t> a good thing, and </a:t>
            </a:r>
            <a:r>
              <a:rPr lang="en-US" i="1" baseline="0" dirty="0" err="1"/>
              <a:t>obtaineth</a:t>
            </a:r>
            <a:r>
              <a:rPr lang="en-US" i="1" baseline="0" dirty="0"/>
              <a:t> favor of the Lord.”</a:t>
            </a:r>
          </a:p>
          <a:p>
            <a:pPr>
              <a:buNone/>
            </a:pPr>
            <a:r>
              <a:rPr lang="en-US" i="1" dirty="0"/>
              <a:t>	Genesis 2:18 “Not good for man to be alone…”</a:t>
            </a:r>
            <a:r>
              <a:rPr lang="en-US" dirty="0"/>
              <a:t>	   </a:t>
            </a:r>
            <a:r>
              <a:rPr lang="en-US" i="1" dirty="0"/>
              <a:t>“help meet..”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b="1" dirty="0"/>
              <a:t>The Loss Of The Godly Home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2057400"/>
            <a:ext cx="7826376" cy="37719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aseline="0" dirty="0"/>
          </a:p>
          <a:p>
            <a:pPr>
              <a:buNone/>
            </a:pPr>
            <a:r>
              <a:rPr lang="en-US" b="1" u="sng" dirty="0">
                <a:solidFill>
                  <a:srgbClr val="FF0000"/>
                </a:solidFill>
              </a:rPr>
              <a:t>Woman's role</a:t>
            </a:r>
            <a:r>
              <a:rPr lang="en-US" b="1" dirty="0">
                <a:solidFill>
                  <a:srgbClr val="FF0000"/>
                </a:solidFill>
              </a:rPr>
              <a:t>… </a:t>
            </a:r>
            <a:r>
              <a:rPr lang="en-US" dirty="0"/>
              <a:t>Place of importance.</a:t>
            </a:r>
          </a:p>
          <a:p>
            <a:pPr>
              <a:buNone/>
            </a:pPr>
            <a:r>
              <a:rPr lang="en-US" i="1" baseline="0" dirty="0"/>
              <a:t> </a:t>
            </a:r>
            <a:br>
              <a:rPr lang="en-US" i="1" baseline="0" dirty="0"/>
            </a:br>
            <a:r>
              <a:rPr lang="en-US" i="1" dirty="0"/>
              <a:t>Proverbs 31:26-29 “She </a:t>
            </a:r>
            <a:r>
              <a:rPr lang="en-US" i="1" dirty="0" err="1"/>
              <a:t>openeth</a:t>
            </a:r>
            <a:r>
              <a:rPr lang="en-US" i="1" dirty="0"/>
              <a:t> her mouth with wisdom; And the law of kindness is on her tongue. She </a:t>
            </a:r>
            <a:r>
              <a:rPr lang="en-US" i="1" dirty="0" err="1"/>
              <a:t>looketh</a:t>
            </a:r>
            <a:r>
              <a:rPr lang="en-US" i="1" dirty="0"/>
              <a:t> well to the ways of her household, And </a:t>
            </a:r>
            <a:r>
              <a:rPr lang="en-US" i="1" dirty="0" err="1"/>
              <a:t>eateth</a:t>
            </a:r>
            <a:r>
              <a:rPr lang="en-US" i="1" dirty="0"/>
              <a:t> not the bread of idleness. Her children rise up, and call her blessed; Her husband (also), and he </a:t>
            </a:r>
            <a:r>
              <a:rPr lang="en-US" i="1" dirty="0" err="1"/>
              <a:t>praiseth</a:t>
            </a:r>
            <a:r>
              <a:rPr lang="en-US" i="1" dirty="0"/>
              <a:t> her, (saying): </a:t>
            </a:r>
            <a:r>
              <a:rPr lang="en-US" i="1" u="sng" dirty="0">
                <a:highlight>
                  <a:srgbClr val="FFFF00"/>
                </a:highlight>
              </a:rPr>
              <a:t>Many daughters have done worthily, But thou </a:t>
            </a:r>
            <a:r>
              <a:rPr lang="en-US" i="1" u="sng" dirty="0" err="1">
                <a:highlight>
                  <a:srgbClr val="FFFF00"/>
                </a:highlight>
              </a:rPr>
              <a:t>excellest</a:t>
            </a:r>
            <a:r>
              <a:rPr lang="en-US" i="1" u="sng" dirty="0">
                <a:highlight>
                  <a:srgbClr val="FFFF00"/>
                </a:highlight>
              </a:rPr>
              <a:t> them all</a:t>
            </a:r>
            <a:r>
              <a:rPr lang="en-US" i="1" dirty="0">
                <a:highlight>
                  <a:srgbClr val="FFFF00"/>
                </a:highlight>
              </a:rPr>
              <a:t>.”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b="1" dirty="0"/>
              <a:t>The Loss Of The Godly Home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2057400"/>
            <a:ext cx="7826376" cy="37719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625" b="1" u="sng" dirty="0">
                <a:solidFill>
                  <a:srgbClr val="FF0000"/>
                </a:solidFill>
              </a:rPr>
              <a:t>Effect upon children.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Little chance of survival. Cf. Deuteronomy 4:6; Judges 2:10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No example. Ephesians 6:4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Unresolved sin develops the “I’m through” attitude.  Cf. Ephesians 4:31-32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Moral values decline.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Even in the church. 1 Corinthians 5:6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No ability to blush. Jeremiah 6:15; Shame. Ephesians 5:12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Believe we have freedom without consequence. </a:t>
            </a:r>
            <a:br>
              <a:rPr lang="en-US" dirty="0"/>
            </a:br>
            <a:r>
              <a:rPr lang="en-US" dirty="0"/>
              <a:t>Jeremiah 23:17; Cf. Galatians 6:7-8</a:t>
            </a:r>
          </a:p>
          <a:p>
            <a:pPr lvl="2"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Theme12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2" id="{36C0F4FE-0B84-4C4B-AE26-AC5E32C63F98}" vid="{8E979A5B-2251-4516-9B13-0DC95807ACBC}"/>
    </a:ext>
  </a:extLst>
</a:theme>
</file>

<file path=ppt/theme/theme2.xml><?xml version="1.0" encoding="utf-8"?>
<a:theme xmlns:a="http://schemas.openxmlformats.org/drawingml/2006/main" name="Theme23">
  <a:themeElements>
    <a:clrScheme name="Sample presentation slides 3">
      <a:dk1>
        <a:srgbClr val="0000C0"/>
      </a:dk1>
      <a:lt1>
        <a:srgbClr val="FFFFFF"/>
      </a:lt1>
      <a:dk2>
        <a:srgbClr val="0066CC"/>
      </a:dk2>
      <a:lt2>
        <a:srgbClr val="9ADCF6"/>
      </a:lt2>
      <a:accent1>
        <a:srgbClr val="BE9932"/>
      </a:accent1>
      <a:accent2>
        <a:srgbClr val="2A99EC"/>
      </a:accent2>
      <a:accent3>
        <a:srgbClr val="AAB8E2"/>
      </a:accent3>
      <a:accent4>
        <a:srgbClr val="DADADA"/>
      </a:accent4>
      <a:accent5>
        <a:srgbClr val="DBCAAD"/>
      </a:accent5>
      <a:accent6>
        <a:srgbClr val="258AD6"/>
      </a:accent6>
      <a:hlink>
        <a:srgbClr val="70B040"/>
      </a:hlink>
      <a:folHlink>
        <a:srgbClr val="6B8ED3"/>
      </a:folHlink>
    </a:clrScheme>
    <a:fontScheme name="Sample presentation slide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presentation slides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resentation slides 2">
        <a:dk1>
          <a:srgbClr val="0F4334"/>
        </a:dk1>
        <a:lt1>
          <a:srgbClr val="FFFFFF"/>
        </a:lt1>
        <a:dk2>
          <a:srgbClr val="43BD4C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B0DBB2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resentation slides 3">
        <a:dk1>
          <a:srgbClr val="0000C0"/>
        </a:dk1>
        <a:lt1>
          <a:srgbClr val="FFFFFF"/>
        </a:lt1>
        <a:dk2>
          <a:srgbClr val="0066CC"/>
        </a:dk2>
        <a:lt2>
          <a:srgbClr val="9ADCF6"/>
        </a:lt2>
        <a:accent1>
          <a:srgbClr val="BE9932"/>
        </a:accent1>
        <a:accent2>
          <a:srgbClr val="2A99EC"/>
        </a:accent2>
        <a:accent3>
          <a:srgbClr val="AAB8E2"/>
        </a:accent3>
        <a:accent4>
          <a:srgbClr val="DADADA"/>
        </a:accent4>
        <a:accent5>
          <a:srgbClr val="DBCAAD"/>
        </a:accent5>
        <a:accent6>
          <a:srgbClr val="258AD6"/>
        </a:accent6>
        <a:hlink>
          <a:srgbClr val="70B040"/>
        </a:hlink>
        <a:folHlink>
          <a:srgbClr val="6B8E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Theme12</Template>
  <TotalTime>14168</TotalTime>
  <Words>1395</Words>
  <Application>Microsoft Office PowerPoint</Application>
  <PresentationFormat>On-screen Show (4:3)</PresentationFormat>
  <Paragraphs>110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Accord Heavy SF</vt:lpstr>
      <vt:lpstr>Alfredo Heavy</vt:lpstr>
      <vt:lpstr>Arial</vt:lpstr>
      <vt:lpstr>Calibri</vt:lpstr>
      <vt:lpstr>Calibri Light</vt:lpstr>
      <vt:lpstr>Times New Roman</vt:lpstr>
      <vt:lpstr>Verdana</vt:lpstr>
      <vt:lpstr>Wingdings</vt:lpstr>
      <vt:lpstr>Theme12</vt:lpstr>
      <vt:lpstr>Theme23</vt:lpstr>
      <vt:lpstr>Office Theme</vt:lpstr>
      <vt:lpstr>PowerPoint Presentation</vt:lpstr>
      <vt:lpstr>PowerPoint Presentation</vt:lpstr>
      <vt:lpstr>Challenges For Every Generation</vt:lpstr>
      <vt:lpstr>PowerPoint Presentation</vt:lpstr>
      <vt:lpstr>The Loss Of The Godly Home</vt:lpstr>
      <vt:lpstr>The Loss Of The Godly Home</vt:lpstr>
      <vt:lpstr>The Loss Of The Godly Home</vt:lpstr>
      <vt:lpstr>The Loss Of The Godly Home</vt:lpstr>
      <vt:lpstr>The Loss Of The Godly Home</vt:lpstr>
      <vt:lpstr>The Loss Of Hunger For Righteousness</vt:lpstr>
      <vt:lpstr>The Loss Of Hunger For Righteousness</vt:lpstr>
      <vt:lpstr>The Loss Of Hunger For Righteousness</vt:lpstr>
      <vt:lpstr>The Loss Of The Sacred</vt:lpstr>
      <vt:lpstr>The Loss Of The Sacred</vt:lpstr>
      <vt:lpstr>The Loss Of The Sacred</vt:lpstr>
      <vt:lpstr>The Loss Of The Sacred</vt:lpstr>
      <vt:lpstr>The Loss Of The Sacred</vt:lpstr>
      <vt:lpstr>The Loss Of Distinctiveness</vt:lpstr>
      <vt:lpstr>The Loss Of Distinctiveness</vt:lpstr>
      <vt:lpstr>The Loss Of Distinctiveness</vt:lpstr>
      <vt:lpstr>The Loss Of Confrontation</vt:lpstr>
      <vt:lpstr>The Loss Of Confrontation</vt:lpstr>
      <vt:lpstr>The Loss Of Confrontation</vt:lpstr>
      <vt:lpstr>Challenges For Every Generation </vt:lpstr>
      <vt:lpstr>Challenges For Every Generation</vt:lpstr>
      <vt:lpstr>Dangers For Every Generation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Dangers For Every Generation</dc:title>
  <dc:creator>Micky Galloway</dc:creator>
  <cp:lastModifiedBy>Norris Long</cp:lastModifiedBy>
  <cp:revision>44</cp:revision>
  <dcterms:created xsi:type="dcterms:W3CDTF">2012-01-14T20:31:02Z</dcterms:created>
  <dcterms:modified xsi:type="dcterms:W3CDTF">2026-03-10T15:40:24Z</dcterms:modified>
</cp:coreProperties>
</file>