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3" r:id="rId4"/>
    <p:sldId id="264" r:id="rId5"/>
    <p:sldId id="259" r:id="rId6"/>
    <p:sldId id="265" r:id="rId7"/>
    <p:sldId id="266" r:id="rId8"/>
    <p:sldId id="267" r:id="rId9"/>
    <p:sldId id="260" r:id="rId10"/>
    <p:sldId id="268" r:id="rId11"/>
    <p:sldId id="269" r:id="rId12"/>
    <p:sldId id="270" r:id="rId13"/>
    <p:sldId id="271" r:id="rId14"/>
    <p:sldId id="261" r:id="rId15"/>
    <p:sldId id="272" r:id="rId16"/>
    <p:sldId id="273" r:id="rId17"/>
    <p:sldId id="274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36" d="100"/>
          <a:sy n="36" d="100"/>
        </p:scale>
        <p:origin x="-90" y="-195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A97FD-CC35-4A7B-8839-C747F0EF2532}" type="datetimeFigureOut">
              <a:rPr lang="en-US" smtClean="0"/>
              <a:t>11/30/2014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B64CC-C76B-4CDD-A2D4-0DB8A96F181E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A97FD-CC35-4A7B-8839-C747F0EF2532}" type="datetimeFigureOut">
              <a:rPr lang="en-US" smtClean="0"/>
              <a:t>11/30/2014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B64CC-C76B-4CDD-A2D4-0DB8A96F181E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A97FD-CC35-4A7B-8839-C747F0EF2532}" type="datetimeFigureOut">
              <a:rPr lang="en-US" smtClean="0"/>
              <a:t>11/30/2014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B64CC-C76B-4CDD-A2D4-0DB8A96F181E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A97FD-CC35-4A7B-8839-C747F0EF2532}" type="datetimeFigureOut">
              <a:rPr lang="en-US" smtClean="0"/>
              <a:t>11/30/2014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B64CC-C76B-4CDD-A2D4-0DB8A96F181E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A97FD-CC35-4A7B-8839-C747F0EF2532}" type="datetimeFigureOut">
              <a:rPr lang="en-US" smtClean="0"/>
              <a:t>11/30/2014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B64CC-C76B-4CDD-A2D4-0DB8A96F181E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A97FD-CC35-4A7B-8839-C747F0EF2532}" type="datetimeFigureOut">
              <a:rPr lang="en-US" smtClean="0"/>
              <a:t>11/30/2014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B64CC-C76B-4CDD-A2D4-0DB8A96F181E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A97FD-CC35-4A7B-8839-C747F0EF2532}" type="datetimeFigureOut">
              <a:rPr lang="en-US" smtClean="0"/>
              <a:t>11/30/2014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B64CC-C76B-4CDD-A2D4-0DB8A96F181E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A97FD-CC35-4A7B-8839-C747F0EF2532}" type="datetimeFigureOut">
              <a:rPr lang="en-US" smtClean="0"/>
              <a:t>11/30/2014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B64CC-C76B-4CDD-A2D4-0DB8A96F181E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A97FD-CC35-4A7B-8839-C747F0EF2532}" type="datetimeFigureOut">
              <a:rPr lang="en-US" smtClean="0"/>
              <a:t>11/30/2014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B64CC-C76B-4CDD-A2D4-0DB8A96F181E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A97FD-CC35-4A7B-8839-C747F0EF2532}" type="datetimeFigureOut">
              <a:rPr lang="en-US" smtClean="0"/>
              <a:t>11/30/2014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B64CC-C76B-4CDD-A2D4-0DB8A96F181E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A97FD-CC35-4A7B-8839-C747F0EF2532}" type="datetimeFigureOut">
              <a:rPr lang="en-US" smtClean="0"/>
              <a:t>11/30/2014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B64CC-C76B-4CDD-A2D4-0DB8A96F181E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FA97FD-CC35-4A7B-8839-C747F0EF2532}" type="datetimeFigureOut">
              <a:rPr lang="en-US" smtClean="0"/>
              <a:t>11/30/2014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5B64CC-C76B-4CDD-A2D4-0DB8A96F181E}" type="slidenum">
              <a:rPr lang="en-US" smtClean="0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ynamics CRM Products Working Togethe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1783" y="1378744"/>
            <a:ext cx="4400217" cy="4100512"/>
          </a:xfrm>
          <a:prstGeom prst="rect">
            <a:avLst/>
          </a:prstGeom>
          <a:noFill/>
        </p:spPr>
      </p:pic>
      <p:sp>
        <p:nvSpPr>
          <p:cNvPr id="3" name="Rectangle 2"/>
          <p:cNvSpPr/>
          <p:nvPr/>
        </p:nvSpPr>
        <p:spPr>
          <a:xfrm>
            <a:off x="4572000" y="1720840"/>
            <a:ext cx="4419600" cy="34163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“All things work together for good…” (Romans 8:28)</a:t>
            </a:r>
            <a:endParaRPr lang="en-US" sz="5400" b="1" cap="none" spc="0" dirty="0">
              <a:ln w="11430"/>
              <a:solidFill>
                <a:srgbClr val="00206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457200" y="304800"/>
            <a:ext cx="8229600" cy="1143000"/>
          </a:xfrm>
          <a:prstGeom prst="roundRect">
            <a:avLst/>
          </a:prstGeom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FFFF00"/>
                </a:solidFill>
              </a:rPr>
              <a:t>These Things Have a Broader Application</a:t>
            </a:r>
            <a:endParaRPr lang="en-US" sz="3600" b="1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953000"/>
          </a:xfrm>
        </p:spPr>
        <p:txBody>
          <a:bodyPr>
            <a:normAutofit/>
          </a:bodyPr>
          <a:lstStyle/>
          <a:p>
            <a:r>
              <a:rPr lang="en-US" b="1" dirty="0" smtClean="0"/>
              <a:t>Question to Answer- “What shall we say to these things?” </a:t>
            </a:r>
            <a:r>
              <a:rPr lang="en-US" b="1" dirty="0" smtClean="0">
                <a:solidFill>
                  <a:srgbClr val="002060"/>
                </a:solidFill>
              </a:rPr>
              <a:t>(Rom. 8:31)</a:t>
            </a:r>
          </a:p>
          <a:p>
            <a:r>
              <a:rPr lang="en-US" b="1" dirty="0" smtClean="0"/>
              <a:t>Son delivered up for our  justification – Shall He not give us all things we need </a:t>
            </a:r>
            <a:r>
              <a:rPr lang="en-US" b="1" dirty="0" smtClean="0">
                <a:solidFill>
                  <a:srgbClr val="002060"/>
                </a:solidFill>
              </a:rPr>
              <a:t>(Rom. 8:32)</a:t>
            </a:r>
            <a:r>
              <a:rPr lang="en-US" b="1" dirty="0" smtClean="0"/>
              <a:t>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457200" y="304800"/>
            <a:ext cx="8229600" cy="1143000"/>
          </a:xfrm>
          <a:prstGeom prst="roundRect">
            <a:avLst/>
          </a:prstGeom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FFFF00"/>
                </a:solidFill>
              </a:rPr>
              <a:t>These Things Have a Broader Application</a:t>
            </a:r>
            <a:endParaRPr lang="en-US" sz="3600" b="1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953000"/>
          </a:xfrm>
        </p:spPr>
        <p:txBody>
          <a:bodyPr>
            <a:normAutofit/>
          </a:bodyPr>
          <a:lstStyle/>
          <a:p>
            <a:r>
              <a:rPr lang="en-US" b="1" dirty="0" smtClean="0"/>
              <a:t>Question to Answer- “What shall we say to these things?” </a:t>
            </a:r>
            <a:r>
              <a:rPr lang="en-US" b="1" dirty="0" smtClean="0">
                <a:solidFill>
                  <a:srgbClr val="002060"/>
                </a:solidFill>
              </a:rPr>
              <a:t>(Rom. 8:31)</a:t>
            </a:r>
          </a:p>
          <a:p>
            <a:r>
              <a:rPr lang="en-US" b="1" dirty="0" smtClean="0"/>
              <a:t>Son delivered up for our  justification – Shall He not give us all things we need </a:t>
            </a:r>
            <a:r>
              <a:rPr lang="en-US" b="1" dirty="0" smtClean="0">
                <a:solidFill>
                  <a:srgbClr val="002060"/>
                </a:solidFill>
              </a:rPr>
              <a:t>(Rom. 8:32)</a:t>
            </a:r>
            <a:r>
              <a:rPr lang="en-US" b="1" dirty="0" smtClean="0"/>
              <a:t>?</a:t>
            </a:r>
          </a:p>
          <a:p>
            <a:r>
              <a:rPr lang="en-US" b="1" dirty="0" smtClean="0"/>
              <a:t>Who is he that condemns? – God justifies      </a:t>
            </a:r>
            <a:r>
              <a:rPr lang="en-US" b="1" dirty="0" smtClean="0">
                <a:solidFill>
                  <a:srgbClr val="002060"/>
                </a:solidFill>
              </a:rPr>
              <a:t>(Rom. 8:33)</a:t>
            </a:r>
          </a:p>
          <a:p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457200" y="304800"/>
            <a:ext cx="8229600" cy="1143000"/>
          </a:xfrm>
          <a:prstGeom prst="roundRect">
            <a:avLst/>
          </a:prstGeom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FFFF00"/>
                </a:solidFill>
              </a:rPr>
              <a:t>These Things Have a Broader Application</a:t>
            </a:r>
            <a:endParaRPr lang="en-US" sz="3600" b="1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953000"/>
          </a:xfrm>
        </p:spPr>
        <p:txBody>
          <a:bodyPr>
            <a:normAutofit/>
          </a:bodyPr>
          <a:lstStyle/>
          <a:p>
            <a:r>
              <a:rPr lang="en-US" b="1" dirty="0" smtClean="0"/>
              <a:t>Question to Answer- “What shall we say to these things?” </a:t>
            </a:r>
            <a:r>
              <a:rPr lang="en-US" b="1" dirty="0" smtClean="0">
                <a:solidFill>
                  <a:srgbClr val="002060"/>
                </a:solidFill>
              </a:rPr>
              <a:t>(Rom. 8:31)</a:t>
            </a:r>
          </a:p>
          <a:p>
            <a:r>
              <a:rPr lang="en-US" b="1" dirty="0" smtClean="0"/>
              <a:t>Son delivered up for our  justification – Shall He not give us all things we need </a:t>
            </a:r>
            <a:r>
              <a:rPr lang="en-US" b="1" dirty="0" smtClean="0">
                <a:solidFill>
                  <a:srgbClr val="002060"/>
                </a:solidFill>
              </a:rPr>
              <a:t>(Rom. 8:32)</a:t>
            </a:r>
            <a:r>
              <a:rPr lang="en-US" b="1" dirty="0" smtClean="0"/>
              <a:t>?</a:t>
            </a:r>
          </a:p>
          <a:p>
            <a:r>
              <a:rPr lang="en-US" b="1" dirty="0" smtClean="0"/>
              <a:t>Who is he that condemns? – God justifies      </a:t>
            </a:r>
            <a:r>
              <a:rPr lang="en-US" b="1" dirty="0" smtClean="0">
                <a:solidFill>
                  <a:srgbClr val="002060"/>
                </a:solidFill>
              </a:rPr>
              <a:t>(Rom. 8:33)</a:t>
            </a:r>
          </a:p>
          <a:p>
            <a:r>
              <a:rPr lang="en-US" b="1" dirty="0" smtClean="0"/>
              <a:t>Who shall separate us from the Love of Christ? – more than conquerors </a:t>
            </a:r>
            <a:r>
              <a:rPr lang="en-US" b="1" dirty="0" smtClean="0">
                <a:solidFill>
                  <a:srgbClr val="002060"/>
                </a:solidFill>
              </a:rPr>
              <a:t>(Rom 8:37)</a:t>
            </a:r>
          </a:p>
          <a:p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457200" y="304800"/>
            <a:ext cx="8229600" cy="1143000"/>
          </a:xfrm>
          <a:prstGeom prst="roundRect">
            <a:avLst/>
          </a:prstGeom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FFFF00"/>
                </a:solidFill>
              </a:rPr>
              <a:t>These Things Have a Broader Application</a:t>
            </a:r>
            <a:endParaRPr lang="en-US" sz="3600" b="1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953000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 smtClean="0"/>
              <a:t>Question to Answer- “What shall we say to these things?” </a:t>
            </a:r>
            <a:r>
              <a:rPr lang="en-US" b="1" dirty="0" smtClean="0">
                <a:solidFill>
                  <a:srgbClr val="002060"/>
                </a:solidFill>
              </a:rPr>
              <a:t>(Rom. 8:31)</a:t>
            </a:r>
          </a:p>
          <a:p>
            <a:r>
              <a:rPr lang="en-US" b="1" dirty="0" smtClean="0"/>
              <a:t>Son delivered up for our  justification – Shall He not give us all things we need </a:t>
            </a:r>
            <a:r>
              <a:rPr lang="en-US" b="1" dirty="0" smtClean="0">
                <a:solidFill>
                  <a:srgbClr val="002060"/>
                </a:solidFill>
              </a:rPr>
              <a:t>(Rom. 8:32)</a:t>
            </a:r>
            <a:r>
              <a:rPr lang="en-US" b="1" dirty="0" smtClean="0"/>
              <a:t>?</a:t>
            </a:r>
          </a:p>
          <a:p>
            <a:r>
              <a:rPr lang="en-US" b="1" dirty="0" smtClean="0"/>
              <a:t>Who is he that condemns? – God justifies      </a:t>
            </a:r>
            <a:r>
              <a:rPr lang="en-US" b="1" dirty="0" smtClean="0">
                <a:solidFill>
                  <a:srgbClr val="002060"/>
                </a:solidFill>
              </a:rPr>
              <a:t>(Rom. 8:33)</a:t>
            </a:r>
          </a:p>
          <a:p>
            <a:r>
              <a:rPr lang="en-US" b="1" dirty="0" smtClean="0"/>
              <a:t>Who shall separate us from the Love of Christ? – more than conquerors </a:t>
            </a:r>
            <a:r>
              <a:rPr lang="en-US" b="1" dirty="0" smtClean="0">
                <a:solidFill>
                  <a:srgbClr val="002060"/>
                </a:solidFill>
              </a:rPr>
              <a:t>(Rom 8:37)</a:t>
            </a:r>
          </a:p>
          <a:p>
            <a:r>
              <a:rPr lang="en-US" b="1" dirty="0" smtClean="0"/>
              <a:t>“with Him” </a:t>
            </a:r>
            <a:r>
              <a:rPr lang="en-US" b="1" dirty="0" smtClean="0">
                <a:solidFill>
                  <a:srgbClr val="002060"/>
                </a:solidFill>
              </a:rPr>
              <a:t>(v.32)</a:t>
            </a:r>
            <a:r>
              <a:rPr lang="en-US" b="1" dirty="0" smtClean="0"/>
              <a:t>;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smtClean="0"/>
              <a:t>His “intercession” </a:t>
            </a:r>
            <a:r>
              <a:rPr lang="en-US" b="1" dirty="0" smtClean="0">
                <a:solidFill>
                  <a:srgbClr val="002060"/>
                </a:solidFill>
              </a:rPr>
              <a:t>(v.34) </a:t>
            </a:r>
            <a:r>
              <a:rPr lang="en-US" b="1" dirty="0" smtClean="0"/>
              <a:t>“through Him” </a:t>
            </a:r>
            <a:r>
              <a:rPr lang="en-US" b="1" dirty="0" smtClean="0">
                <a:solidFill>
                  <a:srgbClr val="002060"/>
                </a:solidFill>
              </a:rPr>
              <a:t>(v.37)</a:t>
            </a:r>
            <a:r>
              <a:rPr lang="en-US" b="1" dirty="0" smtClean="0"/>
              <a:t> “in Christ” </a:t>
            </a:r>
            <a:r>
              <a:rPr lang="en-US" b="1" dirty="0" smtClean="0">
                <a:solidFill>
                  <a:srgbClr val="002060"/>
                </a:solidFill>
              </a:rPr>
              <a:t>(v.39)</a:t>
            </a:r>
          </a:p>
          <a:p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457200" y="304800"/>
            <a:ext cx="8229600" cy="1143000"/>
          </a:xfrm>
          <a:prstGeom prst="roundRect">
            <a:avLst/>
          </a:prstGeom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FFFF00"/>
                </a:solidFill>
              </a:rPr>
              <a:t>How shall we apply Rom. 8:28?</a:t>
            </a:r>
            <a:endParaRPr lang="en-US" sz="3600" b="1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953000"/>
          </a:xfrm>
        </p:spPr>
        <p:txBody>
          <a:bodyPr>
            <a:normAutofit/>
          </a:bodyPr>
          <a:lstStyle/>
          <a:p>
            <a:r>
              <a:rPr lang="en-US" b="1" dirty="0" smtClean="0"/>
              <a:t>To a group of Christians who are going to be executed? – “more than conquerors”</a:t>
            </a:r>
          </a:p>
          <a:p>
            <a:pPr>
              <a:buNone/>
            </a:pP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457200" y="304800"/>
            <a:ext cx="8229600" cy="1143000"/>
          </a:xfrm>
          <a:prstGeom prst="roundRect">
            <a:avLst/>
          </a:prstGeom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FFFF00"/>
                </a:solidFill>
              </a:rPr>
              <a:t>How shall we apply Rom. 8:28?</a:t>
            </a:r>
            <a:endParaRPr lang="en-US" sz="3600" b="1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953000"/>
          </a:xfrm>
        </p:spPr>
        <p:txBody>
          <a:bodyPr>
            <a:normAutofit/>
          </a:bodyPr>
          <a:lstStyle/>
          <a:p>
            <a:r>
              <a:rPr lang="en-US" b="1" dirty="0" smtClean="0"/>
              <a:t>To a group of Christians who are going to be executed? – “more than conquerors”</a:t>
            </a:r>
          </a:p>
          <a:p>
            <a:r>
              <a:rPr lang="en-US" b="1" dirty="0" smtClean="0"/>
              <a:t>To a “non-Christian” who is experiencing hard times – loss of job, no food?</a:t>
            </a:r>
          </a:p>
          <a:p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457200" y="304800"/>
            <a:ext cx="8229600" cy="1143000"/>
          </a:xfrm>
          <a:prstGeom prst="roundRect">
            <a:avLst/>
          </a:prstGeom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FFFF00"/>
                </a:solidFill>
              </a:rPr>
              <a:t>How shall we apply Rom. 8:28?</a:t>
            </a:r>
            <a:endParaRPr lang="en-US" sz="3600" b="1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953000"/>
          </a:xfrm>
        </p:spPr>
        <p:txBody>
          <a:bodyPr>
            <a:normAutofit/>
          </a:bodyPr>
          <a:lstStyle/>
          <a:p>
            <a:r>
              <a:rPr lang="en-US" b="1" dirty="0" smtClean="0"/>
              <a:t>To a group of Christians who are going to be executed? – “more than conquerors”</a:t>
            </a:r>
          </a:p>
          <a:p>
            <a:r>
              <a:rPr lang="en-US" b="1" dirty="0" smtClean="0"/>
              <a:t>To a “non-Christian” who is experiencing hard times – loss of job, no food?</a:t>
            </a:r>
          </a:p>
          <a:p>
            <a:r>
              <a:rPr lang="en-US" b="1" dirty="0" smtClean="0"/>
              <a:t>To a beloved Christian who is experiencing the separation from a loved one in death – grieving widow, financial hardship, young children without a father? </a:t>
            </a:r>
          </a:p>
          <a:p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457200" y="304800"/>
            <a:ext cx="8229600" cy="1143000"/>
          </a:xfrm>
          <a:prstGeom prst="roundRect">
            <a:avLst/>
          </a:prstGeom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FFFF00"/>
                </a:solidFill>
              </a:rPr>
              <a:t>How shall we apply Rom. 8:28?</a:t>
            </a:r>
            <a:endParaRPr lang="en-US" sz="3600" b="1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953000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 smtClean="0"/>
              <a:t>To a group of Christians who are going to be executed? – “more than conquerors”</a:t>
            </a:r>
          </a:p>
          <a:p>
            <a:r>
              <a:rPr lang="en-US" b="1" dirty="0" smtClean="0"/>
              <a:t>To a “non-Christian” who is experiencing hard times – loss of job, no food?</a:t>
            </a:r>
          </a:p>
          <a:p>
            <a:r>
              <a:rPr lang="en-US" b="1" dirty="0" smtClean="0"/>
              <a:t>To a beloved Christian who is experiencing the separation from a loved one in death – grieving widow, financial hardship, young children without a father? </a:t>
            </a:r>
          </a:p>
          <a:p>
            <a:r>
              <a:rPr lang="en-US" b="1" dirty="0" smtClean="0"/>
              <a:t>All things working together is not the combination of persecution and famine –those things conquered; they cannot separate us from God’s love and His plan for our eternal benefit.   </a:t>
            </a:r>
            <a:endParaRPr lang="en-US" b="1" dirty="0" smtClean="0">
              <a:solidFill>
                <a:srgbClr val="002060"/>
              </a:solidFill>
            </a:endParaRPr>
          </a:p>
          <a:p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457200" y="304800"/>
            <a:ext cx="8229600" cy="1143000"/>
          </a:xfrm>
          <a:prstGeom prst="roundRect">
            <a:avLst/>
          </a:prstGeom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FFFF00"/>
                </a:solidFill>
              </a:rPr>
              <a:t>“All Things Work Together For Good …”</a:t>
            </a:r>
            <a:endParaRPr lang="en-US" sz="3600" b="1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i="1" u="sng" dirty="0" smtClean="0"/>
              <a:t>“To them that love God” </a:t>
            </a:r>
            <a:r>
              <a:rPr lang="en-US" b="1" dirty="0" smtClean="0"/>
              <a:t>– Obey God’s Commandments </a:t>
            </a:r>
            <a:r>
              <a:rPr lang="en-US" b="1" dirty="0" smtClean="0">
                <a:solidFill>
                  <a:srgbClr val="002060"/>
                </a:solidFill>
              </a:rPr>
              <a:t>(Jn. 14:21, I Jn. 2:5)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457200" y="304800"/>
            <a:ext cx="8229600" cy="1143000"/>
          </a:xfrm>
          <a:prstGeom prst="roundRect">
            <a:avLst/>
          </a:prstGeom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FFFF00"/>
                </a:solidFill>
              </a:rPr>
              <a:t>“All Things Work Together For Good …”</a:t>
            </a:r>
            <a:endParaRPr lang="en-US" sz="3600" b="1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i="1" u="sng" dirty="0" smtClean="0"/>
              <a:t>“To them that love God” </a:t>
            </a:r>
            <a:r>
              <a:rPr lang="en-US" b="1" dirty="0" smtClean="0"/>
              <a:t>– Obey God’s Commandments </a:t>
            </a:r>
            <a:r>
              <a:rPr lang="en-US" b="1" dirty="0" smtClean="0">
                <a:solidFill>
                  <a:srgbClr val="002060"/>
                </a:solidFill>
              </a:rPr>
              <a:t>(Jn. 14:21, I Jn. 2:5)</a:t>
            </a:r>
          </a:p>
          <a:p>
            <a:r>
              <a:rPr lang="en-US" b="1" i="1" u="sng" dirty="0" smtClean="0"/>
              <a:t>“even to them that are called according to His purpose”</a:t>
            </a:r>
            <a:r>
              <a:rPr lang="en-US" b="1" dirty="0" smtClean="0"/>
              <a:t> – grace not works </a:t>
            </a:r>
            <a:r>
              <a:rPr lang="en-US" b="1" dirty="0" smtClean="0">
                <a:solidFill>
                  <a:srgbClr val="002060"/>
                </a:solidFill>
              </a:rPr>
              <a:t>(2 Tim. 1:9)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457200" y="304800"/>
            <a:ext cx="8229600" cy="1143000"/>
          </a:xfrm>
          <a:prstGeom prst="roundRect">
            <a:avLst/>
          </a:prstGeom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FFFF00"/>
                </a:solidFill>
              </a:rPr>
              <a:t>“All Things Work Together For Good …”</a:t>
            </a:r>
            <a:endParaRPr lang="en-US" sz="3600" b="1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i="1" u="sng" dirty="0" smtClean="0"/>
              <a:t>“To them that love God” </a:t>
            </a:r>
            <a:r>
              <a:rPr lang="en-US" b="1" dirty="0" smtClean="0"/>
              <a:t>– Obey God’s Commandments </a:t>
            </a:r>
            <a:r>
              <a:rPr lang="en-US" b="1" dirty="0" smtClean="0">
                <a:solidFill>
                  <a:srgbClr val="002060"/>
                </a:solidFill>
              </a:rPr>
              <a:t>(Jn. 14:21, I Jn. 2:5)</a:t>
            </a:r>
          </a:p>
          <a:p>
            <a:r>
              <a:rPr lang="en-US" b="1" i="1" u="sng" dirty="0" smtClean="0"/>
              <a:t>“even to them that are called according to His purpose”</a:t>
            </a:r>
            <a:r>
              <a:rPr lang="en-US" b="1" dirty="0" smtClean="0"/>
              <a:t> – grace not works </a:t>
            </a:r>
            <a:r>
              <a:rPr lang="en-US" b="1" dirty="0" smtClean="0">
                <a:solidFill>
                  <a:srgbClr val="002060"/>
                </a:solidFill>
              </a:rPr>
              <a:t>(2 Tim. 1:9)</a:t>
            </a:r>
          </a:p>
          <a:p>
            <a:r>
              <a:rPr lang="en-US" b="1" i="1" u="sng" dirty="0" smtClean="0"/>
              <a:t>“are called” </a:t>
            </a:r>
            <a:r>
              <a:rPr lang="en-US" b="1" dirty="0" smtClean="0"/>
              <a:t>– those who have heeded the gospel </a:t>
            </a:r>
            <a:r>
              <a:rPr lang="en-US" b="1" dirty="0" smtClean="0">
                <a:solidFill>
                  <a:srgbClr val="002060"/>
                </a:solidFill>
              </a:rPr>
              <a:t>(I Cor. 1:23-24) </a:t>
            </a:r>
            <a:endParaRPr lang="en-US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457200" y="304800"/>
            <a:ext cx="8229600" cy="1143000"/>
          </a:xfrm>
          <a:prstGeom prst="roundRect">
            <a:avLst/>
          </a:prstGeom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FFFF00"/>
                </a:solidFill>
              </a:rPr>
              <a:t>God’s Eternal Purpose Working For Good</a:t>
            </a:r>
            <a:endParaRPr lang="en-US" sz="3600" b="1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525963"/>
          </a:xfrm>
        </p:spPr>
        <p:txBody>
          <a:bodyPr>
            <a:normAutofit/>
          </a:bodyPr>
          <a:lstStyle/>
          <a:p>
            <a:r>
              <a:rPr lang="en-US" b="1" dirty="0" smtClean="0"/>
              <a:t>Whom He  “FOREKNEW” – He “FOREORDAINED…” – envisioned a people to be conformed to the image of God’s Son – Exalting Christ </a:t>
            </a:r>
            <a:r>
              <a:rPr lang="en-US" b="1" dirty="0" smtClean="0">
                <a:solidFill>
                  <a:srgbClr val="002060"/>
                </a:solidFill>
              </a:rPr>
              <a:t>(Rom. 8:29,    I Jn. 2:6)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457200" y="304800"/>
            <a:ext cx="8229600" cy="1143000"/>
          </a:xfrm>
          <a:prstGeom prst="roundRect">
            <a:avLst/>
          </a:prstGeom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FFFF00"/>
                </a:solidFill>
              </a:rPr>
              <a:t>God’s Eternal Purpose Working For Good</a:t>
            </a:r>
            <a:endParaRPr lang="en-US" sz="3600" b="1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525963"/>
          </a:xfrm>
        </p:spPr>
        <p:txBody>
          <a:bodyPr>
            <a:normAutofit/>
          </a:bodyPr>
          <a:lstStyle/>
          <a:p>
            <a:r>
              <a:rPr lang="en-US" b="1" dirty="0" smtClean="0"/>
              <a:t>Whom He  “FOREKNEW” – He “FOREORDAINED…” – envisioned a people to be conformed to the image of God’s Son – Exalting Christ </a:t>
            </a:r>
            <a:r>
              <a:rPr lang="en-US" b="1" dirty="0" smtClean="0">
                <a:solidFill>
                  <a:srgbClr val="002060"/>
                </a:solidFill>
              </a:rPr>
              <a:t>(Rom. 8:29,    I Jn. 2:6)</a:t>
            </a:r>
          </a:p>
          <a:p>
            <a:r>
              <a:rPr lang="en-US" b="1" dirty="0" smtClean="0"/>
              <a:t>Whom He “FOREORDAINED” He “CALLED”  - Heeded the Gospel call </a:t>
            </a:r>
            <a:r>
              <a:rPr lang="en-US" b="1" dirty="0" smtClean="0">
                <a:solidFill>
                  <a:srgbClr val="002060"/>
                </a:solidFill>
              </a:rPr>
              <a:t>(Rom. 8:30, 2 Thess. 2:14)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457200" y="304800"/>
            <a:ext cx="8229600" cy="1143000"/>
          </a:xfrm>
          <a:prstGeom prst="roundRect">
            <a:avLst/>
          </a:prstGeom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FFFF00"/>
                </a:solidFill>
              </a:rPr>
              <a:t>God’s Eternal Purpose Working For Good</a:t>
            </a:r>
            <a:endParaRPr lang="en-US" sz="3600" b="1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525963"/>
          </a:xfrm>
        </p:spPr>
        <p:txBody>
          <a:bodyPr>
            <a:normAutofit lnSpcReduction="10000"/>
          </a:bodyPr>
          <a:lstStyle/>
          <a:p>
            <a:r>
              <a:rPr lang="en-US" b="1" dirty="0" smtClean="0"/>
              <a:t>Whom He  “FOREKNEW” – He “FOREORDAINED…” – envisioned a people to be conformed to the image of God’s Son – Exalting Christ </a:t>
            </a:r>
            <a:r>
              <a:rPr lang="en-US" b="1" dirty="0" smtClean="0">
                <a:solidFill>
                  <a:srgbClr val="002060"/>
                </a:solidFill>
              </a:rPr>
              <a:t>(Rom. 8:29,    I Jn. 2:6)</a:t>
            </a:r>
          </a:p>
          <a:p>
            <a:r>
              <a:rPr lang="en-US" b="1" dirty="0" smtClean="0"/>
              <a:t>Whom He “FOREORDAINED” He “CALLED”  - Heeded the Gospel call </a:t>
            </a:r>
            <a:r>
              <a:rPr lang="en-US" b="1" dirty="0" smtClean="0">
                <a:solidFill>
                  <a:srgbClr val="002060"/>
                </a:solidFill>
              </a:rPr>
              <a:t>(Rom. 8:30, 2 Thess. 2:14)</a:t>
            </a:r>
          </a:p>
          <a:p>
            <a:r>
              <a:rPr lang="en-US" b="1" dirty="0" smtClean="0"/>
              <a:t>Whom He “CALLED” He “JUSTIFIED”                  </a:t>
            </a:r>
            <a:r>
              <a:rPr lang="en-US" b="1" dirty="0" smtClean="0">
                <a:solidFill>
                  <a:srgbClr val="002060"/>
                </a:solidFill>
              </a:rPr>
              <a:t>(Acts 13:38-39)</a:t>
            </a:r>
          </a:p>
          <a:p>
            <a:endParaRPr lang="en-US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457200" y="304800"/>
            <a:ext cx="8229600" cy="1143000"/>
          </a:xfrm>
          <a:prstGeom prst="roundRect">
            <a:avLst/>
          </a:prstGeom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FFFF00"/>
                </a:solidFill>
              </a:rPr>
              <a:t>God’s Eternal Purpose Working For Good</a:t>
            </a:r>
            <a:endParaRPr lang="en-US" sz="3600" b="1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525963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 smtClean="0"/>
              <a:t>Whom He  “FOREKNEW” – He “FOREORDAINED…” – envisioned a people to be conformed to the image of God’s Son – Exalting Christ </a:t>
            </a:r>
            <a:r>
              <a:rPr lang="en-US" b="1" dirty="0" smtClean="0">
                <a:solidFill>
                  <a:srgbClr val="002060"/>
                </a:solidFill>
              </a:rPr>
              <a:t>(Rom. 8:29,    I Jn. 2:6)</a:t>
            </a:r>
          </a:p>
          <a:p>
            <a:r>
              <a:rPr lang="en-US" b="1" dirty="0" smtClean="0"/>
              <a:t>Whom He “FOREORDAINED” He “CALLED”  - Heeded the Gospel call </a:t>
            </a:r>
            <a:r>
              <a:rPr lang="en-US" b="1" dirty="0" smtClean="0">
                <a:solidFill>
                  <a:srgbClr val="002060"/>
                </a:solidFill>
              </a:rPr>
              <a:t>(Rom. 8:30, 2 Thess. 2:14)</a:t>
            </a:r>
          </a:p>
          <a:p>
            <a:r>
              <a:rPr lang="en-US" b="1" dirty="0" smtClean="0"/>
              <a:t>Whom He “CALLED” He “JUSTIFIED”                  </a:t>
            </a:r>
            <a:r>
              <a:rPr lang="en-US" b="1" dirty="0" smtClean="0">
                <a:solidFill>
                  <a:srgbClr val="002060"/>
                </a:solidFill>
              </a:rPr>
              <a:t>(Acts 13:38-39)</a:t>
            </a:r>
          </a:p>
          <a:p>
            <a:r>
              <a:rPr lang="en-US" b="1" dirty="0" smtClean="0"/>
              <a:t>Whom He “JUSTIFIED” He “GLORIFIED”           </a:t>
            </a:r>
            <a:r>
              <a:rPr lang="en-US" b="1" dirty="0" smtClean="0">
                <a:solidFill>
                  <a:srgbClr val="002060"/>
                </a:solidFill>
              </a:rPr>
              <a:t>(Rom. 8:18, Phil. 3:21, I Cor. 15:43)</a:t>
            </a:r>
            <a:endParaRPr lang="en-US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457200" y="304800"/>
            <a:ext cx="8229600" cy="1143000"/>
          </a:xfrm>
          <a:prstGeom prst="roundRect">
            <a:avLst/>
          </a:prstGeom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FFFF00"/>
                </a:solidFill>
              </a:rPr>
              <a:t>These Things Have a Broader Application</a:t>
            </a:r>
            <a:endParaRPr lang="en-US" sz="3600" b="1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953000"/>
          </a:xfrm>
        </p:spPr>
        <p:txBody>
          <a:bodyPr>
            <a:normAutofit/>
          </a:bodyPr>
          <a:lstStyle/>
          <a:p>
            <a:r>
              <a:rPr lang="en-US" b="1" dirty="0" smtClean="0"/>
              <a:t>Question to Answer- “What shall we say to these things?” </a:t>
            </a:r>
            <a:r>
              <a:rPr lang="en-US" b="1" dirty="0" smtClean="0">
                <a:solidFill>
                  <a:srgbClr val="002060"/>
                </a:solidFill>
              </a:rPr>
              <a:t>(Rom. 8:31)</a:t>
            </a:r>
          </a:p>
          <a:p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77</TotalTime>
  <Words>1000</Words>
  <Application>Microsoft Office PowerPoint</Application>
  <PresentationFormat>On-screen Show (4:3)</PresentationFormat>
  <Paragraphs>58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PowerPoint Presentation</vt:lpstr>
      <vt:lpstr>“All Things Work Together For Good …”</vt:lpstr>
      <vt:lpstr>“All Things Work Together For Good …”</vt:lpstr>
      <vt:lpstr>“All Things Work Together For Good …”</vt:lpstr>
      <vt:lpstr>God’s Eternal Purpose Working For Good</vt:lpstr>
      <vt:lpstr>God’s Eternal Purpose Working For Good</vt:lpstr>
      <vt:lpstr>God’s Eternal Purpose Working For Good</vt:lpstr>
      <vt:lpstr>God’s Eternal Purpose Working For Good</vt:lpstr>
      <vt:lpstr>These Things Have a Broader Application</vt:lpstr>
      <vt:lpstr>These Things Have a Broader Application</vt:lpstr>
      <vt:lpstr>These Things Have a Broader Application</vt:lpstr>
      <vt:lpstr>These Things Have a Broader Application</vt:lpstr>
      <vt:lpstr>These Things Have a Broader Application</vt:lpstr>
      <vt:lpstr>How shall we apply Rom. 8:28?</vt:lpstr>
      <vt:lpstr>How shall we apply Rom. 8:28?</vt:lpstr>
      <vt:lpstr>How shall we apply Rom. 8:28?</vt:lpstr>
      <vt:lpstr>How shall we apply Rom. 8:28?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Jerry</dc:creator>
  <cp:lastModifiedBy>Norris</cp:lastModifiedBy>
  <cp:revision>9</cp:revision>
  <dcterms:created xsi:type="dcterms:W3CDTF">2014-11-30T12:36:32Z</dcterms:created>
  <dcterms:modified xsi:type="dcterms:W3CDTF">2014-12-01T02:27:01Z</dcterms:modified>
</cp:coreProperties>
</file>