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4" r:id="rId2"/>
    <p:sldId id="259" r:id="rId3"/>
    <p:sldId id="258" r:id="rId4"/>
    <p:sldId id="266" r:id="rId5"/>
    <p:sldId id="267" r:id="rId6"/>
    <p:sldId id="261" r:id="rId7"/>
    <p:sldId id="262" r:id="rId8"/>
    <p:sldId id="263" r:id="rId9"/>
    <p:sldId id="265" r:id="rId10"/>
    <p:sldId id="268" r:id="rId1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howGuides="1">
      <p:cViewPr varScale="1">
        <p:scale>
          <a:sx n="56" d="100"/>
          <a:sy n="56" d="100"/>
        </p:scale>
        <p:origin x="-78" y="-1524"/>
      </p:cViewPr>
      <p:guideLst>
        <p:guide orient="horz" pos="2016"/>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BDD00937-B993-4E84-AAA1-B0B31A0B3811}" type="datetimeFigureOut">
              <a:rPr lang="en-US" smtClean="0"/>
              <a:pPr/>
              <a:t>8/24/2014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B43EE35-4FD8-43B3-8A55-2CCC3C7E12BA}" type="slidenum">
              <a:rPr lang="en-US" smtClean="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DD00937-B993-4E84-AAA1-B0B31A0B3811}" type="datetimeFigureOut">
              <a:rPr lang="en-US" smtClean="0"/>
              <a:pPr/>
              <a:t>8/24/2014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B43EE35-4FD8-43B3-8A55-2CCC3C7E12BA}"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DD00937-B993-4E84-AAA1-B0B31A0B3811}" type="datetimeFigureOut">
              <a:rPr lang="en-US" smtClean="0"/>
              <a:pPr/>
              <a:t>8/24/2014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B43EE35-4FD8-43B3-8A55-2CCC3C7E12BA}"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DD00937-B993-4E84-AAA1-B0B31A0B3811}" type="datetimeFigureOut">
              <a:rPr lang="en-US" smtClean="0"/>
              <a:pPr/>
              <a:t>8/24/2014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B43EE35-4FD8-43B3-8A55-2CCC3C7E12BA}"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DD00937-B993-4E84-AAA1-B0B31A0B3811}" type="datetimeFigureOut">
              <a:rPr lang="en-US" smtClean="0"/>
              <a:pPr/>
              <a:t>8/24/2014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B43EE35-4FD8-43B3-8A55-2CCC3C7E12BA}" type="slidenum">
              <a:rPr lang="en-US" smtClean="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BDD00937-B993-4E84-AAA1-B0B31A0B3811}" type="datetimeFigureOut">
              <a:rPr lang="en-US" smtClean="0"/>
              <a:pPr/>
              <a:t>8/24/2014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AB43EE35-4FD8-43B3-8A55-2CCC3C7E12BA}"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BDD00937-B993-4E84-AAA1-B0B31A0B3811}" type="datetimeFigureOut">
              <a:rPr lang="en-US" smtClean="0"/>
              <a:pPr/>
              <a:t>8/24/2014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AB43EE35-4FD8-43B3-8A55-2CCC3C7E12BA}"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BDD00937-B993-4E84-AAA1-B0B31A0B3811}" type="datetimeFigureOut">
              <a:rPr lang="en-US" smtClean="0"/>
              <a:pPr/>
              <a:t>8/24/2014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AB43EE35-4FD8-43B3-8A55-2CCC3C7E12BA}"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DD00937-B993-4E84-AAA1-B0B31A0B3811}" type="datetimeFigureOut">
              <a:rPr lang="en-US" smtClean="0"/>
              <a:pPr/>
              <a:t>8/24/2014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AB43EE35-4FD8-43B3-8A55-2CCC3C7E12BA}"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DD00937-B993-4E84-AAA1-B0B31A0B3811}" type="datetimeFigureOut">
              <a:rPr lang="en-US" smtClean="0"/>
              <a:pPr/>
              <a:t>8/24/2014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AB43EE35-4FD8-43B3-8A55-2CCC3C7E12BA}"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DD00937-B993-4E84-AAA1-B0B31A0B3811}" type="datetimeFigureOut">
              <a:rPr lang="en-US" smtClean="0"/>
              <a:pPr/>
              <a:t>8/24/2014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AB43EE35-4FD8-43B3-8A55-2CCC3C7E12BA}" type="slidenum">
              <a:rPr lang="en-US" smtClean="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DD00937-B993-4E84-AAA1-B0B31A0B3811}" type="datetimeFigureOut">
              <a:rPr lang="en-US" smtClean="0"/>
              <a:pPr/>
              <a:t>8/24/2014</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B43EE35-4FD8-43B3-8A55-2CCC3C7E12BA}"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hyperlink" Target="http://books.google.com/books?id=FSlLAgAAQBAJ&amp;printsec=frontcover&amp;source=gbs_ge_summary_r&amp;cad=0" TargetMode="External"/><Relationship Id="rId1" Type="http://schemas.openxmlformats.org/officeDocument/2006/relationships/slideLayout" Target="../slideLayouts/slideLayout7.xml"/><Relationship Id="rId4" Type="http://schemas.openxmlformats.org/officeDocument/2006/relationships/image" Target="../media/image2.jpeg"/></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hyperlink" Target="http://www.google.com/url?sa=i&amp;source=images&amp;cd=&amp;cad=rja&amp;uact=8&amp;docid=iWPfONfIHMucWM&amp;tbnid=AQ-Gx46E0HvYNM:&amp;ved=0CAgQjRw&amp;url=http://philebersole.wordpress.com/2013/10/13/g-k-chesterton-on-the-fallacy-of-success/&amp;ei=HI5AU-OfM8mvsQS53IDIAw&amp;psig=AFQjCNHiWcqBTHKSeLvzfvzposuKD97Cng&amp;ust=1396826012928712" TargetMode="Externa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hyperlink" Target="http://www.google.com/url?sa=i&amp;rct=j&amp;q=&amp;esrc=s&amp;source=images&amp;cd=&amp;cad=rja&amp;uact=8&amp;docid=ilJ5xa8SqU30yM&amp;tbnid=LGY5ibY1UT7z5M:&amp;ved=0CAUQjRw&amp;url=http://www.gaudenscor.com/advent-reflection-2013/wednesday-of-the-second-week-of-advent/&amp;ei=ZJxAU7G8D4nNsQTio4HoBQ&amp;bvm=bv.64367178,d.b2I&amp;psig=AFQjCNHMebChOxaaadb50OmmhXig6LDdxQ&amp;ust=1396829549588994" TargetMode="External"/><Relationship Id="rId1" Type="http://schemas.openxmlformats.org/officeDocument/2006/relationships/slideLayout" Target="../slideLayouts/slideLayout7.xml"/><Relationship Id="rId4" Type="http://schemas.openxmlformats.org/officeDocument/2006/relationships/image" Target="../media/image5.jpe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val 1"/>
          <p:cNvSpPr/>
          <p:nvPr/>
        </p:nvSpPr>
        <p:spPr>
          <a:xfrm>
            <a:off x="2209800" y="1524000"/>
            <a:ext cx="4572000" cy="3657600"/>
          </a:xfrm>
          <a:prstGeom prst="ellipse">
            <a:avLst/>
          </a:prstGeom>
        </p:spPr>
        <p:style>
          <a:lnRef idx="0">
            <a:schemeClr val="accent1"/>
          </a:lnRef>
          <a:fillRef idx="3">
            <a:schemeClr val="accent1"/>
          </a:fillRef>
          <a:effectRef idx="3">
            <a:schemeClr val="accent1"/>
          </a:effectRef>
          <a:fontRef idx="minor">
            <a:schemeClr val="lt1"/>
          </a:fontRef>
        </p:style>
        <p:txBody>
          <a:bodyPr rtlCol="0" anchor="ctr"/>
          <a:lstStyle/>
          <a:p>
            <a:pPr algn="ctr"/>
            <a:endParaRPr lang="en-US" dirty="0"/>
          </a:p>
        </p:txBody>
      </p:sp>
      <p:sp>
        <p:nvSpPr>
          <p:cNvPr id="3" name="TextBox 2"/>
          <p:cNvSpPr txBox="1"/>
          <p:nvPr/>
        </p:nvSpPr>
        <p:spPr>
          <a:xfrm>
            <a:off x="2743200" y="2895600"/>
            <a:ext cx="3657600" cy="646331"/>
          </a:xfrm>
          <a:prstGeom prst="rect">
            <a:avLst/>
          </a:prstGeom>
          <a:noFill/>
        </p:spPr>
        <p:txBody>
          <a:bodyPr wrap="square" rtlCol="0">
            <a:spAutoFit/>
          </a:bodyPr>
          <a:lstStyle/>
          <a:p>
            <a:pPr algn="ctr"/>
            <a:r>
              <a:rPr lang="en-US" sz="3600" b="1" dirty="0" smtClean="0">
                <a:solidFill>
                  <a:srgbClr val="FFFF00"/>
                </a:solidFill>
              </a:rPr>
              <a:t>Christianity</a:t>
            </a:r>
            <a:endParaRPr lang="en-US" sz="3600" b="1" dirty="0">
              <a:solidFill>
                <a:srgbClr val="FFFF00"/>
              </a:solidFill>
            </a:endParaRPr>
          </a:p>
        </p:txBody>
      </p:sp>
      <p:sp>
        <p:nvSpPr>
          <p:cNvPr id="4" name="TextBox 3"/>
          <p:cNvSpPr txBox="1"/>
          <p:nvPr/>
        </p:nvSpPr>
        <p:spPr>
          <a:xfrm>
            <a:off x="3200400" y="762000"/>
            <a:ext cx="1066800" cy="646331"/>
          </a:xfrm>
          <a:prstGeom prst="rect">
            <a:avLst/>
          </a:prstGeom>
          <a:noFill/>
        </p:spPr>
        <p:txBody>
          <a:bodyPr wrap="square" rtlCol="0">
            <a:spAutoFit/>
          </a:bodyPr>
          <a:lstStyle/>
          <a:p>
            <a:pPr algn="ctr"/>
            <a:r>
              <a:rPr lang="en-US" sz="3600" b="1" dirty="0" smtClean="0"/>
              <a:t>Sin</a:t>
            </a:r>
            <a:endParaRPr lang="en-US" sz="3600" b="1" dirty="0"/>
          </a:p>
        </p:txBody>
      </p:sp>
      <p:sp>
        <p:nvSpPr>
          <p:cNvPr id="5" name="TextBox 4"/>
          <p:cNvSpPr txBox="1"/>
          <p:nvPr/>
        </p:nvSpPr>
        <p:spPr>
          <a:xfrm>
            <a:off x="2971800" y="2057400"/>
            <a:ext cx="1219200" cy="830997"/>
          </a:xfrm>
          <a:prstGeom prst="rect">
            <a:avLst/>
          </a:prstGeom>
          <a:noFill/>
        </p:spPr>
        <p:txBody>
          <a:bodyPr wrap="square" rtlCol="0">
            <a:spAutoFit/>
          </a:bodyPr>
          <a:lstStyle/>
          <a:p>
            <a:pPr algn="ctr"/>
            <a:r>
              <a:rPr lang="en-US" sz="2400" b="1" dirty="0" smtClean="0">
                <a:solidFill>
                  <a:schemeClr val="bg1"/>
                </a:solidFill>
              </a:rPr>
              <a:t>Dead to Sin</a:t>
            </a:r>
            <a:endParaRPr lang="en-US" sz="2400" b="1" dirty="0">
              <a:solidFill>
                <a:schemeClr val="bg1"/>
              </a:solidFill>
            </a:endParaRPr>
          </a:p>
        </p:txBody>
      </p:sp>
      <p:sp>
        <p:nvSpPr>
          <p:cNvPr id="6" name="TextBox 5"/>
          <p:cNvSpPr txBox="1"/>
          <p:nvPr/>
        </p:nvSpPr>
        <p:spPr>
          <a:xfrm>
            <a:off x="4572000" y="2057400"/>
            <a:ext cx="1524000" cy="830997"/>
          </a:xfrm>
          <a:prstGeom prst="rect">
            <a:avLst/>
          </a:prstGeom>
          <a:noFill/>
        </p:spPr>
        <p:txBody>
          <a:bodyPr wrap="square" rtlCol="0">
            <a:spAutoFit/>
          </a:bodyPr>
          <a:lstStyle/>
          <a:p>
            <a:pPr algn="ctr"/>
            <a:r>
              <a:rPr lang="en-US" sz="2400" b="1" dirty="0" smtClean="0">
                <a:solidFill>
                  <a:schemeClr val="bg1"/>
                </a:solidFill>
              </a:rPr>
              <a:t>Alive to God</a:t>
            </a:r>
            <a:endParaRPr lang="en-US" sz="2400" b="1" dirty="0">
              <a:solidFill>
                <a:schemeClr val="bg1"/>
              </a:solidFill>
            </a:endParaRPr>
          </a:p>
        </p:txBody>
      </p:sp>
      <p:sp>
        <p:nvSpPr>
          <p:cNvPr id="7" name="TextBox 6"/>
          <p:cNvSpPr txBox="1"/>
          <p:nvPr/>
        </p:nvSpPr>
        <p:spPr>
          <a:xfrm>
            <a:off x="4953000" y="762000"/>
            <a:ext cx="1143000" cy="646331"/>
          </a:xfrm>
          <a:prstGeom prst="rect">
            <a:avLst/>
          </a:prstGeom>
          <a:noFill/>
        </p:spPr>
        <p:txBody>
          <a:bodyPr wrap="square" rtlCol="0">
            <a:spAutoFit/>
          </a:bodyPr>
          <a:lstStyle/>
          <a:p>
            <a:r>
              <a:rPr lang="en-US" sz="3600" b="1" dirty="0" smtClean="0"/>
              <a:t>God</a:t>
            </a:r>
            <a:endParaRPr lang="en-US" sz="3600" b="1" dirty="0"/>
          </a:p>
        </p:txBody>
      </p:sp>
      <p:sp>
        <p:nvSpPr>
          <p:cNvPr id="8" name="TextBox 7"/>
          <p:cNvSpPr txBox="1"/>
          <p:nvPr/>
        </p:nvSpPr>
        <p:spPr>
          <a:xfrm>
            <a:off x="762000" y="4800600"/>
            <a:ext cx="1524000" cy="646331"/>
          </a:xfrm>
          <a:prstGeom prst="rect">
            <a:avLst/>
          </a:prstGeom>
          <a:noFill/>
        </p:spPr>
        <p:txBody>
          <a:bodyPr wrap="square" rtlCol="0">
            <a:spAutoFit/>
          </a:bodyPr>
          <a:lstStyle/>
          <a:p>
            <a:r>
              <a:rPr lang="en-US" sz="3600" b="1" dirty="0" smtClean="0"/>
              <a:t>Family</a:t>
            </a:r>
            <a:endParaRPr lang="en-US" sz="3600" b="1" dirty="0"/>
          </a:p>
        </p:txBody>
      </p:sp>
      <p:sp>
        <p:nvSpPr>
          <p:cNvPr id="9" name="TextBox 8"/>
          <p:cNvSpPr txBox="1"/>
          <p:nvPr/>
        </p:nvSpPr>
        <p:spPr>
          <a:xfrm>
            <a:off x="2590800" y="3581400"/>
            <a:ext cx="2286000" cy="830997"/>
          </a:xfrm>
          <a:prstGeom prst="rect">
            <a:avLst/>
          </a:prstGeom>
          <a:noFill/>
        </p:spPr>
        <p:txBody>
          <a:bodyPr wrap="square" rtlCol="0">
            <a:spAutoFit/>
          </a:bodyPr>
          <a:lstStyle/>
          <a:p>
            <a:pPr algn="ctr"/>
            <a:r>
              <a:rPr lang="en-US" sz="2400" b="1" dirty="0" smtClean="0">
                <a:solidFill>
                  <a:schemeClr val="bg1"/>
                </a:solidFill>
              </a:rPr>
              <a:t>Husband, Wife, Children </a:t>
            </a:r>
            <a:endParaRPr lang="en-US" sz="2400" b="1" dirty="0">
              <a:solidFill>
                <a:schemeClr val="bg1"/>
              </a:solidFill>
            </a:endParaRPr>
          </a:p>
        </p:txBody>
      </p:sp>
      <p:sp>
        <p:nvSpPr>
          <p:cNvPr id="10" name="TextBox 9"/>
          <p:cNvSpPr txBox="1"/>
          <p:nvPr/>
        </p:nvSpPr>
        <p:spPr>
          <a:xfrm>
            <a:off x="6248400" y="4724400"/>
            <a:ext cx="2667000" cy="646331"/>
          </a:xfrm>
          <a:prstGeom prst="rect">
            <a:avLst/>
          </a:prstGeom>
          <a:noFill/>
        </p:spPr>
        <p:txBody>
          <a:bodyPr wrap="square" rtlCol="0">
            <a:spAutoFit/>
          </a:bodyPr>
          <a:lstStyle/>
          <a:p>
            <a:r>
              <a:rPr lang="en-US" sz="3600" b="1" dirty="0" smtClean="0"/>
              <a:t>Government</a:t>
            </a:r>
            <a:endParaRPr lang="en-US" sz="3600" b="1" dirty="0"/>
          </a:p>
        </p:txBody>
      </p:sp>
      <p:sp>
        <p:nvSpPr>
          <p:cNvPr id="11" name="TextBox 10"/>
          <p:cNvSpPr txBox="1"/>
          <p:nvPr/>
        </p:nvSpPr>
        <p:spPr>
          <a:xfrm>
            <a:off x="4876800" y="3505200"/>
            <a:ext cx="1676400" cy="1200329"/>
          </a:xfrm>
          <a:prstGeom prst="rect">
            <a:avLst/>
          </a:prstGeom>
          <a:noFill/>
        </p:spPr>
        <p:txBody>
          <a:bodyPr wrap="square" rtlCol="0">
            <a:spAutoFit/>
          </a:bodyPr>
          <a:lstStyle/>
          <a:p>
            <a:pPr algn="ctr"/>
            <a:r>
              <a:rPr lang="en-US" sz="2400" b="1" dirty="0" smtClean="0">
                <a:solidFill>
                  <a:schemeClr val="bg1"/>
                </a:solidFill>
              </a:rPr>
              <a:t>Honor, Obedience Taxes</a:t>
            </a:r>
            <a:endParaRPr lang="en-US" sz="2400" b="1" dirty="0">
              <a:solidFill>
                <a:schemeClr val="bg1"/>
              </a:solidFill>
            </a:endParaRPr>
          </a:p>
        </p:txBody>
      </p:sp>
      <p:sp>
        <p:nvSpPr>
          <p:cNvPr id="12" name="TextBox 11"/>
          <p:cNvSpPr txBox="1"/>
          <p:nvPr/>
        </p:nvSpPr>
        <p:spPr>
          <a:xfrm>
            <a:off x="1295400" y="5486400"/>
            <a:ext cx="6553200" cy="1077218"/>
          </a:xfrm>
          <a:prstGeom prst="rect">
            <a:avLst/>
          </a:prstGeom>
          <a:noFill/>
        </p:spPr>
        <p:txBody>
          <a:bodyPr wrap="square" rtlCol="0">
            <a:spAutoFit/>
          </a:bodyPr>
          <a:lstStyle/>
          <a:p>
            <a:pPr algn="ctr"/>
            <a:r>
              <a:rPr lang="en-US" sz="3200" b="1" dirty="0" smtClean="0"/>
              <a:t>Jesus: </a:t>
            </a:r>
            <a:r>
              <a:rPr lang="en-US" sz="3200" b="1" i="1" dirty="0" smtClean="0"/>
              <a:t>“My yoke is easy and My burden is light” </a:t>
            </a:r>
            <a:r>
              <a:rPr lang="en-US" sz="3200" b="1" dirty="0" smtClean="0">
                <a:solidFill>
                  <a:srgbClr val="002060"/>
                </a:solidFill>
              </a:rPr>
              <a:t>(Matt. 11:29-30)</a:t>
            </a:r>
            <a:endParaRPr lang="en-US" sz="3200" b="1" dirty="0">
              <a:solidFill>
                <a:srgbClr val="00206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500" fill="hold"/>
                                        <p:tgtEl>
                                          <p:spTgt spid="4"/>
                                        </p:tgtEl>
                                        <p:attrNameLst>
                                          <p:attrName>ppt_w</p:attrName>
                                        </p:attrNameLst>
                                      </p:cBhvr>
                                      <p:tavLst>
                                        <p:tav tm="0">
                                          <p:val>
                                            <p:fltVal val="0"/>
                                          </p:val>
                                        </p:tav>
                                        <p:tav tm="100000">
                                          <p:val>
                                            <p:strVal val="#ppt_w"/>
                                          </p:val>
                                        </p:tav>
                                      </p:tavLst>
                                    </p:anim>
                                    <p:anim calcmode="lin" valueType="num">
                                      <p:cBhvr>
                                        <p:cTn id="8" dur="500" fill="hold"/>
                                        <p:tgtEl>
                                          <p:spTgt spid="4"/>
                                        </p:tgtEl>
                                        <p:attrNameLst>
                                          <p:attrName>ppt_h</p:attrName>
                                        </p:attrNameLst>
                                      </p:cBhvr>
                                      <p:tavLst>
                                        <p:tav tm="0">
                                          <p:val>
                                            <p:fltVal val="0"/>
                                          </p:val>
                                        </p:tav>
                                        <p:tav tm="100000">
                                          <p:val>
                                            <p:strVal val="#ppt_h"/>
                                          </p:val>
                                        </p:tav>
                                      </p:tavLst>
                                    </p:anim>
                                    <p:animEffect transition="in" filter="fade">
                                      <p:cBhvr>
                                        <p:cTn id="9" dur="500"/>
                                        <p:tgtEl>
                                          <p:spTgt spid="4"/>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0" fill="hold" grpId="0" nodeType="clickEffect">
                                  <p:stCondLst>
                                    <p:cond delay="0"/>
                                  </p:stCondLst>
                                  <p:childTnLst>
                                    <p:set>
                                      <p:cBhvr>
                                        <p:cTn id="13" dur="1" fill="hold">
                                          <p:stCondLst>
                                            <p:cond delay="0"/>
                                          </p:stCondLst>
                                        </p:cTn>
                                        <p:tgtEl>
                                          <p:spTgt spid="7"/>
                                        </p:tgtEl>
                                        <p:attrNameLst>
                                          <p:attrName>style.visibility</p:attrName>
                                        </p:attrNameLst>
                                      </p:cBhvr>
                                      <p:to>
                                        <p:strVal val="visible"/>
                                      </p:to>
                                    </p:set>
                                    <p:anim calcmode="lin" valueType="num">
                                      <p:cBhvr>
                                        <p:cTn id="14" dur="500" fill="hold"/>
                                        <p:tgtEl>
                                          <p:spTgt spid="7"/>
                                        </p:tgtEl>
                                        <p:attrNameLst>
                                          <p:attrName>ppt_w</p:attrName>
                                        </p:attrNameLst>
                                      </p:cBhvr>
                                      <p:tavLst>
                                        <p:tav tm="0">
                                          <p:val>
                                            <p:fltVal val="0"/>
                                          </p:val>
                                        </p:tav>
                                        <p:tav tm="100000">
                                          <p:val>
                                            <p:strVal val="#ppt_w"/>
                                          </p:val>
                                        </p:tav>
                                      </p:tavLst>
                                    </p:anim>
                                    <p:anim calcmode="lin" valueType="num">
                                      <p:cBhvr>
                                        <p:cTn id="15" dur="500" fill="hold"/>
                                        <p:tgtEl>
                                          <p:spTgt spid="7"/>
                                        </p:tgtEl>
                                        <p:attrNameLst>
                                          <p:attrName>ppt_h</p:attrName>
                                        </p:attrNameLst>
                                      </p:cBhvr>
                                      <p:tavLst>
                                        <p:tav tm="0">
                                          <p:val>
                                            <p:fltVal val="0"/>
                                          </p:val>
                                        </p:tav>
                                        <p:tav tm="100000">
                                          <p:val>
                                            <p:strVal val="#ppt_h"/>
                                          </p:val>
                                        </p:tav>
                                      </p:tavLst>
                                    </p:anim>
                                    <p:animEffect transition="in" filter="fade">
                                      <p:cBhvr>
                                        <p:cTn id="16" dur="500"/>
                                        <p:tgtEl>
                                          <p:spTgt spid="7"/>
                                        </p:tgtEl>
                                      </p:cBhvr>
                                    </p:animEffect>
                                  </p:childTnLst>
                                </p:cTn>
                              </p:par>
                            </p:childTnLst>
                          </p:cTn>
                        </p:par>
                      </p:childTnLst>
                    </p:cTn>
                  </p:par>
                  <p:par>
                    <p:cTn id="17" fill="hold">
                      <p:stCondLst>
                        <p:cond delay="indefinite"/>
                      </p:stCondLst>
                      <p:childTnLst>
                        <p:par>
                          <p:cTn id="18" fill="hold">
                            <p:stCondLst>
                              <p:cond delay="0"/>
                            </p:stCondLst>
                            <p:childTnLst>
                              <p:par>
                                <p:cTn id="19" presetID="10" presetClass="entr" presetSubtype="0" fill="hold" grpId="0" nodeType="clickEffect">
                                  <p:stCondLst>
                                    <p:cond delay="0"/>
                                  </p:stCondLst>
                                  <p:childTnLst>
                                    <p:set>
                                      <p:cBhvr>
                                        <p:cTn id="20" dur="1" fill="hold">
                                          <p:stCondLst>
                                            <p:cond delay="0"/>
                                          </p:stCondLst>
                                        </p:cTn>
                                        <p:tgtEl>
                                          <p:spTgt spid="5"/>
                                        </p:tgtEl>
                                        <p:attrNameLst>
                                          <p:attrName>style.visibility</p:attrName>
                                        </p:attrNameLst>
                                      </p:cBhvr>
                                      <p:to>
                                        <p:strVal val="visible"/>
                                      </p:to>
                                    </p:set>
                                    <p:animEffect transition="in" filter="fade">
                                      <p:cBhvr>
                                        <p:cTn id="21" dur="2000"/>
                                        <p:tgtEl>
                                          <p:spTgt spid="5"/>
                                        </p:tgtEl>
                                      </p:cBhvr>
                                    </p:animEffect>
                                  </p:childTnLst>
                                </p:cTn>
                              </p:par>
                            </p:childTnLst>
                          </p:cTn>
                        </p:par>
                        <p:par>
                          <p:cTn id="22" fill="hold">
                            <p:stCondLst>
                              <p:cond delay="2000"/>
                            </p:stCondLst>
                            <p:childTnLst>
                              <p:par>
                                <p:cTn id="23" presetID="10" presetClass="entr" presetSubtype="0" fill="hold" grpId="0" nodeType="afterEffect">
                                  <p:stCondLst>
                                    <p:cond delay="0"/>
                                  </p:stCondLst>
                                  <p:childTnLst>
                                    <p:set>
                                      <p:cBhvr>
                                        <p:cTn id="24" dur="1" fill="hold">
                                          <p:stCondLst>
                                            <p:cond delay="0"/>
                                          </p:stCondLst>
                                        </p:cTn>
                                        <p:tgtEl>
                                          <p:spTgt spid="6"/>
                                        </p:tgtEl>
                                        <p:attrNameLst>
                                          <p:attrName>style.visibility</p:attrName>
                                        </p:attrNameLst>
                                      </p:cBhvr>
                                      <p:to>
                                        <p:strVal val="visible"/>
                                      </p:to>
                                    </p:set>
                                    <p:animEffect transition="in" filter="fade">
                                      <p:cBhvr>
                                        <p:cTn id="25" dur="2000"/>
                                        <p:tgtEl>
                                          <p:spTgt spid="6"/>
                                        </p:tgtEl>
                                      </p:cBhvr>
                                    </p:animEffect>
                                  </p:childTnLst>
                                </p:cTn>
                              </p:par>
                            </p:childTnLst>
                          </p:cTn>
                        </p:par>
                      </p:childTnLst>
                    </p:cTn>
                  </p:par>
                  <p:par>
                    <p:cTn id="26" fill="hold">
                      <p:stCondLst>
                        <p:cond delay="indefinite"/>
                      </p:stCondLst>
                      <p:childTnLst>
                        <p:par>
                          <p:cTn id="27" fill="hold">
                            <p:stCondLst>
                              <p:cond delay="0"/>
                            </p:stCondLst>
                            <p:childTnLst>
                              <p:par>
                                <p:cTn id="28" presetID="53" presetClass="entr" presetSubtype="0" fill="hold" grpId="0" nodeType="clickEffect">
                                  <p:stCondLst>
                                    <p:cond delay="0"/>
                                  </p:stCondLst>
                                  <p:childTnLst>
                                    <p:set>
                                      <p:cBhvr>
                                        <p:cTn id="29" dur="1" fill="hold">
                                          <p:stCondLst>
                                            <p:cond delay="0"/>
                                          </p:stCondLst>
                                        </p:cTn>
                                        <p:tgtEl>
                                          <p:spTgt spid="8"/>
                                        </p:tgtEl>
                                        <p:attrNameLst>
                                          <p:attrName>style.visibility</p:attrName>
                                        </p:attrNameLst>
                                      </p:cBhvr>
                                      <p:to>
                                        <p:strVal val="visible"/>
                                      </p:to>
                                    </p:set>
                                    <p:anim calcmode="lin" valueType="num">
                                      <p:cBhvr>
                                        <p:cTn id="30" dur="500" fill="hold"/>
                                        <p:tgtEl>
                                          <p:spTgt spid="8"/>
                                        </p:tgtEl>
                                        <p:attrNameLst>
                                          <p:attrName>ppt_w</p:attrName>
                                        </p:attrNameLst>
                                      </p:cBhvr>
                                      <p:tavLst>
                                        <p:tav tm="0">
                                          <p:val>
                                            <p:fltVal val="0"/>
                                          </p:val>
                                        </p:tav>
                                        <p:tav tm="100000">
                                          <p:val>
                                            <p:strVal val="#ppt_w"/>
                                          </p:val>
                                        </p:tav>
                                      </p:tavLst>
                                    </p:anim>
                                    <p:anim calcmode="lin" valueType="num">
                                      <p:cBhvr>
                                        <p:cTn id="31" dur="500" fill="hold"/>
                                        <p:tgtEl>
                                          <p:spTgt spid="8"/>
                                        </p:tgtEl>
                                        <p:attrNameLst>
                                          <p:attrName>ppt_h</p:attrName>
                                        </p:attrNameLst>
                                      </p:cBhvr>
                                      <p:tavLst>
                                        <p:tav tm="0">
                                          <p:val>
                                            <p:fltVal val="0"/>
                                          </p:val>
                                        </p:tav>
                                        <p:tav tm="100000">
                                          <p:val>
                                            <p:strVal val="#ppt_h"/>
                                          </p:val>
                                        </p:tav>
                                      </p:tavLst>
                                    </p:anim>
                                    <p:animEffect transition="in" filter="fade">
                                      <p:cBhvr>
                                        <p:cTn id="32" dur="500"/>
                                        <p:tgtEl>
                                          <p:spTgt spid="8"/>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9"/>
                                        </p:tgtEl>
                                        <p:attrNameLst>
                                          <p:attrName>style.visibility</p:attrName>
                                        </p:attrNameLst>
                                      </p:cBhvr>
                                      <p:to>
                                        <p:strVal val="visible"/>
                                      </p:to>
                                    </p:set>
                                    <p:animEffect transition="in" filter="fade">
                                      <p:cBhvr>
                                        <p:cTn id="37" dur="2000"/>
                                        <p:tgtEl>
                                          <p:spTgt spid="9"/>
                                        </p:tgtEl>
                                      </p:cBhvr>
                                    </p:animEffect>
                                  </p:childTnLst>
                                </p:cTn>
                              </p:par>
                            </p:childTnLst>
                          </p:cTn>
                        </p:par>
                      </p:childTnLst>
                    </p:cTn>
                  </p:par>
                  <p:par>
                    <p:cTn id="38" fill="hold">
                      <p:stCondLst>
                        <p:cond delay="indefinite"/>
                      </p:stCondLst>
                      <p:childTnLst>
                        <p:par>
                          <p:cTn id="39" fill="hold">
                            <p:stCondLst>
                              <p:cond delay="0"/>
                            </p:stCondLst>
                            <p:childTnLst>
                              <p:par>
                                <p:cTn id="40" presetID="53" presetClass="entr" presetSubtype="0" fill="hold" grpId="0" nodeType="clickEffect">
                                  <p:stCondLst>
                                    <p:cond delay="0"/>
                                  </p:stCondLst>
                                  <p:childTnLst>
                                    <p:set>
                                      <p:cBhvr>
                                        <p:cTn id="41" dur="1" fill="hold">
                                          <p:stCondLst>
                                            <p:cond delay="0"/>
                                          </p:stCondLst>
                                        </p:cTn>
                                        <p:tgtEl>
                                          <p:spTgt spid="10"/>
                                        </p:tgtEl>
                                        <p:attrNameLst>
                                          <p:attrName>style.visibility</p:attrName>
                                        </p:attrNameLst>
                                      </p:cBhvr>
                                      <p:to>
                                        <p:strVal val="visible"/>
                                      </p:to>
                                    </p:set>
                                    <p:anim calcmode="lin" valueType="num">
                                      <p:cBhvr>
                                        <p:cTn id="42" dur="500" fill="hold"/>
                                        <p:tgtEl>
                                          <p:spTgt spid="10"/>
                                        </p:tgtEl>
                                        <p:attrNameLst>
                                          <p:attrName>ppt_w</p:attrName>
                                        </p:attrNameLst>
                                      </p:cBhvr>
                                      <p:tavLst>
                                        <p:tav tm="0">
                                          <p:val>
                                            <p:fltVal val="0"/>
                                          </p:val>
                                        </p:tav>
                                        <p:tav tm="100000">
                                          <p:val>
                                            <p:strVal val="#ppt_w"/>
                                          </p:val>
                                        </p:tav>
                                      </p:tavLst>
                                    </p:anim>
                                    <p:anim calcmode="lin" valueType="num">
                                      <p:cBhvr>
                                        <p:cTn id="43" dur="500" fill="hold"/>
                                        <p:tgtEl>
                                          <p:spTgt spid="10"/>
                                        </p:tgtEl>
                                        <p:attrNameLst>
                                          <p:attrName>ppt_h</p:attrName>
                                        </p:attrNameLst>
                                      </p:cBhvr>
                                      <p:tavLst>
                                        <p:tav tm="0">
                                          <p:val>
                                            <p:fltVal val="0"/>
                                          </p:val>
                                        </p:tav>
                                        <p:tav tm="100000">
                                          <p:val>
                                            <p:strVal val="#ppt_h"/>
                                          </p:val>
                                        </p:tav>
                                      </p:tavLst>
                                    </p:anim>
                                    <p:animEffect transition="in" filter="fade">
                                      <p:cBhvr>
                                        <p:cTn id="44" dur="500"/>
                                        <p:tgtEl>
                                          <p:spTgt spid="10"/>
                                        </p:tgtEl>
                                      </p:cBhvr>
                                    </p:animEffect>
                                  </p:childTnLst>
                                </p:cTn>
                              </p:par>
                            </p:childTnLst>
                          </p:cTn>
                        </p:par>
                      </p:childTnLst>
                    </p:cTn>
                  </p:par>
                  <p:par>
                    <p:cTn id="45" fill="hold">
                      <p:stCondLst>
                        <p:cond delay="indefinite"/>
                      </p:stCondLst>
                      <p:childTnLst>
                        <p:par>
                          <p:cTn id="46" fill="hold">
                            <p:stCondLst>
                              <p:cond delay="0"/>
                            </p:stCondLst>
                            <p:childTnLst>
                              <p:par>
                                <p:cTn id="47" presetID="10" presetClass="entr" presetSubtype="0" fill="hold" grpId="0" nodeType="clickEffect">
                                  <p:stCondLst>
                                    <p:cond delay="0"/>
                                  </p:stCondLst>
                                  <p:childTnLst>
                                    <p:set>
                                      <p:cBhvr>
                                        <p:cTn id="48" dur="1" fill="hold">
                                          <p:stCondLst>
                                            <p:cond delay="0"/>
                                          </p:stCondLst>
                                        </p:cTn>
                                        <p:tgtEl>
                                          <p:spTgt spid="11"/>
                                        </p:tgtEl>
                                        <p:attrNameLst>
                                          <p:attrName>style.visibility</p:attrName>
                                        </p:attrNameLst>
                                      </p:cBhvr>
                                      <p:to>
                                        <p:strVal val="visible"/>
                                      </p:to>
                                    </p:set>
                                    <p:animEffect transition="in" filter="fade">
                                      <p:cBhvr>
                                        <p:cTn id="49" dur="2000"/>
                                        <p:tgtEl>
                                          <p:spTgt spid="11"/>
                                        </p:tgtEl>
                                      </p:cBhvr>
                                    </p:animEffect>
                                  </p:childTnLst>
                                </p:cTn>
                              </p:par>
                            </p:childTnLst>
                          </p:cTn>
                        </p:par>
                      </p:childTnLst>
                    </p:cTn>
                  </p:par>
                  <p:par>
                    <p:cTn id="50" fill="hold">
                      <p:stCondLst>
                        <p:cond delay="indefinite"/>
                      </p:stCondLst>
                      <p:childTnLst>
                        <p:par>
                          <p:cTn id="51" fill="hold">
                            <p:stCondLst>
                              <p:cond delay="0"/>
                            </p:stCondLst>
                            <p:childTnLst>
                              <p:par>
                                <p:cTn id="52" presetID="2" presetClass="entr" presetSubtype="4" fill="hold" grpId="0" nodeType="clickEffect">
                                  <p:stCondLst>
                                    <p:cond delay="0"/>
                                  </p:stCondLst>
                                  <p:childTnLst>
                                    <p:set>
                                      <p:cBhvr>
                                        <p:cTn id="53" dur="1" fill="hold">
                                          <p:stCondLst>
                                            <p:cond delay="0"/>
                                          </p:stCondLst>
                                        </p:cTn>
                                        <p:tgtEl>
                                          <p:spTgt spid="12"/>
                                        </p:tgtEl>
                                        <p:attrNameLst>
                                          <p:attrName>style.visibility</p:attrName>
                                        </p:attrNameLst>
                                      </p:cBhvr>
                                      <p:to>
                                        <p:strVal val="visible"/>
                                      </p:to>
                                    </p:set>
                                    <p:anim calcmode="lin" valueType="num">
                                      <p:cBhvr additive="base">
                                        <p:cTn id="54" dur="500" fill="hold"/>
                                        <p:tgtEl>
                                          <p:spTgt spid="12"/>
                                        </p:tgtEl>
                                        <p:attrNameLst>
                                          <p:attrName>ppt_x</p:attrName>
                                        </p:attrNameLst>
                                      </p:cBhvr>
                                      <p:tavLst>
                                        <p:tav tm="0">
                                          <p:val>
                                            <p:strVal val="#ppt_x"/>
                                          </p:val>
                                        </p:tav>
                                        <p:tav tm="100000">
                                          <p:val>
                                            <p:strVal val="#ppt_x"/>
                                          </p:val>
                                        </p:tav>
                                      </p:tavLst>
                                    </p:anim>
                                    <p:anim calcmode="lin" valueType="num">
                                      <p:cBhvr additive="base">
                                        <p:cTn id="55"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6" grpId="0"/>
      <p:bldP spid="7" grpId="0"/>
      <p:bldP spid="8" grpId="0"/>
      <p:bldP spid="9" grpId="0"/>
      <p:bldP spid="10" grpId="0"/>
      <p:bldP spid="11" grpId="0"/>
      <p:bldP spid="12"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828800" y="304800"/>
            <a:ext cx="5105400" cy="1200329"/>
          </a:xfrm>
          <a:prstGeom prst="rect">
            <a:avLst/>
          </a:prstGeom>
          <a:noFill/>
        </p:spPr>
        <p:txBody>
          <a:bodyPr wrap="square" rtlCol="0">
            <a:spAutoFit/>
          </a:bodyPr>
          <a:lstStyle/>
          <a:p>
            <a:pPr algn="ctr"/>
            <a:r>
              <a:rPr lang="en-US" sz="3600" b="1" dirty="0" smtClean="0"/>
              <a:t>Christianity is Demanding  -  Not Too Difficult</a:t>
            </a:r>
            <a:endParaRPr lang="en-US" sz="3600" b="1" dirty="0"/>
          </a:p>
        </p:txBody>
      </p:sp>
      <p:sp>
        <p:nvSpPr>
          <p:cNvPr id="3" name="TextBox 2"/>
          <p:cNvSpPr txBox="1"/>
          <p:nvPr/>
        </p:nvSpPr>
        <p:spPr>
          <a:xfrm>
            <a:off x="2286000" y="5181600"/>
            <a:ext cx="4114800" cy="1200329"/>
          </a:xfrm>
          <a:prstGeom prst="rect">
            <a:avLst/>
          </a:prstGeom>
          <a:noFill/>
        </p:spPr>
        <p:txBody>
          <a:bodyPr wrap="square" rtlCol="0">
            <a:spAutoFit/>
          </a:bodyPr>
          <a:lstStyle/>
          <a:p>
            <a:pPr algn="ctr"/>
            <a:r>
              <a:rPr lang="en-US" sz="3600" b="1" dirty="0" smtClean="0"/>
              <a:t>Difference lies in Setting </a:t>
            </a:r>
            <a:r>
              <a:rPr lang="en-US" sz="3600" b="1" u="sng" dirty="0" smtClean="0"/>
              <a:t>Your Priority</a:t>
            </a:r>
            <a:endParaRPr lang="en-US" sz="3600" b="1" u="sng" dirty="0"/>
          </a:p>
        </p:txBody>
      </p:sp>
      <p:sp>
        <p:nvSpPr>
          <p:cNvPr id="4" name="TextBox 3"/>
          <p:cNvSpPr txBox="1"/>
          <p:nvPr/>
        </p:nvSpPr>
        <p:spPr>
          <a:xfrm>
            <a:off x="304800" y="2057400"/>
            <a:ext cx="1828800" cy="523220"/>
          </a:xfrm>
          <a:prstGeom prst="rect">
            <a:avLst/>
          </a:prstGeom>
          <a:noFill/>
        </p:spPr>
        <p:txBody>
          <a:bodyPr wrap="square" rtlCol="0">
            <a:spAutoFit/>
          </a:bodyPr>
          <a:lstStyle/>
          <a:p>
            <a:r>
              <a:rPr lang="en-US" sz="2800" b="1" dirty="0" smtClean="0"/>
              <a:t>STUDENT </a:t>
            </a:r>
            <a:endParaRPr lang="en-US" sz="2800" b="1" dirty="0"/>
          </a:p>
        </p:txBody>
      </p:sp>
      <p:sp>
        <p:nvSpPr>
          <p:cNvPr id="5" name="TextBox 4"/>
          <p:cNvSpPr txBox="1"/>
          <p:nvPr/>
        </p:nvSpPr>
        <p:spPr>
          <a:xfrm>
            <a:off x="2971800" y="2057400"/>
            <a:ext cx="2667000" cy="830997"/>
          </a:xfrm>
          <a:prstGeom prst="rect">
            <a:avLst/>
          </a:prstGeom>
          <a:noFill/>
        </p:spPr>
        <p:txBody>
          <a:bodyPr wrap="square" rtlCol="0">
            <a:spAutoFit/>
          </a:bodyPr>
          <a:lstStyle/>
          <a:p>
            <a:pPr algn="ctr"/>
            <a:r>
              <a:rPr lang="en-US" sz="2400" b="1" dirty="0" smtClean="0"/>
              <a:t>Late nights and Hard Study </a:t>
            </a:r>
            <a:endParaRPr lang="en-US" sz="2400" b="1" dirty="0"/>
          </a:p>
        </p:txBody>
      </p:sp>
      <p:sp>
        <p:nvSpPr>
          <p:cNvPr id="6" name="TextBox 5"/>
          <p:cNvSpPr txBox="1"/>
          <p:nvPr/>
        </p:nvSpPr>
        <p:spPr>
          <a:xfrm>
            <a:off x="6400800" y="2057400"/>
            <a:ext cx="1905000" cy="954107"/>
          </a:xfrm>
          <a:prstGeom prst="rect">
            <a:avLst/>
          </a:prstGeom>
          <a:noFill/>
        </p:spPr>
        <p:txBody>
          <a:bodyPr wrap="square" rtlCol="0">
            <a:spAutoFit/>
          </a:bodyPr>
          <a:lstStyle/>
          <a:p>
            <a:pPr algn="ctr"/>
            <a:r>
              <a:rPr lang="en-US" sz="2800" b="1" dirty="0" smtClean="0"/>
              <a:t>Success in life </a:t>
            </a:r>
            <a:endParaRPr lang="en-US" sz="2800" b="1" dirty="0"/>
          </a:p>
        </p:txBody>
      </p:sp>
      <p:sp>
        <p:nvSpPr>
          <p:cNvPr id="7" name="TextBox 6"/>
          <p:cNvSpPr txBox="1"/>
          <p:nvPr/>
        </p:nvSpPr>
        <p:spPr>
          <a:xfrm>
            <a:off x="304800" y="3200400"/>
            <a:ext cx="1676400" cy="523220"/>
          </a:xfrm>
          <a:prstGeom prst="rect">
            <a:avLst/>
          </a:prstGeom>
          <a:noFill/>
        </p:spPr>
        <p:txBody>
          <a:bodyPr wrap="square" rtlCol="0">
            <a:spAutoFit/>
          </a:bodyPr>
          <a:lstStyle/>
          <a:p>
            <a:r>
              <a:rPr lang="en-US" sz="2800" b="1" dirty="0" smtClean="0"/>
              <a:t>ATHLETE</a:t>
            </a:r>
            <a:endParaRPr lang="en-US" sz="2800" b="1" dirty="0"/>
          </a:p>
        </p:txBody>
      </p:sp>
      <p:sp>
        <p:nvSpPr>
          <p:cNvPr id="8" name="TextBox 7"/>
          <p:cNvSpPr txBox="1"/>
          <p:nvPr/>
        </p:nvSpPr>
        <p:spPr>
          <a:xfrm>
            <a:off x="3124200" y="3200400"/>
            <a:ext cx="2895600" cy="830997"/>
          </a:xfrm>
          <a:prstGeom prst="rect">
            <a:avLst/>
          </a:prstGeom>
          <a:noFill/>
        </p:spPr>
        <p:txBody>
          <a:bodyPr wrap="square" rtlCol="0">
            <a:spAutoFit/>
          </a:bodyPr>
          <a:lstStyle/>
          <a:p>
            <a:r>
              <a:rPr lang="en-US" sz="2400" b="1" dirty="0" smtClean="0"/>
              <a:t>Strenuous Training, long practices</a:t>
            </a:r>
            <a:endParaRPr lang="en-US" sz="2400" b="1" dirty="0"/>
          </a:p>
        </p:txBody>
      </p:sp>
      <p:sp>
        <p:nvSpPr>
          <p:cNvPr id="9" name="TextBox 8"/>
          <p:cNvSpPr txBox="1"/>
          <p:nvPr/>
        </p:nvSpPr>
        <p:spPr>
          <a:xfrm>
            <a:off x="6172200" y="3200400"/>
            <a:ext cx="2667000" cy="523220"/>
          </a:xfrm>
          <a:prstGeom prst="rect">
            <a:avLst/>
          </a:prstGeom>
          <a:noFill/>
        </p:spPr>
        <p:txBody>
          <a:bodyPr wrap="square" rtlCol="0">
            <a:spAutoFit/>
          </a:bodyPr>
          <a:lstStyle/>
          <a:p>
            <a:r>
              <a:rPr lang="en-US" sz="2800" b="1" dirty="0" smtClean="0"/>
              <a:t>Championship</a:t>
            </a:r>
            <a:endParaRPr lang="en-US" sz="2800" b="1" dirty="0"/>
          </a:p>
        </p:txBody>
      </p:sp>
      <p:sp>
        <p:nvSpPr>
          <p:cNvPr id="10" name="TextBox 9"/>
          <p:cNvSpPr txBox="1"/>
          <p:nvPr/>
        </p:nvSpPr>
        <p:spPr>
          <a:xfrm>
            <a:off x="152400" y="4648200"/>
            <a:ext cx="2057400" cy="523220"/>
          </a:xfrm>
          <a:prstGeom prst="rect">
            <a:avLst/>
          </a:prstGeom>
          <a:noFill/>
        </p:spPr>
        <p:txBody>
          <a:bodyPr wrap="square" rtlCol="0">
            <a:spAutoFit/>
          </a:bodyPr>
          <a:lstStyle/>
          <a:p>
            <a:r>
              <a:rPr lang="en-US" sz="2800" b="1" dirty="0" smtClean="0"/>
              <a:t>CHRISTIAN</a:t>
            </a:r>
            <a:endParaRPr lang="en-US" sz="2800" b="1" dirty="0"/>
          </a:p>
        </p:txBody>
      </p:sp>
      <p:sp>
        <p:nvSpPr>
          <p:cNvPr id="11" name="TextBox 10"/>
          <p:cNvSpPr txBox="1"/>
          <p:nvPr/>
        </p:nvSpPr>
        <p:spPr>
          <a:xfrm>
            <a:off x="2971800" y="4343400"/>
            <a:ext cx="3276600" cy="830997"/>
          </a:xfrm>
          <a:prstGeom prst="rect">
            <a:avLst/>
          </a:prstGeom>
          <a:noFill/>
        </p:spPr>
        <p:txBody>
          <a:bodyPr wrap="square" rtlCol="0">
            <a:spAutoFit/>
          </a:bodyPr>
          <a:lstStyle/>
          <a:p>
            <a:r>
              <a:rPr lang="en-US" sz="2400" b="1" dirty="0" smtClean="0"/>
              <a:t>Press on – stretching forward </a:t>
            </a:r>
            <a:r>
              <a:rPr lang="en-US" sz="2400" b="1" dirty="0" smtClean="0">
                <a:solidFill>
                  <a:srgbClr val="002060"/>
                </a:solidFill>
              </a:rPr>
              <a:t>(Phil. 3:13-14)</a:t>
            </a:r>
            <a:endParaRPr lang="en-US" sz="2400" b="1" dirty="0">
              <a:solidFill>
                <a:srgbClr val="002060"/>
              </a:solidFill>
            </a:endParaRPr>
          </a:p>
        </p:txBody>
      </p:sp>
      <p:sp>
        <p:nvSpPr>
          <p:cNvPr id="12" name="TextBox 11"/>
          <p:cNvSpPr txBox="1"/>
          <p:nvPr/>
        </p:nvSpPr>
        <p:spPr>
          <a:xfrm>
            <a:off x="6248400" y="4267200"/>
            <a:ext cx="2667000" cy="954107"/>
          </a:xfrm>
          <a:prstGeom prst="rect">
            <a:avLst/>
          </a:prstGeom>
          <a:noFill/>
        </p:spPr>
        <p:txBody>
          <a:bodyPr wrap="square" rtlCol="0">
            <a:spAutoFit/>
          </a:bodyPr>
          <a:lstStyle/>
          <a:p>
            <a:r>
              <a:rPr lang="en-US" sz="2800" b="1" dirty="0" smtClean="0"/>
              <a:t>Goal - Prize of the High Calling</a:t>
            </a:r>
            <a:endParaRPr lang="en-US" sz="2800" b="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20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53" presetClass="entr" presetSubtype="0"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 calcmode="lin" valueType="num">
                                      <p:cBhvr>
                                        <p:cTn id="12" dur="500" fill="hold"/>
                                        <p:tgtEl>
                                          <p:spTgt spid="7"/>
                                        </p:tgtEl>
                                        <p:attrNameLst>
                                          <p:attrName>ppt_w</p:attrName>
                                        </p:attrNameLst>
                                      </p:cBhvr>
                                      <p:tavLst>
                                        <p:tav tm="0">
                                          <p:val>
                                            <p:fltVal val="0"/>
                                          </p:val>
                                        </p:tav>
                                        <p:tav tm="100000">
                                          <p:val>
                                            <p:strVal val="#ppt_w"/>
                                          </p:val>
                                        </p:tav>
                                      </p:tavLst>
                                    </p:anim>
                                    <p:anim calcmode="lin" valueType="num">
                                      <p:cBhvr>
                                        <p:cTn id="13" dur="500" fill="hold"/>
                                        <p:tgtEl>
                                          <p:spTgt spid="7"/>
                                        </p:tgtEl>
                                        <p:attrNameLst>
                                          <p:attrName>ppt_h</p:attrName>
                                        </p:attrNameLst>
                                      </p:cBhvr>
                                      <p:tavLst>
                                        <p:tav tm="0">
                                          <p:val>
                                            <p:fltVal val="0"/>
                                          </p:val>
                                        </p:tav>
                                        <p:tav tm="100000">
                                          <p:val>
                                            <p:strVal val="#ppt_h"/>
                                          </p:val>
                                        </p:tav>
                                      </p:tavLst>
                                    </p:anim>
                                    <p:animEffect transition="in" filter="fade">
                                      <p:cBhvr>
                                        <p:cTn id="14" dur="500"/>
                                        <p:tgtEl>
                                          <p:spTgt spid="7"/>
                                        </p:tgtEl>
                                      </p:cBhvr>
                                    </p:animEffect>
                                  </p:childTnLst>
                                </p:cTn>
                              </p:par>
                              <p:par>
                                <p:cTn id="15" presetID="53" presetClass="entr" presetSubtype="0" fill="hold" grpId="0" nodeType="withEffect">
                                  <p:stCondLst>
                                    <p:cond delay="0"/>
                                  </p:stCondLst>
                                  <p:childTnLst>
                                    <p:set>
                                      <p:cBhvr>
                                        <p:cTn id="16" dur="1" fill="hold">
                                          <p:stCondLst>
                                            <p:cond delay="0"/>
                                          </p:stCondLst>
                                        </p:cTn>
                                        <p:tgtEl>
                                          <p:spTgt spid="9"/>
                                        </p:tgtEl>
                                        <p:attrNameLst>
                                          <p:attrName>style.visibility</p:attrName>
                                        </p:attrNameLst>
                                      </p:cBhvr>
                                      <p:to>
                                        <p:strVal val="visible"/>
                                      </p:to>
                                    </p:set>
                                    <p:anim calcmode="lin" valueType="num">
                                      <p:cBhvr>
                                        <p:cTn id="17" dur="500" fill="hold"/>
                                        <p:tgtEl>
                                          <p:spTgt spid="9"/>
                                        </p:tgtEl>
                                        <p:attrNameLst>
                                          <p:attrName>ppt_w</p:attrName>
                                        </p:attrNameLst>
                                      </p:cBhvr>
                                      <p:tavLst>
                                        <p:tav tm="0">
                                          <p:val>
                                            <p:fltVal val="0"/>
                                          </p:val>
                                        </p:tav>
                                        <p:tav tm="100000">
                                          <p:val>
                                            <p:strVal val="#ppt_w"/>
                                          </p:val>
                                        </p:tav>
                                      </p:tavLst>
                                    </p:anim>
                                    <p:anim calcmode="lin" valueType="num">
                                      <p:cBhvr>
                                        <p:cTn id="18" dur="500" fill="hold"/>
                                        <p:tgtEl>
                                          <p:spTgt spid="9"/>
                                        </p:tgtEl>
                                        <p:attrNameLst>
                                          <p:attrName>ppt_h</p:attrName>
                                        </p:attrNameLst>
                                      </p:cBhvr>
                                      <p:tavLst>
                                        <p:tav tm="0">
                                          <p:val>
                                            <p:fltVal val="0"/>
                                          </p:val>
                                        </p:tav>
                                        <p:tav tm="100000">
                                          <p:val>
                                            <p:strVal val="#ppt_h"/>
                                          </p:val>
                                        </p:tav>
                                      </p:tavLst>
                                    </p:anim>
                                    <p:animEffect transition="in" filter="fade">
                                      <p:cBhvr>
                                        <p:cTn id="19" dur="500"/>
                                        <p:tgtEl>
                                          <p:spTgt spid="9"/>
                                        </p:tgtEl>
                                      </p:cBhvr>
                                    </p:animEffect>
                                  </p:childTnLst>
                                </p:cTn>
                              </p:par>
                            </p:childTnLst>
                          </p:cTn>
                        </p:par>
                      </p:childTnLst>
                    </p:cTn>
                  </p:par>
                  <p:par>
                    <p:cTn id="20" fill="hold">
                      <p:stCondLst>
                        <p:cond delay="indefinite"/>
                      </p:stCondLst>
                      <p:childTnLst>
                        <p:par>
                          <p:cTn id="21" fill="hold">
                            <p:stCondLst>
                              <p:cond delay="0"/>
                            </p:stCondLst>
                            <p:childTnLst>
                              <p:par>
                                <p:cTn id="22" presetID="10" presetClass="entr" presetSubtype="0" fill="hold" grpId="0" nodeType="clickEffect">
                                  <p:stCondLst>
                                    <p:cond delay="0"/>
                                  </p:stCondLst>
                                  <p:childTnLst>
                                    <p:set>
                                      <p:cBhvr>
                                        <p:cTn id="23" dur="1" fill="hold">
                                          <p:stCondLst>
                                            <p:cond delay="0"/>
                                          </p:stCondLst>
                                        </p:cTn>
                                        <p:tgtEl>
                                          <p:spTgt spid="8"/>
                                        </p:tgtEl>
                                        <p:attrNameLst>
                                          <p:attrName>style.visibility</p:attrName>
                                        </p:attrNameLst>
                                      </p:cBhvr>
                                      <p:to>
                                        <p:strVal val="visible"/>
                                      </p:to>
                                    </p:set>
                                    <p:animEffect transition="in" filter="fade">
                                      <p:cBhvr>
                                        <p:cTn id="24" dur="2000"/>
                                        <p:tgtEl>
                                          <p:spTgt spid="8"/>
                                        </p:tgtEl>
                                      </p:cBhvr>
                                    </p:animEffect>
                                  </p:childTnLst>
                                </p:cTn>
                              </p:par>
                            </p:childTnLst>
                          </p:cTn>
                        </p:par>
                      </p:childTnLst>
                    </p:cTn>
                  </p:par>
                  <p:par>
                    <p:cTn id="25" fill="hold">
                      <p:stCondLst>
                        <p:cond delay="indefinite"/>
                      </p:stCondLst>
                      <p:childTnLst>
                        <p:par>
                          <p:cTn id="26" fill="hold">
                            <p:stCondLst>
                              <p:cond delay="0"/>
                            </p:stCondLst>
                            <p:childTnLst>
                              <p:par>
                                <p:cTn id="27" presetID="53" presetClass="entr" presetSubtype="0" fill="hold" grpId="0" nodeType="clickEffect">
                                  <p:stCondLst>
                                    <p:cond delay="0"/>
                                  </p:stCondLst>
                                  <p:childTnLst>
                                    <p:set>
                                      <p:cBhvr>
                                        <p:cTn id="28" dur="1" fill="hold">
                                          <p:stCondLst>
                                            <p:cond delay="0"/>
                                          </p:stCondLst>
                                        </p:cTn>
                                        <p:tgtEl>
                                          <p:spTgt spid="10"/>
                                        </p:tgtEl>
                                        <p:attrNameLst>
                                          <p:attrName>style.visibility</p:attrName>
                                        </p:attrNameLst>
                                      </p:cBhvr>
                                      <p:to>
                                        <p:strVal val="visible"/>
                                      </p:to>
                                    </p:set>
                                    <p:anim calcmode="lin" valueType="num">
                                      <p:cBhvr>
                                        <p:cTn id="29" dur="500" fill="hold"/>
                                        <p:tgtEl>
                                          <p:spTgt spid="10"/>
                                        </p:tgtEl>
                                        <p:attrNameLst>
                                          <p:attrName>ppt_w</p:attrName>
                                        </p:attrNameLst>
                                      </p:cBhvr>
                                      <p:tavLst>
                                        <p:tav tm="0">
                                          <p:val>
                                            <p:fltVal val="0"/>
                                          </p:val>
                                        </p:tav>
                                        <p:tav tm="100000">
                                          <p:val>
                                            <p:strVal val="#ppt_w"/>
                                          </p:val>
                                        </p:tav>
                                      </p:tavLst>
                                    </p:anim>
                                    <p:anim calcmode="lin" valueType="num">
                                      <p:cBhvr>
                                        <p:cTn id="30" dur="500" fill="hold"/>
                                        <p:tgtEl>
                                          <p:spTgt spid="10"/>
                                        </p:tgtEl>
                                        <p:attrNameLst>
                                          <p:attrName>ppt_h</p:attrName>
                                        </p:attrNameLst>
                                      </p:cBhvr>
                                      <p:tavLst>
                                        <p:tav tm="0">
                                          <p:val>
                                            <p:fltVal val="0"/>
                                          </p:val>
                                        </p:tav>
                                        <p:tav tm="100000">
                                          <p:val>
                                            <p:strVal val="#ppt_h"/>
                                          </p:val>
                                        </p:tav>
                                      </p:tavLst>
                                    </p:anim>
                                    <p:animEffect transition="in" filter="fade">
                                      <p:cBhvr>
                                        <p:cTn id="31" dur="500"/>
                                        <p:tgtEl>
                                          <p:spTgt spid="10"/>
                                        </p:tgtEl>
                                      </p:cBhvr>
                                    </p:animEffect>
                                  </p:childTnLst>
                                </p:cTn>
                              </p:par>
                              <p:par>
                                <p:cTn id="32" presetID="53" presetClass="entr" presetSubtype="0" fill="hold" grpId="0" nodeType="withEffect">
                                  <p:stCondLst>
                                    <p:cond delay="0"/>
                                  </p:stCondLst>
                                  <p:childTnLst>
                                    <p:set>
                                      <p:cBhvr>
                                        <p:cTn id="33" dur="1" fill="hold">
                                          <p:stCondLst>
                                            <p:cond delay="0"/>
                                          </p:stCondLst>
                                        </p:cTn>
                                        <p:tgtEl>
                                          <p:spTgt spid="12"/>
                                        </p:tgtEl>
                                        <p:attrNameLst>
                                          <p:attrName>style.visibility</p:attrName>
                                        </p:attrNameLst>
                                      </p:cBhvr>
                                      <p:to>
                                        <p:strVal val="visible"/>
                                      </p:to>
                                    </p:set>
                                    <p:anim calcmode="lin" valueType="num">
                                      <p:cBhvr>
                                        <p:cTn id="34" dur="500" fill="hold"/>
                                        <p:tgtEl>
                                          <p:spTgt spid="12"/>
                                        </p:tgtEl>
                                        <p:attrNameLst>
                                          <p:attrName>ppt_w</p:attrName>
                                        </p:attrNameLst>
                                      </p:cBhvr>
                                      <p:tavLst>
                                        <p:tav tm="0">
                                          <p:val>
                                            <p:fltVal val="0"/>
                                          </p:val>
                                        </p:tav>
                                        <p:tav tm="100000">
                                          <p:val>
                                            <p:strVal val="#ppt_w"/>
                                          </p:val>
                                        </p:tav>
                                      </p:tavLst>
                                    </p:anim>
                                    <p:anim calcmode="lin" valueType="num">
                                      <p:cBhvr>
                                        <p:cTn id="35" dur="500" fill="hold"/>
                                        <p:tgtEl>
                                          <p:spTgt spid="12"/>
                                        </p:tgtEl>
                                        <p:attrNameLst>
                                          <p:attrName>ppt_h</p:attrName>
                                        </p:attrNameLst>
                                      </p:cBhvr>
                                      <p:tavLst>
                                        <p:tav tm="0">
                                          <p:val>
                                            <p:fltVal val="0"/>
                                          </p:val>
                                        </p:tav>
                                        <p:tav tm="100000">
                                          <p:val>
                                            <p:strVal val="#ppt_h"/>
                                          </p:val>
                                        </p:tav>
                                      </p:tavLst>
                                    </p:anim>
                                    <p:animEffect transition="in" filter="fade">
                                      <p:cBhvr>
                                        <p:cTn id="36" dur="500"/>
                                        <p:tgtEl>
                                          <p:spTgt spid="12"/>
                                        </p:tgtEl>
                                      </p:cBhvr>
                                    </p:animEffect>
                                  </p:childTnLst>
                                </p:cTn>
                              </p:par>
                            </p:childTnLst>
                          </p:cTn>
                        </p:par>
                      </p:childTnLst>
                    </p:cTn>
                  </p:par>
                  <p:par>
                    <p:cTn id="37" fill="hold">
                      <p:stCondLst>
                        <p:cond delay="indefinite"/>
                      </p:stCondLst>
                      <p:childTnLst>
                        <p:par>
                          <p:cTn id="38" fill="hold">
                            <p:stCondLst>
                              <p:cond delay="0"/>
                            </p:stCondLst>
                            <p:childTnLst>
                              <p:par>
                                <p:cTn id="39" presetID="10" presetClass="entr" presetSubtype="0" fill="hold" grpId="0" nodeType="clickEffect">
                                  <p:stCondLst>
                                    <p:cond delay="0"/>
                                  </p:stCondLst>
                                  <p:childTnLst>
                                    <p:set>
                                      <p:cBhvr>
                                        <p:cTn id="40" dur="1" fill="hold">
                                          <p:stCondLst>
                                            <p:cond delay="0"/>
                                          </p:stCondLst>
                                        </p:cTn>
                                        <p:tgtEl>
                                          <p:spTgt spid="11"/>
                                        </p:tgtEl>
                                        <p:attrNameLst>
                                          <p:attrName>style.visibility</p:attrName>
                                        </p:attrNameLst>
                                      </p:cBhvr>
                                      <p:to>
                                        <p:strVal val="visible"/>
                                      </p:to>
                                    </p:set>
                                    <p:animEffect transition="in" filter="fade">
                                      <p:cBhvr>
                                        <p:cTn id="41" dur="2000"/>
                                        <p:tgtEl>
                                          <p:spTgt spid="11"/>
                                        </p:tgtEl>
                                      </p:cBhvr>
                                    </p:animEffect>
                                  </p:childTnLst>
                                </p:cTn>
                              </p:par>
                            </p:childTnLst>
                          </p:cTn>
                        </p:par>
                      </p:childTnLst>
                    </p:cTn>
                  </p:par>
                  <p:par>
                    <p:cTn id="42" fill="hold">
                      <p:stCondLst>
                        <p:cond delay="indefinite"/>
                      </p:stCondLst>
                      <p:childTnLst>
                        <p:par>
                          <p:cTn id="43" fill="hold">
                            <p:stCondLst>
                              <p:cond delay="0"/>
                            </p:stCondLst>
                            <p:childTnLst>
                              <p:par>
                                <p:cTn id="44" presetID="2" presetClass="entr" presetSubtype="4" fill="hold" grpId="0" nodeType="clickEffect">
                                  <p:stCondLst>
                                    <p:cond delay="0"/>
                                  </p:stCondLst>
                                  <p:childTnLst>
                                    <p:set>
                                      <p:cBhvr>
                                        <p:cTn id="45" dur="1" fill="hold">
                                          <p:stCondLst>
                                            <p:cond delay="0"/>
                                          </p:stCondLst>
                                        </p:cTn>
                                        <p:tgtEl>
                                          <p:spTgt spid="3"/>
                                        </p:tgtEl>
                                        <p:attrNameLst>
                                          <p:attrName>style.visibility</p:attrName>
                                        </p:attrNameLst>
                                      </p:cBhvr>
                                      <p:to>
                                        <p:strVal val="visible"/>
                                      </p:to>
                                    </p:set>
                                    <p:anim calcmode="lin" valueType="num">
                                      <p:cBhvr additive="base">
                                        <p:cTn id="46" dur="500" fill="hold"/>
                                        <p:tgtEl>
                                          <p:spTgt spid="3"/>
                                        </p:tgtEl>
                                        <p:attrNameLst>
                                          <p:attrName>ppt_x</p:attrName>
                                        </p:attrNameLst>
                                      </p:cBhvr>
                                      <p:tavLst>
                                        <p:tav tm="0">
                                          <p:val>
                                            <p:strVal val="#ppt_x"/>
                                          </p:val>
                                        </p:tav>
                                        <p:tav tm="100000">
                                          <p:val>
                                            <p:strVal val="#ppt_x"/>
                                          </p:val>
                                        </p:tav>
                                      </p:tavLst>
                                    </p:anim>
                                    <p:anim calcmode="lin" valueType="num">
                                      <p:cBhvr additive="base">
                                        <p:cTn id="47"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7" grpId="0"/>
      <p:bldP spid="8" grpId="0"/>
      <p:bldP spid="9" grpId="0"/>
      <p:bldP spid="10" grpId="0"/>
      <p:bldP spid="11" grpId="0"/>
      <p:bldP spid="12"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6" name="AutoShape 2" descr="data:image/jpeg;base64,/9j/4AAQSkZJRgABAQAAAQABAAD/2wBDABIMDRANCxIQDhAUExIVGywdGxgYGzYnKSAsQDlEQz85Pj1HUGZXR0thTT0+WXlaYWltcnNyRVV9hnxvhWZwcm7/2wBDARMUFBsXGzQdHTRuST5Jbm5ubm5ubm5ubm5ubm5ubm5ubm5ubm5ubm5ubm5ubm5ubm5ubm5ubm5ubm5ubm5ubm7/wAARCAFaAOIDASIAAhEBAxEB/8QAGwAAAQUBAQAAAAAAAAAAAAAAAgABAwQFBgf/xABJEAABAwIEAQcICAIJAwUBAAABAAIDBBEFEiExQRMUIlFhcrEGNFRxgZHB0RUjJTIzNZKTQqEkJjZEUmJzdPBksvFDVWOC0uH/xAAYAQEBAQEBAAAAAAAAAAAAAAABAAIDBP/EAB4RAQEBAAMBAQEBAQAAAAAAAAABEQIhMRJBIlFh/9oADAMBAAIRAxEAPwCriWK1sWKVEUdQ5rGusAANNB2Ks7GcQH96d+kfJBi5+2qvv/AKm8qdIuDG8Rv50/3D5IxjOIelO9w+SzQiBQumj9MYh6U79I+SRxrEWjzk/pb8lQB1RO2Q1kW/p3EiT/STr/kb8kTcZxA/3p36R8lnAXKMdFQkaBxjEAPOnfpHyUZx3Eb6VJ/S35Ko43CiG6oq02Y5iJ3qT+hvyTuxuv1/pJ9jW/JUGiwQvuNkacXTjeIn+8u/S35IfpvEQPO3fpHyVK+namAubJGL305iJ/vT/wBI+STMaxEnWrf7m/JUiwZT1oW6KWNQYxX+lO9w+SX0xX386d7h8lQbqnvrostZF84zX285d7h8khjNffzl3uHyWeSiClkXnYxX8Kp36R8k4xivtrUu/SPks8pE6JWRf+l68nzp/uHySdjFcB50/wBw+SotNkD33Kl0unGsQ9Kf7h8kH0ziJ/vcnuHyVIalFawSzi39M4jfzuT3D5J/pnEbedye4fJUdynJ0Khj0GFxdDG5xuS0En2JJqfzeLuDwSSw4rGTbGqrv/AKoVbxkfbdX3/gFUKW4EDVGAmG6IIpIixSOyTkxOiCEHVFe6AbouCgYlE1tyEg25UjBlOoVVJpEWCEhWLjKSVAXixssyt2IeOycXCNjWndO9oDStaziPMmaEkg7goJRo1MwElC48EbTlsgwWx2RWQ3SDkNFfpJO1CC/SRE6JAbmyBwO6Lik4XSyjaTdEdQlaxSSiASOydIjRAeg0/m8fcHgklT+bx90eCSWHE4x+dVff8AgFVKtYz+dVXf+AVVLcAUbSmtcostkEjcoSNLqRCbIIQOpI6Jxuk8aKB2u1UgNzZQtBKktl1F7Kpg5dAB1oJG5WX0SDs8muyKdwyWCz4fULZA09iNzrt00Cr65rKVrSW2v7FqwSgO6QGqkDdw7gma0FxsoYRA0Tk5UwFyk+6iRdpdIXdoEHrUzDbUqUIDVOdt0BcS5O42CkQ0SvcpnHRCN1IRTAJFNdIHshJCa90x2QHodP5vH3B4JJU/m8fcHgklzcZjDb4vVH/P8AqhbormLn7Yqu/8AqtrhTrAM3Ujgo72cpgLtRWoBougcDdSN0uhl3uhUwGp1QvUsdi0lRm2e3BLNbFFS0UmC1FbJBJngcG5WyWDr27Cq8NThrpWslpJWMcbFwnvbt2V7DInz+TOIRx5cxlZbM4NHDiVmuwmWOllqJTGGsIADZGuJJPYllWZEXTBkepc7K3tudFpY1hkFNh9NUUr3SNLnRyOP+IH/wAocHp5H1EkkUTpDDGXNa0X6Ww/mb+xaeG4fVy4NXUNTBI3TlYS9v8AEERXpy0bWl4ut8UtGMAfXcgeVbJyds5y+tYIBa/ZbzDfyMl/3IUdUTJQsaxopTM7KC93LFov1AW4K5FTUEmDVFfzR4dC8MycsbG9uNu1ZUTTwateFpHklXg6Xnb8FSq+KMU2HveGvonRtOheJybduyt09LROwKprH04dNC4MFnkNde2qx8o4FbuHxmXyVr2BzGkyt1e4NHDiVKufPSdewAvsFs+T9LSVrp4qmDNycRkDmvIJtwKpCgeR+PSfvtWv5N0pgnqyZYX/ANHePq5A4/ySq54uD3Z2sawH+FpJA96aR19EzQMg1togvqo6IC4umzWKcOQONtFAebRMEIUjW6KQbJ7XTjRIlCeg0/m8fcHgkmp/N4u4PBJLDjcY/OKrv/AKs06K1i4vi9V3/gFVIsFOsRuF3KRpIFilELlTOaCOpZt/DJ+gYBc3Qy6jRMHFrtU7zcexS/AwusgebvumGisQRtcCXNv1JvTPvTVoh/VHEP8AVZ8FhwyOjLg02a7Rw61qR4lDTYdPh/N3vExzOfygBB7BZUKcwCT6xj3t6gQCfWbKZztekLoMKja27TO/lCf8rdB/O6jwqsdRYpBUOecrX2dr/CdCixHEYa3k8tOYDEwRhrX3bYexVGPj0dNct6mmxKGvV3HqLmWLzNb9yQ8oz1FW2a+Rkg/6kKtimNQ4lHG11IY3xDK17ZLm3UdNUDcYiGEHDuau5MuzmTlOlfr2sllRYco9S2qd2fyRrv8AWb8FhZ2i5BKvx4xFFhUlAKXMyU5nPMnSvw4W4IN8UL8Vt0Z/qhiH+qz4LAzAHjbtWlDi8cGGS0HNM7Jjmc8ydK/C2iRVBos0uutvyT1q6s/9M9YRdmvluG9u60MKxZuF8o5lM2V725XF7yBbqAASazmm4F0WguUpCy5MbS1p2aTe3tQ6jQqUPv6kDhqjuSBwRZAAgomhSi6QaLJwVLAnZAbqWyFwFioV6BTebRdweCSVN5tF3B4JJYchip+16rv/AACpOKt4t+cVXf8AgFTfsp1ng4d7qwddAq8I61ZYOlqufJvj4hmZlIPBKMNcCLajZFMS42GyCKMudYGx4q3oWdoQ3M/L2qzygiitcX2QxxhsxaTrwTOizPJP3QU26JMQ6lxP8SeFjjLYaItA8tFkbm5NRunRIGZoANjc8VCGbXOhUjpSGlqElotbdUFC4WFggGjulspWdI9KxUchuQOF0o9gT1BMbcptokPBTU7TbNlvqhegczOTlahAygggXKuHS5vZxNrBVZHNEvXZUutWYMRtbHfioC3X1qdodNcaCyfkwNHadqtGahcLN7UnOuAOATyu0toVDrskDB1vujBQt0GycHXVSE4m6fcXSOo60zXcFEQSsLJDU3REaITu6fzaLuDwSSp/N4u4PBJacnHYv+cVXf8AgFUcCAreLG2M1Xf+AVaRwLFOs8KN1iFK193WB0VdmqlYLWuFnlGomkkjY2wBJVUSEuNtD1qyQ0tJKpkDUhHFctSMc7N0dTdTPBDC17TfdQQvDXNPFXTaRhuduKOXS49s83BujD3vBFroXuFiBxVqJrTG0W46ptxmRVLLj/MhPRd0wVqxYPLUR54+Tyna7rFB9CVAlLHmNxDC/R3AK+osZbiSRa5T2BBzDVO5oY8C/ROqKSMXuLgHa/Fa0I2x3KvNcIoAMuqpmJzHXPHZGZrx5RvbVF7MuGfIQSeviohcu04pwMx9SljhGTM7RPg9JjXAWDlNyVxqbqEkg6H1JnTSOb2Isalw0+XQNGvFRNbsSl/HqpC0vOiWfaMaNUZPS1HuUnJFvFROabqhqW4LNCgAN7oQEYuAoJGt0uiI0QjQaJE6FZad3T+bxdweCSVP5vF3B4JLbi43GB9s1Xf+AVN+yuYxpjFV3/gFTOoU6Two3ZVMDcjVQNBUwGUAjZFag5tGgDihkiyxA3GyEPEkwJ2U072iEgWWPGuqpXFwj5cgFrSdd1Ad0YZpcreOSUlpc0Nbt/NTgtcDfoke5VowXSdHgrDwQy5AtxWa1GhgTgcS1I/DPH1IsFcG11aSR912/rWLYdaYje2qLxDonTQ1FLh89ZyeslidAONvZslislqWYTMzNLvq3OezQ8MoGtlzhYGAE+1C1mYmx2V8HVlzeUH3tUEcIMbnE+xO1zGjMdbcFXMhN9dClJjlaywGp4py61tbgcEDJGh1yNtlboKJ+ITCKIC9iSTs0DclIQg5mE3HqQEtAubq/JNh9O4R08AqcuhlmJAd6mi1h61JTuwzEHCnmi5lK7RksbiWX7QdkjWO1pc64F1YY0n+IBWpaKXDax8FQxudvAi4I61p4kyko6ChmZRQudUMLnZi7fTbVVM6YgYCekQlyWZXDV0r4ZGmjijkt0HsLtDfqJUDXArF6bmVXfHYpg0t31U7zdA4JlFgGvFrInbKIggohqNUjXe0/m0XcHgklTebRdweCS05ORxZmbFqrv8AwCovBaNlpYmftap7/wAAqU1iFne3o+f51EwrRwVkc9cY5WNezITYi/UsrNYq1h1dzKr5bk8/RLbXsrlLnTOtiroYnUMz3UbKWRhtGQ4dLVUqzCOQizSVPSbYn6s5T6is+SWWaUve5zxmuGuJI9Svy401tO+KKnDDI3KfrCWgdg4LGcoNP9BZJ355xyTIxJymXcKR2GQsia2Woiile3M1r9BbtKWIYhDHhMdHBUCd5Aa54BHRUBxocmwzUkUs7G5GyO2t6lf1Vsi9BQ08mG0gdycT3uIL8ty466KA4U3NOZ5hHDAbOcBe/sVX6UeKeljMI+ofnvf7yP6ac6SoMtM18M5BMZOxA60ZyWrlHhscGIFj2smjdCXscW76jgoKfDWPp43TVAiNQbRtDb3UTcdk53y/INyiPk2MBsGhBTY1yMEUctMyYwm8biSMqc5LYmGEtbFLJWziNsb8gs29yjlwNsT5Wxz3kZFnDcv3v5oaLEmyxTirqImGR+bLLGXN9lvBWPpOjkxc1JqSyOOPKOiTynWjeS6ZOJULaFsTeVL5JGZ3NtbKqLBY3IVnEqzn1bJKNGk2b6gqwGq6cdztkbWaXXQ4f/RvJOunZpJI9sVxwbp81z4JAtZb/k/PDVUdVhEzgzlxmicds44eCRWE6wFwlG0G5J1RT00tPUuhmYWSMNnNKkggknkbHEwue42a0cVFuYy7l8BwyskN5NYnHiQL/JHi0DZ8GwkmohhAiP4riL7baKpj0rI4KTDIXZxSN+scNi87+5SY62+DYOP/AIj8EsqNVSR0kMDmzxzGXMc0ZuBbS3rUAeAogMosDp1JdEjqKzY6QZfwTXumLRZDl6kEV0BdYFK/AqN1rFLNr0Km82i7g8EkqbzaLuDwSWnNyWKG2LVXf+AVGQkq7ixti9V3/gFTv1oeieI8oLULei5SsaCDok5mXcK1mz9GG3bdugCOPDpamnfUAsZGw2u91rrepj9XS83dCKMRnlg4je3FU31ZGB1DoJLNEpYzb7lxp/Nc/r/FbGEIy6RgaLl1gAreI4dPRcmJspz7FqnwKFstc2R5AbEMxufctGskjq8OmfT1LZZYX8o07FvYL9ibysuMsw4VUGSKJxZmlF2knRU52Pie6N38Li0kbEhdOZXyT0MnLMMJHS6Q1dY6qvNUtnw+tFQ5jmxzWaBbYEbfzWfu/pc7YkZsptwNtFLNSFkMUmdjhJrlbu31ro6mdgje5uR9IY7AGVoZ7Ba91XZM1kWFFr4rhp0kdYDQe4p+1jC5tp0wQeAtqojA9p+44j1LqZ5GieldJMWv5X8N8jXWGuoPUgnxF4p8QLZWB0L/AKrUdm3Wr7qyOTcxzHkOaWnqIspYmgC+pK0/KN7ZKmnc1zXExDMQQdVSa/k49rkrcuwSInOse1DmLnAR3BGqGQlx6yVOzLGwaXcVL1edi874WsrYYavKLNdKDnH/ANhYoBi0rY3MpIoqUOFi6IHMR3jqqhAdq7dMGgFOrCYS113DMOq9rrQq8WkraaGnkp4gyAWjLbgtHv1VC1jrxSvlKliUWy66JnNFrhIOJGyHMQSLLLRg/SyIEKJ2902cnZODTvOqC2ZJ2pRtFgll6BT+bxdweCSeDzePujwSSw5DFiPpeqv/AI/gFUc0EaKxi5+16rv/AACqg2RXo43o7TlKk0eNVDxuVI1xRTKimiPDZQWINirjukbEqq4HlFRz5TtI6EZPUq9tVZMg5Ox3Ch0ynrTBRhoJ02R5G5bBHTZHRkGwKQOVxtYo04hfGRqBogt0SLaqwGufd3C+yGQtyHSx8VasQDKQLppAA0WtdO8i1gNVG6533SyePs3RukOyjFlYp4mvuX7KpiEAk9qss+7a2vWUgxpcQPYjhy5XZyi1qQox0ddU4brYhM1wbcNF+oojtY6rOtAIBOUangj5IBpTOaBqNLIgAAATdWiQAFhuUxvmRHQ9iB2uyUCQX1UR0OimJuFGBmctRik0aqZriAbcQmyBEBYI1Y7yn83j7o8EkoPwI+6PBJac3G4v+cVXf+AVRx6lbxf84qu/8AqriA1DtPA+tG21u1A3XW6TiNgqmDuMyicAZdNEbG/4kMoAcDdCvgZm5TcahPAGkOB34IriTfZQ/dclm+nByP7EfKBpuELgCL6aoI3ZXdIXCgsslvHrpZVpX53khK/SNhogcTdUitSQloN3KOR2ZxIQkFHHYXLgpGY03GYaHrUocbW4BCXF/qbspIGZjd2ilDsBNrKRrbCyka0AmyF/Aj1LGunzgWZsxAPsTkZekbpowTKesKR7XhtnC/aFLDEDIbprGw4JNeXOtluUiwi5dopCtpqmIAKPRRPfYG6Ib1EEh1ICdgsmAzORgLo5iBTPfYaIXO6kwF0LXoNP5vH3R4JJQebx90eCS05ONxf84qu/8AqLzormMn7Zqu/8AqLlOkvQ2N0RDQoWE2REIrcLjqglItoiI01QEZnaKFHTFpe0P0ZcZj2cVdlxCkDzkwqmLb6ZnPJ8VmA5TZE3pFTDocRNFSYbQVDMOpi+pYXODi+w9WqzH1lLLDI00FPC+12PZmOt9iCTur2O6YHg/wDpu+CwQSkRu4vFTQ4JQTQUkMctQCXuA6urqWEwXIK6XE6dk3k/hIkqIoLMd+JfX3ArKZQQAEfSVL7n/wD5VVF2GOmPkvUVZpYHVEcojbIWcDbW219UvJmGnqxVtqaWGXkoTIwubqCPUp3QMh8j6psc8cw5w0lzL2G2moCbySaM1a0kNvTO6R2CgyhisbTrhtEezI7X+aaeWF873wxBkTjdrB/Dpsp4MKpZHuP0jTy5GF3JsDgXEDhcBVgyMDTdZ5V04QmFtigfodL2RZQTZPazSOKy650jEnSzD2o+caW11QBhIuEzhlItrf8AknIz3BDoiwBLkEkpcQNQAiDnNGmt9iUxhOtzbS6h3+DY8EADTtUcxF7BStDQ3XqVc2L+xU9V8HGLDXdDI7XRO51hYIQ3iVpm38hgCSpBskAkbAKTv4PwI+6PBJKDzePujwSS5OKxv84qu/8AAKiNSr2N/m9V3/gFQGhS2mGiRchRaBZbC5/Wha/SwTuOY2TBmu6gA/eRAWO+qZ4tZPE4B4c5uYdWymW5j35Fg/8ApO+Cw4xrdXq7GX1lNFTS00IZCLRltwW/zVKNwbY2v2daRI3cd/s/hHdcsFjRa5NlfrMZfV0cVNLTwiOEWjy3Bb/NZocb2AQo6CmBd5GVfbUt+Cm8lmnPXN3JpnALOjxWaLDnUfN4OQeczmm5JPXe6WE4xUUDnupoog54sXOBJt1bq05VOJpYAW/fupzEWxF5HG1+1TPxZxe57qGjJvcnkuPvUVViElcWh7GMa0Wa1jbAD1LNdONxA7ou604IJN0IIaTc3smO4dtfYKOpQCxmijc1zrO3UhBLd0zWADQ2KNasACLn1aAonuzHU6oH2Lt/anLm5dkslKcosoSRlPWlI++iFguVqMW7SAJRZuCMDXROGAqWBBTEp3ABMbWOihXoVP5vH3R4JJU/m8fdHgklzcVjf5xVd/4BZ/FX8cP2xVd/4BZ19UtprkjRK1t0LTbZPfgglubqUNFlE7dGCcqKYjkBLtErEDUaJybOUhFxopYrPHSKdhOyNzdbKPYqZG8WbcoGOyuundsNU1tL8FJbe4OgcfYlTNDGh1991ewikp6ijlfUNc4Ru4E7WuiqKKlkw91RRco0N4Ovqud5Tx2kvqkSDHJpuoG3y3J0C0BhdXk1azNa+TOL2VU0k/NOXsBEDY663vbZMsFlQga2ve/FGd9ToFfosNdHVxsqmgtlaSAHdip1bWx1UscYs1riAFbLcWWTTZwALcVG55OgWrHS0dFRMnrWOkdJazRwVavjo2lklHI0h27AblqJZpsqkdChlf0bLVw2mgraedrmfXNF2m5/5uhZRwR4QyaaLNPI4Bt3Ebn5J+5B82+MdouVZa2wC1RhcT8QyGEQRhlywSXN+xQvwyV1RIyJ0dmnS7+CvuKcLGekLgqxVUctHl5bL0r2sbqA6rUovRiLpFuiK1kx2Vox30Hm8fdHgklB+BH3R4JLTi4bHT9s1XfHgFQ1V/Hfzqr7/wAAqBS2Jt76KYN6Khj3U52RTDBpGqJ33UQGmqCU9FZaxGRcgqXYIIxdt05NhZVEK9n69SieLnNZOdXaKRw6CR6rpybBJNa5SG3gtXFTUNRnlY2S92tcd9FVkxWesLI6hzWw5gXCMW0VJrRtdJzcrrXC5/E3W/q46SKqoaeoBjnpmx5eFy8ntPUqsM9LPhklPJUtiIkcbniL3061hiMO1B0ThtzZvvR8NfddFLX0pr6RzZ2FjGODjfbQbrGqyJKyd7HXaXkgjiFE2GyPLlaVTjIrbWoJqTEKCOKpn5GSLieKhqPo01EMMNmxj8SUHdUuTGQKGYBugVOP/VbWlS1NPRYueTlvTkZc5N+HzR4rXQzT00dO9roo3ZnFuw1WOxhedFNyVk/M3ROVsxsy11MMbimErTEIy0uGwOqUDsNirZZ31LXuLszbjQXWSIid1G6LpI+I1ti7ikkc0rZGVYnJ0yhtg0KoNChyhqcbrUmTGL3R6pW0TcdEiVJ30H4EfdHgklB+BH3R4JLbi4jGxfGqvv8AwCpZL8Fexg/bVX3/AIBV2OyuBABt1i4U6RAAWuUjDm3W/Xc3p8FoaplDTGWfMH5mm2nULrM+kIJIpWSUVMwuYcj42kFruHFQ1WzKJ7rlXMPjjmmLpml0MbS+QA2JAG1+02HtVvyjo4qeuimpmhtPURNey2w0sUQ2sto0SNitF+IRtOWCjpTGAAC+O5PadVffJC3ydZXCipOWdMWH6vS3qupa5sjUW3TuBuAVosxJkl2TUlK1rgRmZFZzTbQj2rRJjb5LtqjBDzgy8mZOTF7fNQ1zJGtkUTbuRPILietb2AmN+GYi+WCGR1PFnjc6MEg6+9I3GAeiLDimLTudXLf8mCypxZsNRFHKyQOJDmDe1/Yqs+KyRzva2morNcQP6O3a6DrLDCALnS6maAFPVVonnZNFFHC4NAc1jRlv12WzjdQ2jZROp6amby0Ie+8LTc+0KwysQbKOQ7ArbhigxXCqmdsLIKulGY8mLNe31cDoViCQtkDmaEe1ZzG/rYMuDW5iqb3F7yuj8pHNjw+g5OKKMzRZ5CxgGY6LnWC7gtSYzeWp4m5RqpQAFs4K8HDcQc+KKR0EWeMvjBynXsVBmMz5gTDSnsMDdf5LNn61OWdK38Kj3cbrQpIWYnjLY2jk4pZCbDSw3sFHPiMkdQ9sUMLImOLREYwRYHjxKpDeTPk3SAV+iposSxeOFg5OKV/3QdhuQEqrEZIal8cMUUcUbi0RGMEWHXcXK0xvaheyYu03T1EjZah7omcmwm4b/h7FEb2UNei0/m8fdHgklT+bxdweCSXNw+N/ndX3x4BVmHVW8aF8bq+/8AqzQLhTpHQV0Mc3k1hYkqIoAC7WS+vuCx6yhip6WF8VRHOZC65jvZtraa8dVpYt/ZjCvW9YjQXANGtzoO1TMaNFSSHCpXMfEwzvDPrJAzot1Nr9tvctKopZKnyWyPdFJNRPuOTkD+gfV/zRYuLjkahlLwpmCM97d38yfcrXkrVNixTm8p+qqmGJw9e3/O1SrOB0C2pT/UyL/dH4rJrKZ1FVzUz94nFt+tasuvkXF/uj8VK1ixWJ1XQBkcnkg0SSiJvOT0i0nwXPsAG625f7Ft/3RQay+bUf/uDP2n/Ja+DxQx4Ti/I1ImvT62YW2361zZHYt7yeH2TjP+3+aWaHyQt9Pw913/aUzaGglxEtkxFozSm7eScOO10vI/8AtBD3Xf8AaVnVjC2tmBBBEjvZqgz1HK0NldYWFzp1LoMfijkhwzlKhkVqYaOa439wWByTnRveB0W7ntW15TfgYX/tQqG+jrm/QeGOpobyurWguqB93L1N/wCcVgN1BW3hNXDV0pwrEHZYnawSn/03fJZtXRzUFQ+nqG5XtPsI6x2KUaHlOf6DhP8At/ksSEdJbnlO0/R2Eut0eQtft0WJAwveGNBLjoAOKauLocAax2H4q2R+RhgsXWvbfgqUNNh/JTOZWmaRkZc2MxFlz6yruBxOOH4xG0Znchbo63Oq55g43R+L9WIaiSnnZNC7K9jswK2+VwnHngS3oa553GrHlYfNpTSumDTlbrtw2v6r6KvHE+R4axpc5xsANyVQ8lyoiqcIxLK7oTQuBBGx6j6lr8rhXlA4CoBoa55tnbqx5UHlEHTzsAIfLS07Gz2114+7T3rGYx0jmsY0uc42AbuSllPW0EmH1T6ecAObxGxHWFVcOpbHlNMHVVPEXB0sMDGSEG/S4hY/BBlehU/m8fdHgklT+bx90eCSWHF4wPtqq748Aqws0gkXHVdWsY/OarvjwCplDrPFurxiSpooqR9PCIofw8oILfbdQUVcaKRsrIYnyNN2mQE29l1ARomGyRiavrHV1Q6aSNjJHm7iy9ieuyCjq3UVQ2dkcb3sN25wSAetR2CE6lQxcxDFpcSlEtRDDynF7GkE+vVSfTUzqAUToYObA3Dcpvfrve91nlqFQxNmAIIAKvfTE5oRRGKDm975MvHrve91mA2/8KRrhbh7kH0z3HawCu0WMVFFE+GnjgDZRaS7Llw7VTP3Sfgor2P/APFLF2jxWfDqgzU0cTJNg4tvYdlyrJ8oKuoeXyxUr3ndxgaSVkuudUmOylSxp1OKT1LWNlZEWR3IY1ga2/aAmq8Wqa9rGVLYnBgswhli0dllVPSCa1kNYI7KZ2KVLoWxTlk7GfdErcxb6juoC7olRO122VFWlJ5TYi+MROdC6NugYYWkBA3H62zmt5FmYEEsha0+8BZaXFLONWjxqsw9hbSGOIO+8cgJPruidjtXfMRT3PHkGfJZdyUgCVYlx+LVslXzjli2TLlu0ADL1W2spfpirDTyXJROO744mtd7wFTYywSdoo4kp6menl5WGVzJDu4Hf19asnF6sA8mYo3Hd8cTWu94CojZOFLCsXOJcbknco7ABMnQXfwfgR90eCSUH4EfdHgktOTi8aNsZqu+PAKmTdWMbP21Vd/4BU8ynSXo7imuhvqnupFuU4CQ0TE66KRyUwCaycIR8pKA5gpA6yZ5upI8xtuhvqjLUBBCgkYLtIQOuCna6xTSEHZRHE/gSpiQQqgKMPI4oxaOQ29aDOShc66a2qVpwja3rSYNERClh7C+ycBAD1qRqlBjZC9OgdqUNU41T+pMAi2UCCRNghzKNzjZQtejQ/gs7oSSg/Aj7o8ElpycNjn53V98eAVM7K3jv53V98eAVIapdJ4bVEE9rJuKEe6Vk4CcBBIBJPaya1womQ21R2QlQENlG8aXUl9EL7WUkJ0TEp3IVI4TpNF1JlsNVAFkTdCnvdKyiIbJidU+YAITqpDA0RXUYT3sowd0I1KG5Tg6qWpAUzihzIXPuhWmLkwF0w3UrGpZeiQfgR90eCSUP4MfdHgklhwuO/ndX3x4BUQvRn0lPI4ufBE5x3JYCSh5lS+jQ/thLUrzsuTtOq9D5lS+jQ/thPzKl9Gh/bCFrz+6Ybr0HmdN6ND+gJczpvR4f0BB+nAEhNovQOZ0vo0P6AlzOm9Hh/QFYvp5+SCh0uvQuZ03o8P6AlzKl9Gh/QFYtefaKJ7l6NzKl9Gh/QE3MqX0aH9sKGvNiUgvSeY0vo0P7YS5jS+jQ/thS1522wCTn6L0XmVL6ND+2E3MqX0aH9sKxa85zpB116NzGl9Gh/bCfmVL6ND+2FYtedBJei8ypfRof0BLmVL6ND+2FHXneZIG5XonMqX0aH9sJcypfRof2wpa8/0sh0uvQuZ03o8P6AlzKl9Gh/QFH6educAo73K9H5lS+jQ/thLmVL6ND+2FM688Y1TDRd9zOm9Hh/QEuZ03o8X6AjDo4fwI+6PBJGBYWCS0w//Z"/>
          <p:cNvSpPr>
            <a:spLocks noChangeAspect="1" noChangeArrowheads="1"/>
          </p:cNvSpPr>
          <p:nvPr/>
        </p:nvSpPr>
        <p:spPr bwMode="auto">
          <a:xfrm>
            <a:off x="0"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US" dirty="0"/>
          </a:p>
        </p:txBody>
      </p:sp>
      <p:pic>
        <p:nvPicPr>
          <p:cNvPr id="1028" name="Picture 4" descr="Front Cover">
            <a:hlinkClick r:id="rId2"/>
          </p:cNvPr>
          <p:cNvPicPr>
            <a:picLocks noChangeAspect="1" noChangeArrowheads="1"/>
          </p:cNvPicPr>
          <p:nvPr/>
        </p:nvPicPr>
        <p:blipFill>
          <a:blip r:embed="rId3" cstate="print"/>
          <a:srcRect/>
          <a:stretch>
            <a:fillRect/>
          </a:stretch>
        </p:blipFill>
        <p:spPr bwMode="auto">
          <a:xfrm>
            <a:off x="1371600" y="3962400"/>
            <a:ext cx="1600200" cy="1866900"/>
          </a:xfrm>
          <a:prstGeom prst="rect">
            <a:avLst/>
          </a:prstGeom>
          <a:noFill/>
        </p:spPr>
      </p:pic>
      <p:sp>
        <p:nvSpPr>
          <p:cNvPr id="4" name="TextBox 3"/>
          <p:cNvSpPr txBox="1"/>
          <p:nvPr/>
        </p:nvSpPr>
        <p:spPr>
          <a:xfrm>
            <a:off x="1371600" y="3429000"/>
            <a:ext cx="1600200" cy="523220"/>
          </a:xfrm>
          <a:prstGeom prst="rect">
            <a:avLst/>
          </a:prstGeom>
          <a:noFill/>
        </p:spPr>
        <p:txBody>
          <a:bodyPr wrap="square" rtlCol="0">
            <a:spAutoFit/>
          </a:bodyPr>
          <a:lstStyle/>
          <a:p>
            <a:r>
              <a:rPr lang="en-US" sz="2800" b="1" dirty="0" smtClean="0"/>
              <a:t>Paul Vitz </a:t>
            </a:r>
            <a:endParaRPr lang="en-US" sz="2800" b="1" dirty="0"/>
          </a:p>
        </p:txBody>
      </p:sp>
      <p:pic>
        <p:nvPicPr>
          <p:cNvPr id="1030" name="Picture 6" descr="http://www.catholiceducation.org/images/people/Vitz.jpg"/>
          <p:cNvPicPr>
            <a:picLocks noChangeAspect="1" noChangeArrowheads="1"/>
          </p:cNvPicPr>
          <p:nvPr/>
        </p:nvPicPr>
        <p:blipFill>
          <a:blip r:embed="rId4" cstate="print"/>
          <a:srcRect/>
          <a:stretch>
            <a:fillRect/>
          </a:stretch>
        </p:blipFill>
        <p:spPr bwMode="auto">
          <a:xfrm>
            <a:off x="0" y="57978"/>
            <a:ext cx="4191000" cy="3371022"/>
          </a:xfrm>
          <a:prstGeom prst="rect">
            <a:avLst/>
          </a:prstGeom>
          <a:noFill/>
        </p:spPr>
      </p:pic>
      <p:sp>
        <p:nvSpPr>
          <p:cNvPr id="6" name="Rectangle 5"/>
          <p:cNvSpPr/>
          <p:nvPr/>
        </p:nvSpPr>
        <p:spPr>
          <a:xfrm>
            <a:off x="4343400" y="3429000"/>
            <a:ext cx="4572000" cy="369332"/>
          </a:xfrm>
          <a:prstGeom prst="rect">
            <a:avLst/>
          </a:prstGeom>
        </p:spPr>
        <p:txBody>
          <a:bodyPr>
            <a:spAutoFit/>
          </a:bodyPr>
          <a:lstStyle/>
          <a:p>
            <a:r>
              <a:rPr lang="en-US" dirty="0" smtClean="0"/>
              <a:t> </a:t>
            </a:r>
            <a:endParaRPr lang="en-US" sz="2800" b="1" dirty="0"/>
          </a:p>
        </p:txBody>
      </p:sp>
      <p:sp>
        <p:nvSpPr>
          <p:cNvPr id="7" name="Rectangle 6"/>
          <p:cNvSpPr/>
          <p:nvPr/>
        </p:nvSpPr>
        <p:spPr>
          <a:xfrm>
            <a:off x="4343400" y="325934"/>
            <a:ext cx="4495800" cy="5693866"/>
          </a:xfrm>
          <a:prstGeom prst="rect">
            <a:avLst/>
          </a:prstGeom>
        </p:spPr>
        <p:txBody>
          <a:bodyPr wrap="square">
            <a:spAutoFit/>
          </a:bodyPr>
          <a:lstStyle/>
          <a:p>
            <a:r>
              <a:rPr lang="en-US" sz="2800" b="1" dirty="0"/>
              <a:t>“Religion takes a good deal of time, not just on Sunday mornings; the serious practice of any religion calls for much more than that. There are other church services, as well as time for prayer and Scripture reading, not to mention time for ‘good works’ of various sorts. I was far too busy for such time-consuming activities” </a:t>
            </a:r>
            <a:r>
              <a:rPr lang="en-US" sz="2800" b="1" dirty="0" smtClean="0"/>
              <a:t>(pp., </a:t>
            </a:r>
            <a:r>
              <a:rPr lang="en-US" sz="2800" b="1" dirty="0"/>
              <a:t>136-137). </a:t>
            </a:r>
          </a:p>
        </p:txBody>
      </p:sp>
      <p:sp>
        <p:nvSpPr>
          <p:cNvPr id="8" name="TextBox 7"/>
          <p:cNvSpPr txBox="1"/>
          <p:nvPr/>
        </p:nvSpPr>
        <p:spPr>
          <a:xfrm>
            <a:off x="228600" y="6019800"/>
            <a:ext cx="2057400" cy="461665"/>
          </a:xfrm>
          <a:prstGeom prst="rect">
            <a:avLst/>
          </a:prstGeom>
          <a:noFill/>
        </p:spPr>
        <p:txBody>
          <a:bodyPr wrap="square" rtlCol="0">
            <a:spAutoFit/>
          </a:bodyPr>
          <a:lstStyle/>
          <a:p>
            <a:r>
              <a:rPr lang="en-US" sz="2400" b="1" dirty="0" smtClean="0">
                <a:solidFill>
                  <a:srgbClr val="002060"/>
                </a:solidFill>
              </a:rPr>
              <a:t>Heb. 10:24-25</a:t>
            </a:r>
            <a:endParaRPr lang="en-US" sz="2400" b="1" dirty="0">
              <a:solidFill>
                <a:srgbClr val="002060"/>
              </a:solidFill>
            </a:endParaRPr>
          </a:p>
        </p:txBody>
      </p:sp>
      <p:sp>
        <p:nvSpPr>
          <p:cNvPr id="9" name="TextBox 8"/>
          <p:cNvSpPr txBox="1"/>
          <p:nvPr/>
        </p:nvSpPr>
        <p:spPr>
          <a:xfrm>
            <a:off x="2209800" y="6019800"/>
            <a:ext cx="1371600" cy="461665"/>
          </a:xfrm>
          <a:prstGeom prst="rect">
            <a:avLst/>
          </a:prstGeom>
          <a:noFill/>
        </p:spPr>
        <p:txBody>
          <a:bodyPr wrap="square" rtlCol="0">
            <a:spAutoFit/>
          </a:bodyPr>
          <a:lstStyle/>
          <a:p>
            <a:r>
              <a:rPr lang="en-US" sz="2400" b="1" dirty="0" smtClean="0">
                <a:solidFill>
                  <a:srgbClr val="002060"/>
                </a:solidFill>
              </a:rPr>
              <a:t>Acts 20:7</a:t>
            </a:r>
            <a:endParaRPr lang="en-US" sz="2400" b="1" dirty="0">
              <a:solidFill>
                <a:srgbClr val="002060"/>
              </a:solidFill>
            </a:endParaRPr>
          </a:p>
        </p:txBody>
      </p:sp>
      <p:sp>
        <p:nvSpPr>
          <p:cNvPr id="10" name="TextBox 9"/>
          <p:cNvSpPr txBox="1"/>
          <p:nvPr/>
        </p:nvSpPr>
        <p:spPr>
          <a:xfrm>
            <a:off x="3695700" y="6019800"/>
            <a:ext cx="1752600" cy="461665"/>
          </a:xfrm>
          <a:prstGeom prst="rect">
            <a:avLst/>
          </a:prstGeom>
          <a:noFill/>
        </p:spPr>
        <p:txBody>
          <a:bodyPr wrap="square" rtlCol="0">
            <a:spAutoFit/>
          </a:bodyPr>
          <a:lstStyle/>
          <a:p>
            <a:r>
              <a:rPr lang="en-US" sz="2400" b="1" dirty="0" smtClean="0">
                <a:solidFill>
                  <a:srgbClr val="002060"/>
                </a:solidFill>
              </a:rPr>
              <a:t>I Thess. 5:17</a:t>
            </a:r>
            <a:endParaRPr lang="en-US" sz="2400" b="1" dirty="0">
              <a:solidFill>
                <a:srgbClr val="002060"/>
              </a:solidFill>
            </a:endParaRPr>
          </a:p>
        </p:txBody>
      </p:sp>
      <p:sp>
        <p:nvSpPr>
          <p:cNvPr id="11" name="TextBox 10"/>
          <p:cNvSpPr txBox="1"/>
          <p:nvPr/>
        </p:nvSpPr>
        <p:spPr>
          <a:xfrm>
            <a:off x="7315200" y="6019800"/>
            <a:ext cx="1524000" cy="461665"/>
          </a:xfrm>
          <a:prstGeom prst="rect">
            <a:avLst/>
          </a:prstGeom>
          <a:noFill/>
        </p:spPr>
        <p:txBody>
          <a:bodyPr wrap="square" rtlCol="0">
            <a:spAutoFit/>
          </a:bodyPr>
          <a:lstStyle/>
          <a:p>
            <a:r>
              <a:rPr lang="en-US" sz="2400" b="1" dirty="0" smtClean="0">
                <a:solidFill>
                  <a:srgbClr val="002060"/>
                </a:solidFill>
              </a:rPr>
              <a:t>Matt. 5:16</a:t>
            </a:r>
            <a:endParaRPr lang="en-US" sz="2400" b="1" dirty="0">
              <a:solidFill>
                <a:srgbClr val="002060"/>
              </a:solidFill>
            </a:endParaRPr>
          </a:p>
        </p:txBody>
      </p:sp>
      <p:sp>
        <p:nvSpPr>
          <p:cNvPr id="12" name="TextBox 11"/>
          <p:cNvSpPr txBox="1"/>
          <p:nvPr/>
        </p:nvSpPr>
        <p:spPr>
          <a:xfrm>
            <a:off x="5562600" y="6019800"/>
            <a:ext cx="1676400" cy="461665"/>
          </a:xfrm>
          <a:prstGeom prst="rect">
            <a:avLst/>
          </a:prstGeom>
          <a:noFill/>
        </p:spPr>
        <p:txBody>
          <a:bodyPr wrap="square" rtlCol="0">
            <a:spAutoFit/>
          </a:bodyPr>
          <a:lstStyle/>
          <a:p>
            <a:r>
              <a:rPr lang="en-US" sz="2400" b="1" dirty="0" smtClean="0">
                <a:solidFill>
                  <a:srgbClr val="002060"/>
                </a:solidFill>
              </a:rPr>
              <a:t>2 Tim. 2:15</a:t>
            </a:r>
            <a:endParaRPr lang="en-US" sz="2400" b="1" dirty="0">
              <a:solidFill>
                <a:srgbClr val="00206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2000"/>
                                        <p:tgtEl>
                                          <p:spTgt spid="8"/>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fade">
                                      <p:cBhvr>
                                        <p:cTn id="12" dur="2000"/>
                                        <p:tgtEl>
                                          <p:spTgt spid="9"/>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0"/>
                                        </p:tgtEl>
                                        <p:attrNameLst>
                                          <p:attrName>style.visibility</p:attrName>
                                        </p:attrNameLst>
                                      </p:cBhvr>
                                      <p:to>
                                        <p:strVal val="visible"/>
                                      </p:to>
                                    </p:set>
                                    <p:animEffect transition="in" filter="fade">
                                      <p:cBhvr>
                                        <p:cTn id="17" dur="2000"/>
                                        <p:tgtEl>
                                          <p:spTgt spid="10"/>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12"/>
                                        </p:tgtEl>
                                        <p:attrNameLst>
                                          <p:attrName>style.visibility</p:attrName>
                                        </p:attrNameLst>
                                      </p:cBhvr>
                                      <p:to>
                                        <p:strVal val="visible"/>
                                      </p:to>
                                    </p:set>
                                    <p:animEffect transition="in" filter="fade">
                                      <p:cBhvr>
                                        <p:cTn id="22" dur="2000"/>
                                        <p:tgtEl>
                                          <p:spTgt spid="12"/>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11"/>
                                        </p:tgtEl>
                                        <p:attrNameLst>
                                          <p:attrName>style.visibility</p:attrName>
                                        </p:attrNameLst>
                                      </p:cBhvr>
                                      <p:to>
                                        <p:strVal val="visible"/>
                                      </p:to>
                                    </p:set>
                                    <p:animEffect transition="in" filter="fade">
                                      <p:cBhvr>
                                        <p:cTn id="27" dur="20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9" grpId="0"/>
      <p:bldP spid="10" grpId="0"/>
      <p:bldP spid="11" grpId="0"/>
      <p:bldP spid="12" grpId="0"/>
    </p:bld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7030A0"/>
        </a:solidFill>
        <a:effectLst/>
      </p:bgPr>
    </p:bg>
    <p:spTree>
      <p:nvGrpSpPr>
        <p:cNvPr id="1" name=""/>
        <p:cNvGrpSpPr/>
        <p:nvPr/>
      </p:nvGrpSpPr>
      <p:grpSpPr>
        <a:xfrm>
          <a:off x="0" y="0"/>
          <a:ext cx="0" cy="0"/>
          <a:chOff x="0" y="0"/>
          <a:chExt cx="0" cy="0"/>
        </a:xfrm>
      </p:grpSpPr>
      <p:pic>
        <p:nvPicPr>
          <p:cNvPr id="15362" name="Picture 2" descr="http://t2.gstatic.com/images?q=tbn:ANd9GcSa_1mhnzVZj4uknaJoAZllXqd0R7oWYpy2UNwjFX7VG7WgRFp_">
            <a:hlinkClick r:id="rId2"/>
          </p:cNvPr>
          <p:cNvPicPr>
            <a:picLocks noChangeAspect="1" noChangeArrowheads="1"/>
          </p:cNvPicPr>
          <p:nvPr/>
        </p:nvPicPr>
        <p:blipFill>
          <a:blip r:embed="rId3" cstate="print"/>
          <a:srcRect/>
          <a:stretch>
            <a:fillRect/>
          </a:stretch>
        </p:blipFill>
        <p:spPr bwMode="auto">
          <a:xfrm>
            <a:off x="381000" y="762000"/>
            <a:ext cx="3870779" cy="4781551"/>
          </a:xfrm>
          <a:prstGeom prst="rect">
            <a:avLst/>
          </a:prstGeom>
          <a:noFill/>
        </p:spPr>
      </p:pic>
      <p:sp>
        <p:nvSpPr>
          <p:cNvPr id="3" name="Rectangle 2"/>
          <p:cNvSpPr/>
          <p:nvPr/>
        </p:nvSpPr>
        <p:spPr>
          <a:xfrm>
            <a:off x="4343400" y="1676400"/>
            <a:ext cx="4572000" cy="2862322"/>
          </a:xfrm>
          <a:prstGeom prst="rect">
            <a:avLst/>
          </a:prstGeom>
        </p:spPr>
        <p:txBody>
          <a:bodyPr>
            <a:spAutoFit/>
          </a:bodyPr>
          <a:lstStyle/>
          <a:p>
            <a:r>
              <a:rPr lang="en-US" sz="3600" b="1" dirty="0">
                <a:solidFill>
                  <a:schemeClr val="bg1"/>
                </a:solidFill>
                <a:latin typeface="Times New Roman" pitchFamily="18" charset="0"/>
                <a:cs typeface="Times New Roman" pitchFamily="18" charset="0"/>
              </a:rPr>
              <a:t>“The Christian ideal has not been tried and found wanting. It has been found difficult; and left </a:t>
            </a:r>
            <a:r>
              <a:rPr lang="en-US" sz="3600" b="1" dirty="0" smtClean="0">
                <a:solidFill>
                  <a:schemeClr val="bg1"/>
                </a:solidFill>
                <a:latin typeface="Times New Roman" pitchFamily="18" charset="0"/>
                <a:cs typeface="Times New Roman" pitchFamily="18" charset="0"/>
              </a:rPr>
              <a:t>untried.”</a:t>
            </a:r>
            <a:endParaRPr lang="en-US" sz="3600" b="1" dirty="0">
              <a:solidFill>
                <a:schemeClr val="bg1"/>
              </a:solidFill>
              <a:latin typeface="Times New Roman" pitchFamily="18" charset="0"/>
              <a:cs typeface="Times New Roman" pitchFamily="18" charset="0"/>
            </a:endParaRPr>
          </a:p>
        </p:txBody>
      </p:sp>
      <p:sp>
        <p:nvSpPr>
          <p:cNvPr id="4" name="TextBox 3"/>
          <p:cNvSpPr txBox="1"/>
          <p:nvPr/>
        </p:nvSpPr>
        <p:spPr>
          <a:xfrm>
            <a:off x="990600" y="5715000"/>
            <a:ext cx="2667000" cy="523220"/>
          </a:xfrm>
          <a:prstGeom prst="rect">
            <a:avLst/>
          </a:prstGeom>
          <a:noFill/>
        </p:spPr>
        <p:txBody>
          <a:bodyPr wrap="square" rtlCol="0">
            <a:spAutoFit/>
          </a:bodyPr>
          <a:lstStyle/>
          <a:p>
            <a:r>
              <a:rPr lang="en-US" sz="2800" b="1" dirty="0" smtClean="0">
                <a:solidFill>
                  <a:srgbClr val="FFFF00"/>
                </a:solidFill>
              </a:rPr>
              <a:t>G. K. Chesterton</a:t>
            </a:r>
            <a:endParaRPr lang="en-US" sz="2800" b="1" dirty="0">
              <a:solidFill>
                <a:srgbClr val="FFFF00"/>
              </a:solidFill>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1143000"/>
          </a:xfrm>
          <a:ln/>
        </p:spPr>
        <p:style>
          <a:lnRef idx="0">
            <a:schemeClr val="accent5"/>
          </a:lnRef>
          <a:fillRef idx="3">
            <a:schemeClr val="accent5"/>
          </a:fillRef>
          <a:effectRef idx="3">
            <a:schemeClr val="accent5"/>
          </a:effectRef>
          <a:fontRef idx="minor">
            <a:schemeClr val="lt1"/>
          </a:fontRef>
        </p:style>
        <p:txBody>
          <a:bodyPr/>
          <a:lstStyle/>
          <a:p>
            <a:r>
              <a:rPr lang="en-US" b="1" dirty="0" smtClean="0">
                <a:solidFill>
                  <a:srgbClr val="002060"/>
                </a:solidFill>
              </a:rPr>
              <a:t>Disciples: John 6:52-54,60</a:t>
            </a:r>
            <a:endParaRPr lang="en-US" b="1" dirty="0">
              <a:solidFill>
                <a:srgbClr val="002060"/>
              </a:solidFill>
            </a:endParaRPr>
          </a:p>
        </p:txBody>
      </p:sp>
      <p:sp>
        <p:nvSpPr>
          <p:cNvPr id="4" name="TextBox 3"/>
          <p:cNvSpPr txBox="1"/>
          <p:nvPr/>
        </p:nvSpPr>
        <p:spPr>
          <a:xfrm>
            <a:off x="381000" y="1613118"/>
            <a:ext cx="2895600" cy="1815882"/>
          </a:xfrm>
          <a:prstGeom prst="rect">
            <a:avLst/>
          </a:prstGeom>
        </p:spPr>
        <p:style>
          <a:lnRef idx="0">
            <a:schemeClr val="accent2"/>
          </a:lnRef>
          <a:fillRef idx="3">
            <a:schemeClr val="accent2"/>
          </a:fillRef>
          <a:effectRef idx="3">
            <a:schemeClr val="accent2"/>
          </a:effectRef>
          <a:fontRef idx="minor">
            <a:schemeClr val="lt1"/>
          </a:fontRef>
        </p:style>
        <p:txBody>
          <a:bodyPr wrap="square" rtlCol="0">
            <a:spAutoFit/>
          </a:bodyPr>
          <a:lstStyle/>
          <a:p>
            <a:pPr algn="ctr"/>
            <a:r>
              <a:rPr lang="en-US" sz="2800" b="1" dirty="0" smtClean="0"/>
              <a:t>Hard saying because of misunderstanding  the saying</a:t>
            </a:r>
            <a:endParaRPr lang="en-US" sz="2800" b="1" dirty="0"/>
          </a:p>
        </p:txBody>
      </p:sp>
      <p:sp>
        <p:nvSpPr>
          <p:cNvPr id="5" name="Rectangle 4"/>
          <p:cNvSpPr/>
          <p:nvPr/>
        </p:nvSpPr>
        <p:spPr>
          <a:xfrm>
            <a:off x="3962400" y="1447800"/>
            <a:ext cx="4572000" cy="4524315"/>
          </a:xfrm>
          <a:prstGeom prst="rect">
            <a:avLst/>
          </a:prstGeom>
        </p:spPr>
        <p:txBody>
          <a:bodyPr>
            <a:spAutoFit/>
          </a:bodyPr>
          <a:lstStyle/>
          <a:p>
            <a:r>
              <a:rPr lang="en-US" sz="2400" b="1" baseline="30000" dirty="0" smtClean="0"/>
              <a:t>52 </a:t>
            </a:r>
            <a:r>
              <a:rPr lang="en-US" sz="2400" b="1" dirty="0" smtClean="0"/>
              <a:t>The Jews therefore strove one with another, saying, How can this man give us his flesh to eat?</a:t>
            </a:r>
          </a:p>
          <a:p>
            <a:r>
              <a:rPr lang="en-US" sz="2400" b="1" baseline="30000" dirty="0" smtClean="0"/>
              <a:t>53 </a:t>
            </a:r>
            <a:r>
              <a:rPr lang="en-US" sz="2400" b="1" dirty="0" smtClean="0"/>
              <a:t>Jesus therefore said unto them, Verily, verily, I say unto you, Except ye eat the flesh of the Son of man and drink his blood, ye have not life in yourselves.</a:t>
            </a:r>
          </a:p>
          <a:p>
            <a:r>
              <a:rPr lang="en-US" sz="2400" b="1" baseline="30000" dirty="0" smtClean="0"/>
              <a:t>54 </a:t>
            </a:r>
            <a:r>
              <a:rPr lang="en-US" sz="2400" b="1" dirty="0" smtClean="0"/>
              <a:t>He that eateth my flesh and drinketh my blood hath eternal life: and I will raise him up at the last day.</a:t>
            </a:r>
            <a:endParaRPr lang="en-US" sz="2400" b="1" dirty="0"/>
          </a:p>
        </p:txBody>
      </p:sp>
      <p:sp>
        <p:nvSpPr>
          <p:cNvPr id="6" name="Rectangle 5"/>
          <p:cNvSpPr/>
          <p:nvPr/>
        </p:nvSpPr>
        <p:spPr>
          <a:xfrm>
            <a:off x="228600" y="4191000"/>
            <a:ext cx="3581400" cy="1569660"/>
          </a:xfrm>
          <a:prstGeom prst="rect">
            <a:avLst/>
          </a:prstGeom>
        </p:spPr>
        <p:txBody>
          <a:bodyPr wrap="square">
            <a:spAutoFit/>
          </a:bodyPr>
          <a:lstStyle/>
          <a:p>
            <a:r>
              <a:rPr lang="en-US" sz="2400" b="1" baseline="30000" dirty="0" smtClean="0"/>
              <a:t>60 </a:t>
            </a:r>
            <a:r>
              <a:rPr lang="en-US" sz="2400" b="1" dirty="0" smtClean="0"/>
              <a:t>Many therefore of his disciples, when the heard this, said, This is a hard saying; who can hear it?</a:t>
            </a:r>
            <a:endParaRPr lang="en-US" sz="2400" b="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20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53" presetClass="entr" presetSubtype="0"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 calcmode="lin" valueType="num">
                                      <p:cBhvr>
                                        <p:cTn id="12" dur="500" fill="hold"/>
                                        <p:tgtEl>
                                          <p:spTgt spid="4"/>
                                        </p:tgtEl>
                                        <p:attrNameLst>
                                          <p:attrName>ppt_w</p:attrName>
                                        </p:attrNameLst>
                                      </p:cBhvr>
                                      <p:tavLst>
                                        <p:tav tm="0">
                                          <p:val>
                                            <p:fltVal val="0"/>
                                          </p:val>
                                        </p:tav>
                                        <p:tav tm="100000">
                                          <p:val>
                                            <p:strVal val="#ppt_w"/>
                                          </p:val>
                                        </p:tav>
                                      </p:tavLst>
                                    </p:anim>
                                    <p:anim calcmode="lin" valueType="num">
                                      <p:cBhvr>
                                        <p:cTn id="13" dur="500" fill="hold"/>
                                        <p:tgtEl>
                                          <p:spTgt spid="4"/>
                                        </p:tgtEl>
                                        <p:attrNameLst>
                                          <p:attrName>ppt_h</p:attrName>
                                        </p:attrNameLst>
                                      </p:cBhvr>
                                      <p:tavLst>
                                        <p:tav tm="0">
                                          <p:val>
                                            <p:fltVal val="0"/>
                                          </p:val>
                                        </p:tav>
                                        <p:tav tm="100000">
                                          <p:val>
                                            <p:strVal val="#ppt_h"/>
                                          </p:val>
                                        </p:tav>
                                      </p:tavLst>
                                    </p:anim>
                                    <p:animEffect transition="in" filter="fade">
                                      <p:cBhvr>
                                        <p:cTn id="14"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6"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1143000"/>
          </a:xfrm>
          <a:ln/>
        </p:spPr>
        <p:style>
          <a:lnRef idx="0">
            <a:schemeClr val="accent5"/>
          </a:lnRef>
          <a:fillRef idx="3">
            <a:schemeClr val="accent5"/>
          </a:fillRef>
          <a:effectRef idx="3">
            <a:schemeClr val="accent5"/>
          </a:effectRef>
          <a:fontRef idx="minor">
            <a:schemeClr val="lt1"/>
          </a:fontRef>
        </p:style>
        <p:txBody>
          <a:bodyPr/>
          <a:lstStyle/>
          <a:p>
            <a:r>
              <a:rPr lang="en-US" b="1" dirty="0" smtClean="0">
                <a:solidFill>
                  <a:srgbClr val="002060"/>
                </a:solidFill>
              </a:rPr>
              <a:t>Disciples: John 6:63, 67-68</a:t>
            </a:r>
            <a:endParaRPr lang="en-US" b="1" dirty="0">
              <a:solidFill>
                <a:srgbClr val="002060"/>
              </a:solidFill>
            </a:endParaRPr>
          </a:p>
        </p:txBody>
      </p:sp>
      <p:sp>
        <p:nvSpPr>
          <p:cNvPr id="4" name="TextBox 3"/>
          <p:cNvSpPr txBox="1"/>
          <p:nvPr/>
        </p:nvSpPr>
        <p:spPr>
          <a:xfrm>
            <a:off x="381000" y="1613118"/>
            <a:ext cx="2895600" cy="1815882"/>
          </a:xfrm>
          <a:prstGeom prst="rect">
            <a:avLst/>
          </a:prstGeom>
        </p:spPr>
        <p:style>
          <a:lnRef idx="0">
            <a:schemeClr val="accent2"/>
          </a:lnRef>
          <a:fillRef idx="3">
            <a:schemeClr val="accent2"/>
          </a:fillRef>
          <a:effectRef idx="3">
            <a:schemeClr val="accent2"/>
          </a:effectRef>
          <a:fontRef idx="minor">
            <a:schemeClr val="lt1"/>
          </a:fontRef>
        </p:style>
        <p:txBody>
          <a:bodyPr wrap="square" rtlCol="0">
            <a:spAutoFit/>
          </a:bodyPr>
          <a:lstStyle/>
          <a:p>
            <a:pPr algn="ctr"/>
            <a:r>
              <a:rPr lang="en-US" sz="2800" b="1" dirty="0" smtClean="0"/>
              <a:t>Hard saying because of misunderstanding  the saying</a:t>
            </a:r>
            <a:endParaRPr lang="en-US" sz="2800" b="1" dirty="0"/>
          </a:p>
        </p:txBody>
      </p:sp>
      <p:sp>
        <p:nvSpPr>
          <p:cNvPr id="7" name="Rectangle 6"/>
          <p:cNvSpPr/>
          <p:nvPr/>
        </p:nvSpPr>
        <p:spPr>
          <a:xfrm>
            <a:off x="3962400" y="1752600"/>
            <a:ext cx="4572000" cy="1569660"/>
          </a:xfrm>
          <a:prstGeom prst="rect">
            <a:avLst/>
          </a:prstGeom>
        </p:spPr>
        <p:txBody>
          <a:bodyPr>
            <a:spAutoFit/>
          </a:bodyPr>
          <a:lstStyle/>
          <a:p>
            <a:r>
              <a:rPr lang="en-US" sz="2400" b="1" baseline="30000" dirty="0" smtClean="0"/>
              <a:t>63 </a:t>
            </a:r>
            <a:r>
              <a:rPr lang="en-US" sz="2400" b="1" dirty="0" smtClean="0"/>
              <a:t>It is the spirit that giveth life; the flesh profiteth nothing: </a:t>
            </a:r>
            <a:r>
              <a:rPr lang="en-US" sz="2400" b="1" u="sng" dirty="0" smtClean="0"/>
              <a:t>the words</a:t>
            </a:r>
            <a:r>
              <a:rPr lang="en-US" sz="2400" b="1" dirty="0" smtClean="0"/>
              <a:t> that I have spoken unto you are spirit, are life.</a:t>
            </a:r>
            <a:endParaRPr lang="en-US" sz="2400" b="1" dirty="0"/>
          </a:p>
        </p:txBody>
      </p:sp>
      <p:sp>
        <p:nvSpPr>
          <p:cNvPr id="8" name="Rectangle 7"/>
          <p:cNvSpPr/>
          <p:nvPr/>
        </p:nvSpPr>
        <p:spPr>
          <a:xfrm>
            <a:off x="4038600" y="3962400"/>
            <a:ext cx="4572000" cy="1938992"/>
          </a:xfrm>
          <a:prstGeom prst="rect">
            <a:avLst/>
          </a:prstGeom>
        </p:spPr>
        <p:txBody>
          <a:bodyPr>
            <a:spAutoFit/>
          </a:bodyPr>
          <a:lstStyle/>
          <a:p>
            <a:r>
              <a:rPr lang="en-US" sz="2400" b="1" baseline="30000" dirty="0" smtClean="0"/>
              <a:t>67</a:t>
            </a:r>
            <a:r>
              <a:rPr lang="en-US" sz="2400" b="1" dirty="0" smtClean="0"/>
              <a:t>Jesus said therefore unto the twelve, Would ye also go away?</a:t>
            </a:r>
          </a:p>
          <a:p>
            <a:r>
              <a:rPr lang="en-US" sz="2400" b="1" baseline="30000" dirty="0" smtClean="0"/>
              <a:t>68</a:t>
            </a:r>
            <a:r>
              <a:rPr lang="en-US" sz="2400" b="1" dirty="0" smtClean="0"/>
              <a:t>Simon Peter answered him, Lord, to whom shall we go? thou hast </a:t>
            </a:r>
            <a:r>
              <a:rPr lang="en-US" sz="2400" b="1" u="sng" dirty="0" smtClean="0"/>
              <a:t>the words </a:t>
            </a:r>
            <a:r>
              <a:rPr lang="en-US" sz="2400" b="1" dirty="0" smtClean="0"/>
              <a:t>of eternal life.</a:t>
            </a:r>
            <a:endParaRPr lang="en-US" sz="2400" b="1" dirty="0"/>
          </a:p>
        </p:txBody>
      </p:sp>
      <p:sp>
        <p:nvSpPr>
          <p:cNvPr id="9" name="TextBox 8"/>
          <p:cNvSpPr txBox="1"/>
          <p:nvPr/>
        </p:nvSpPr>
        <p:spPr>
          <a:xfrm>
            <a:off x="381000" y="4495800"/>
            <a:ext cx="3048000" cy="954107"/>
          </a:xfrm>
          <a:prstGeom prst="rect">
            <a:avLst/>
          </a:prstGeom>
        </p:spPr>
        <p:style>
          <a:lnRef idx="0">
            <a:schemeClr val="accent2"/>
          </a:lnRef>
          <a:fillRef idx="3">
            <a:schemeClr val="accent2"/>
          </a:fillRef>
          <a:effectRef idx="3">
            <a:schemeClr val="accent2"/>
          </a:effectRef>
          <a:fontRef idx="minor">
            <a:schemeClr val="lt1"/>
          </a:fontRef>
        </p:style>
        <p:txBody>
          <a:bodyPr wrap="square" rtlCol="0">
            <a:spAutoFit/>
          </a:bodyPr>
          <a:lstStyle/>
          <a:p>
            <a:pPr algn="ctr"/>
            <a:r>
              <a:rPr lang="en-US" sz="2800" b="1" dirty="0" smtClean="0"/>
              <a:t>Not too difficult to understand…</a:t>
            </a:r>
            <a:endParaRPr lang="en-US" sz="2800" b="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p:cTn id="7" dur="500" fill="hold"/>
                                        <p:tgtEl>
                                          <p:spTgt spid="9"/>
                                        </p:tgtEl>
                                        <p:attrNameLst>
                                          <p:attrName>ppt_w</p:attrName>
                                        </p:attrNameLst>
                                      </p:cBhvr>
                                      <p:tavLst>
                                        <p:tav tm="0">
                                          <p:val>
                                            <p:fltVal val="0"/>
                                          </p:val>
                                        </p:tav>
                                        <p:tav tm="100000">
                                          <p:val>
                                            <p:strVal val="#ppt_w"/>
                                          </p:val>
                                        </p:tav>
                                      </p:tavLst>
                                    </p:anim>
                                    <p:anim calcmode="lin" valueType="num">
                                      <p:cBhvr>
                                        <p:cTn id="8" dur="500" fill="hold"/>
                                        <p:tgtEl>
                                          <p:spTgt spid="9"/>
                                        </p:tgtEl>
                                        <p:attrNameLst>
                                          <p:attrName>ppt_h</p:attrName>
                                        </p:attrNameLst>
                                      </p:cBhvr>
                                      <p:tavLst>
                                        <p:tav tm="0">
                                          <p:val>
                                            <p:fltVal val="0"/>
                                          </p:val>
                                        </p:tav>
                                        <p:tav tm="100000">
                                          <p:val>
                                            <p:strVal val="#ppt_h"/>
                                          </p:val>
                                        </p:tav>
                                      </p:tavLst>
                                    </p:anim>
                                    <p:animEffect transition="in" filter="fade">
                                      <p:cBhvr>
                                        <p:cTn id="9" dur="500"/>
                                        <p:tgtEl>
                                          <p:spTgt spid="9"/>
                                        </p:tgtEl>
                                      </p:cBhvr>
                                    </p:animEffect>
                                  </p:childTnLst>
                                </p:cTn>
                              </p:par>
                            </p:childTnLst>
                          </p:cTn>
                        </p:par>
                      </p:childTnLst>
                    </p:cTn>
                  </p:par>
                  <p:par>
                    <p:cTn id="10" fill="hold">
                      <p:stCondLst>
                        <p:cond delay="indefinite"/>
                      </p:stCondLst>
                      <p:childTnLst>
                        <p:par>
                          <p:cTn id="11" fill="hold">
                            <p:stCondLst>
                              <p:cond delay="0"/>
                            </p:stCondLst>
                            <p:childTnLst>
                              <p:par>
                                <p:cTn id="12" presetID="10" presetClass="entr" presetSubtype="0" fill="hold" grpId="0" nodeType="clickEffect">
                                  <p:stCondLst>
                                    <p:cond delay="0"/>
                                  </p:stCondLst>
                                  <p:childTnLst>
                                    <p:set>
                                      <p:cBhvr>
                                        <p:cTn id="13" dur="1" fill="hold">
                                          <p:stCondLst>
                                            <p:cond delay="0"/>
                                          </p:stCondLst>
                                        </p:cTn>
                                        <p:tgtEl>
                                          <p:spTgt spid="7"/>
                                        </p:tgtEl>
                                        <p:attrNameLst>
                                          <p:attrName>style.visibility</p:attrName>
                                        </p:attrNameLst>
                                      </p:cBhvr>
                                      <p:to>
                                        <p:strVal val="visible"/>
                                      </p:to>
                                    </p:set>
                                    <p:animEffect transition="in" filter="fade">
                                      <p:cBhvr>
                                        <p:cTn id="14" dur="2000"/>
                                        <p:tgtEl>
                                          <p:spTgt spid="7"/>
                                        </p:tgtEl>
                                      </p:cBhvr>
                                    </p:animEffect>
                                  </p:childTnLst>
                                </p:cTn>
                              </p:par>
                            </p:childTnLst>
                          </p:cTn>
                        </p:par>
                      </p:childTnLst>
                    </p:cTn>
                  </p:par>
                  <p:par>
                    <p:cTn id="15" fill="hold">
                      <p:stCondLst>
                        <p:cond delay="indefinite"/>
                      </p:stCondLst>
                      <p:childTnLst>
                        <p:par>
                          <p:cTn id="16" fill="hold">
                            <p:stCondLst>
                              <p:cond delay="0"/>
                            </p:stCondLst>
                            <p:childTnLst>
                              <p:par>
                                <p:cTn id="17" presetID="10" presetClass="entr" presetSubtype="0" fill="hold" grpId="0" nodeType="clickEffect">
                                  <p:stCondLst>
                                    <p:cond delay="0"/>
                                  </p:stCondLst>
                                  <p:childTnLst>
                                    <p:set>
                                      <p:cBhvr>
                                        <p:cTn id="18" dur="1" fill="hold">
                                          <p:stCondLst>
                                            <p:cond delay="0"/>
                                          </p:stCondLst>
                                        </p:cTn>
                                        <p:tgtEl>
                                          <p:spTgt spid="8"/>
                                        </p:tgtEl>
                                        <p:attrNameLst>
                                          <p:attrName>style.visibility</p:attrName>
                                        </p:attrNameLst>
                                      </p:cBhvr>
                                      <p:to>
                                        <p:strVal val="visible"/>
                                      </p:to>
                                    </p:set>
                                    <p:animEffect transition="in" filter="fade">
                                      <p:cBhvr>
                                        <p:cTn id="19" dur="20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8" grpId="0"/>
      <p:bldP spid="9"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1143000"/>
          </a:xfrm>
          <a:ln/>
        </p:spPr>
        <p:style>
          <a:lnRef idx="0">
            <a:schemeClr val="accent5"/>
          </a:lnRef>
          <a:fillRef idx="3">
            <a:schemeClr val="accent5"/>
          </a:fillRef>
          <a:effectRef idx="3">
            <a:schemeClr val="accent5"/>
          </a:effectRef>
          <a:fontRef idx="minor">
            <a:schemeClr val="lt1"/>
          </a:fontRef>
        </p:style>
        <p:txBody>
          <a:bodyPr/>
          <a:lstStyle/>
          <a:p>
            <a:r>
              <a:rPr lang="en-US" b="1" dirty="0" smtClean="0">
                <a:solidFill>
                  <a:srgbClr val="002060"/>
                </a:solidFill>
              </a:rPr>
              <a:t>Jesus: John 3:19-21</a:t>
            </a:r>
            <a:endParaRPr lang="en-US" b="1" dirty="0">
              <a:solidFill>
                <a:srgbClr val="002060"/>
              </a:solidFill>
            </a:endParaRPr>
          </a:p>
        </p:txBody>
      </p:sp>
      <p:sp>
        <p:nvSpPr>
          <p:cNvPr id="3" name="Rectangle 2"/>
          <p:cNvSpPr/>
          <p:nvPr/>
        </p:nvSpPr>
        <p:spPr>
          <a:xfrm>
            <a:off x="3429000" y="1447800"/>
            <a:ext cx="5562600" cy="4154984"/>
          </a:xfrm>
          <a:prstGeom prst="rect">
            <a:avLst/>
          </a:prstGeom>
        </p:spPr>
        <p:txBody>
          <a:bodyPr wrap="square">
            <a:spAutoFit/>
          </a:bodyPr>
          <a:lstStyle/>
          <a:p>
            <a:r>
              <a:rPr lang="en-US" sz="2400" b="1" baseline="30000" dirty="0" smtClean="0"/>
              <a:t>19 </a:t>
            </a:r>
            <a:r>
              <a:rPr lang="en-US" sz="2400" b="1" dirty="0" smtClean="0"/>
              <a:t>And this is the judgment, that the light is come into the world, and men loved the darkness rather than the light; for their works were evil.</a:t>
            </a:r>
          </a:p>
          <a:p>
            <a:r>
              <a:rPr lang="en-US" sz="2400" b="1" baseline="30000" dirty="0" smtClean="0"/>
              <a:t>20 </a:t>
            </a:r>
            <a:r>
              <a:rPr lang="en-US" sz="2400" b="1" dirty="0" smtClean="0"/>
              <a:t>For every one that doeth evil hateth the light, and cometh not to the light, lest his works should be reproved.</a:t>
            </a:r>
          </a:p>
          <a:p>
            <a:r>
              <a:rPr lang="en-US" sz="2400" b="1" baseline="30000" dirty="0" smtClean="0"/>
              <a:t>21 </a:t>
            </a:r>
            <a:r>
              <a:rPr lang="en-US" sz="2400" b="1" dirty="0" smtClean="0"/>
              <a:t>But he that doeth the truth cometh to the light, that his works may be made manifest, that they have been wrought in God.</a:t>
            </a:r>
            <a:endParaRPr lang="en-US" sz="2400" b="1" dirty="0"/>
          </a:p>
        </p:txBody>
      </p:sp>
      <p:sp>
        <p:nvSpPr>
          <p:cNvPr id="4" name="TextBox 3"/>
          <p:cNvSpPr txBox="1"/>
          <p:nvPr/>
        </p:nvSpPr>
        <p:spPr>
          <a:xfrm>
            <a:off x="152400" y="1676400"/>
            <a:ext cx="2895600" cy="3539430"/>
          </a:xfrm>
          <a:prstGeom prst="rect">
            <a:avLst/>
          </a:prstGeom>
        </p:spPr>
        <p:style>
          <a:lnRef idx="0">
            <a:schemeClr val="accent2"/>
          </a:lnRef>
          <a:fillRef idx="3">
            <a:schemeClr val="accent2"/>
          </a:fillRef>
          <a:effectRef idx="3">
            <a:schemeClr val="accent2"/>
          </a:effectRef>
          <a:fontRef idx="minor">
            <a:schemeClr val="lt1"/>
          </a:fontRef>
        </p:style>
        <p:txBody>
          <a:bodyPr wrap="square" rtlCol="0">
            <a:spAutoFit/>
          </a:bodyPr>
          <a:lstStyle/>
          <a:p>
            <a:pPr algn="ctr"/>
            <a:r>
              <a:rPr lang="en-US" sz="2800" b="1" dirty="0" smtClean="0"/>
              <a:t>Men do not come to the light because they love the darkness -  not that they have proven the illusion of the light</a:t>
            </a:r>
            <a:endParaRPr lang="en-US" sz="2800" b="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1143000"/>
          </a:xfrm>
          <a:ln/>
        </p:spPr>
        <p:style>
          <a:lnRef idx="0">
            <a:schemeClr val="accent5"/>
          </a:lnRef>
          <a:fillRef idx="3">
            <a:schemeClr val="accent5"/>
          </a:fillRef>
          <a:effectRef idx="3">
            <a:schemeClr val="accent5"/>
          </a:effectRef>
          <a:fontRef idx="minor">
            <a:schemeClr val="lt1"/>
          </a:fontRef>
        </p:style>
        <p:txBody>
          <a:bodyPr/>
          <a:lstStyle/>
          <a:p>
            <a:r>
              <a:rPr lang="en-US" b="1" dirty="0" smtClean="0">
                <a:solidFill>
                  <a:srgbClr val="002060"/>
                </a:solidFill>
              </a:rPr>
              <a:t>Paul: Ephesians 4:17-20</a:t>
            </a:r>
            <a:endParaRPr lang="en-US" b="1" dirty="0">
              <a:solidFill>
                <a:srgbClr val="002060"/>
              </a:solidFill>
            </a:endParaRPr>
          </a:p>
        </p:txBody>
      </p:sp>
      <p:sp>
        <p:nvSpPr>
          <p:cNvPr id="4" name="TextBox 3"/>
          <p:cNvSpPr txBox="1"/>
          <p:nvPr/>
        </p:nvSpPr>
        <p:spPr>
          <a:xfrm>
            <a:off x="457200" y="2362200"/>
            <a:ext cx="2895600" cy="3108543"/>
          </a:xfrm>
          <a:prstGeom prst="rect">
            <a:avLst/>
          </a:prstGeom>
        </p:spPr>
        <p:style>
          <a:lnRef idx="0">
            <a:schemeClr val="accent2"/>
          </a:lnRef>
          <a:fillRef idx="3">
            <a:schemeClr val="accent2"/>
          </a:fillRef>
          <a:effectRef idx="3">
            <a:schemeClr val="accent2"/>
          </a:effectRef>
          <a:fontRef idx="minor">
            <a:schemeClr val="lt1"/>
          </a:fontRef>
        </p:style>
        <p:txBody>
          <a:bodyPr wrap="square" rtlCol="0">
            <a:spAutoFit/>
          </a:bodyPr>
          <a:lstStyle/>
          <a:p>
            <a:pPr algn="ctr"/>
            <a:r>
              <a:rPr lang="en-US" sz="2800" b="1" dirty="0" smtClean="0"/>
              <a:t>Warning: Ignorance of world often rises from hard hearts, not convincing evidence against Christianity.  </a:t>
            </a:r>
            <a:endParaRPr lang="en-US" sz="2800" b="1" dirty="0"/>
          </a:p>
        </p:txBody>
      </p:sp>
      <p:sp>
        <p:nvSpPr>
          <p:cNvPr id="5" name="Rectangle 4"/>
          <p:cNvSpPr/>
          <p:nvPr/>
        </p:nvSpPr>
        <p:spPr>
          <a:xfrm>
            <a:off x="3886200" y="1371600"/>
            <a:ext cx="4800600" cy="5262979"/>
          </a:xfrm>
          <a:prstGeom prst="rect">
            <a:avLst/>
          </a:prstGeom>
        </p:spPr>
        <p:txBody>
          <a:bodyPr wrap="square">
            <a:spAutoFit/>
          </a:bodyPr>
          <a:lstStyle/>
          <a:p>
            <a:r>
              <a:rPr lang="en-US" sz="2400" b="1" baseline="30000" dirty="0" smtClean="0"/>
              <a:t>17 </a:t>
            </a:r>
            <a:r>
              <a:rPr lang="en-US" sz="2400" b="1" dirty="0" smtClean="0"/>
              <a:t>This I say therefore, and testify in the Lord, that ye no longer walk as the Gentiles also walk, in the vanity of their mind,</a:t>
            </a:r>
          </a:p>
          <a:p>
            <a:r>
              <a:rPr lang="en-US" sz="2400" b="1" baseline="30000" dirty="0" smtClean="0"/>
              <a:t>18 </a:t>
            </a:r>
            <a:r>
              <a:rPr lang="en-US" sz="2400" b="1" dirty="0" smtClean="0"/>
              <a:t>being darkened in their understanding, alienated from the life of God, because of the ignorance that is in them, because of the hardening of their heart;</a:t>
            </a:r>
          </a:p>
          <a:p>
            <a:r>
              <a:rPr lang="en-US" sz="2400" b="1" baseline="30000" dirty="0" smtClean="0"/>
              <a:t>19 </a:t>
            </a:r>
            <a:r>
              <a:rPr lang="en-US" sz="2400" b="1" dirty="0" smtClean="0"/>
              <a:t>who being past feeling gave themselves up to lasciviousness, to work all uncleanness with greediness.</a:t>
            </a:r>
          </a:p>
          <a:p>
            <a:r>
              <a:rPr lang="en-US" sz="2400" b="1" baseline="30000" dirty="0" smtClean="0"/>
              <a:t>20 </a:t>
            </a:r>
            <a:r>
              <a:rPr lang="en-US" sz="2400" b="1" dirty="0" smtClean="0"/>
              <a:t>But ye did not so learn Christ</a:t>
            </a:r>
            <a:endParaRPr lang="en-US" sz="2400" b="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386" name="Picture 2" descr="http://www.gaudenscor.com/wp-content/uploads/2013/12/YOKE.jpg">
            <a:hlinkClick r:id="rId2"/>
          </p:cNvPr>
          <p:cNvPicPr>
            <a:picLocks noChangeAspect="1" noChangeArrowheads="1"/>
          </p:cNvPicPr>
          <p:nvPr/>
        </p:nvPicPr>
        <p:blipFill>
          <a:blip r:embed="rId3" cstate="print"/>
          <a:srcRect/>
          <a:stretch>
            <a:fillRect/>
          </a:stretch>
        </p:blipFill>
        <p:spPr bwMode="auto">
          <a:xfrm>
            <a:off x="-1" y="0"/>
            <a:ext cx="5029199" cy="4190999"/>
          </a:xfrm>
          <a:prstGeom prst="rect">
            <a:avLst/>
          </a:prstGeom>
          <a:noFill/>
        </p:spPr>
      </p:pic>
      <p:sp>
        <p:nvSpPr>
          <p:cNvPr id="3" name="TextBox 2"/>
          <p:cNvSpPr txBox="1"/>
          <p:nvPr/>
        </p:nvSpPr>
        <p:spPr>
          <a:xfrm>
            <a:off x="381000" y="4267200"/>
            <a:ext cx="3429000" cy="584775"/>
          </a:xfrm>
          <a:prstGeom prst="rect">
            <a:avLst/>
          </a:prstGeom>
          <a:noFill/>
        </p:spPr>
        <p:txBody>
          <a:bodyPr wrap="square" rtlCol="0">
            <a:spAutoFit/>
          </a:bodyPr>
          <a:lstStyle/>
          <a:p>
            <a:r>
              <a:rPr lang="en-US" sz="3200" b="1" dirty="0" smtClean="0"/>
              <a:t>My Yoke is Easy…</a:t>
            </a:r>
            <a:endParaRPr lang="en-US" sz="3200" b="1" dirty="0"/>
          </a:p>
        </p:txBody>
      </p:sp>
      <p:sp>
        <p:nvSpPr>
          <p:cNvPr id="4" name="TextBox 3"/>
          <p:cNvSpPr txBox="1"/>
          <p:nvPr/>
        </p:nvSpPr>
        <p:spPr>
          <a:xfrm>
            <a:off x="1905000" y="5029200"/>
            <a:ext cx="3352800" cy="584775"/>
          </a:xfrm>
          <a:prstGeom prst="rect">
            <a:avLst/>
          </a:prstGeom>
          <a:noFill/>
        </p:spPr>
        <p:txBody>
          <a:bodyPr wrap="square" rtlCol="0">
            <a:spAutoFit/>
          </a:bodyPr>
          <a:lstStyle/>
          <a:p>
            <a:r>
              <a:rPr lang="en-US" sz="3200" b="1" dirty="0" smtClean="0"/>
              <a:t>My Burden is light</a:t>
            </a:r>
            <a:endParaRPr lang="en-US" sz="3200" b="1" dirty="0"/>
          </a:p>
        </p:txBody>
      </p:sp>
      <p:sp>
        <p:nvSpPr>
          <p:cNvPr id="5" name="TextBox 4"/>
          <p:cNvSpPr txBox="1"/>
          <p:nvPr/>
        </p:nvSpPr>
        <p:spPr>
          <a:xfrm>
            <a:off x="914400" y="5867400"/>
            <a:ext cx="3124200" cy="523220"/>
          </a:xfrm>
          <a:prstGeom prst="rect">
            <a:avLst/>
          </a:prstGeom>
          <a:noFill/>
        </p:spPr>
        <p:txBody>
          <a:bodyPr wrap="square" rtlCol="0">
            <a:spAutoFit/>
          </a:bodyPr>
          <a:lstStyle/>
          <a:p>
            <a:r>
              <a:rPr lang="en-US" sz="2800" b="1" dirty="0" smtClean="0">
                <a:solidFill>
                  <a:srgbClr val="002060"/>
                </a:solidFill>
              </a:rPr>
              <a:t>Matthew 11:29-30</a:t>
            </a:r>
            <a:endParaRPr lang="en-US" sz="2800" b="1" dirty="0">
              <a:solidFill>
                <a:srgbClr val="002060"/>
              </a:solidFill>
            </a:endParaRPr>
          </a:p>
        </p:txBody>
      </p:sp>
      <p:sp>
        <p:nvSpPr>
          <p:cNvPr id="6" name="TextBox 5"/>
          <p:cNvSpPr txBox="1"/>
          <p:nvPr/>
        </p:nvSpPr>
        <p:spPr>
          <a:xfrm>
            <a:off x="5029200" y="3429000"/>
            <a:ext cx="3505200" cy="1569660"/>
          </a:xfrm>
          <a:prstGeom prst="rect">
            <a:avLst/>
          </a:prstGeom>
          <a:noFill/>
        </p:spPr>
        <p:txBody>
          <a:bodyPr wrap="square" rtlCol="0">
            <a:spAutoFit/>
          </a:bodyPr>
          <a:lstStyle/>
          <a:p>
            <a:pPr algn="ctr"/>
            <a:r>
              <a:rPr lang="en-US" sz="3200" b="1" dirty="0" smtClean="0">
                <a:solidFill>
                  <a:srgbClr val="002060"/>
                </a:solidFill>
              </a:rPr>
              <a:t>2 Corinthians 4:17 </a:t>
            </a:r>
            <a:r>
              <a:rPr lang="en-US" sz="3200" b="1" dirty="0" smtClean="0"/>
              <a:t>“light affliction” </a:t>
            </a:r>
            <a:r>
              <a:rPr lang="en-US" sz="3200" b="1" dirty="0" smtClean="0">
                <a:solidFill>
                  <a:srgbClr val="002060"/>
                </a:solidFill>
              </a:rPr>
              <a:t>Rom. 8:18</a:t>
            </a:r>
            <a:endParaRPr lang="en-US" sz="3200" b="1" dirty="0">
              <a:solidFill>
                <a:srgbClr val="002060"/>
              </a:solidFill>
            </a:endParaRPr>
          </a:p>
        </p:txBody>
      </p:sp>
      <p:sp>
        <p:nvSpPr>
          <p:cNvPr id="7" name="TextBox 6"/>
          <p:cNvSpPr txBox="1"/>
          <p:nvPr/>
        </p:nvSpPr>
        <p:spPr>
          <a:xfrm>
            <a:off x="5105400" y="762000"/>
            <a:ext cx="3124200" cy="2062103"/>
          </a:xfrm>
          <a:prstGeom prst="rect">
            <a:avLst/>
          </a:prstGeom>
          <a:noFill/>
        </p:spPr>
        <p:txBody>
          <a:bodyPr wrap="square" rtlCol="0">
            <a:spAutoFit/>
          </a:bodyPr>
          <a:lstStyle/>
          <a:p>
            <a:pPr algn="ctr"/>
            <a:r>
              <a:rPr lang="en-US" sz="3200" b="1" dirty="0" smtClean="0">
                <a:solidFill>
                  <a:srgbClr val="002060"/>
                </a:solidFill>
              </a:rPr>
              <a:t>I Peter 2:3 </a:t>
            </a:r>
            <a:r>
              <a:rPr lang="en-US" sz="3200" b="1" dirty="0" smtClean="0"/>
              <a:t>“Tasted that the Lord is gracious” </a:t>
            </a:r>
            <a:r>
              <a:rPr lang="en-US" sz="3200" b="1" dirty="0" smtClean="0">
                <a:solidFill>
                  <a:srgbClr val="002060"/>
                </a:solidFill>
              </a:rPr>
              <a:t>Eph. 2:5</a:t>
            </a:r>
            <a:endParaRPr lang="en-US" sz="3200" b="1" dirty="0">
              <a:solidFill>
                <a:srgbClr val="002060"/>
              </a:solidFill>
            </a:endParaRPr>
          </a:p>
        </p:txBody>
      </p:sp>
      <p:pic>
        <p:nvPicPr>
          <p:cNvPr id="3074" name="Picture 2" descr="http://davidtimms.files.wordpress.com/2013/09/yoke.jpg"/>
          <p:cNvPicPr>
            <a:picLocks noChangeAspect="1" noChangeArrowheads="1"/>
          </p:cNvPicPr>
          <p:nvPr/>
        </p:nvPicPr>
        <p:blipFill>
          <a:blip r:embed="rId4" cstate="print"/>
          <a:srcRect/>
          <a:stretch>
            <a:fillRect/>
          </a:stretch>
        </p:blipFill>
        <p:spPr bwMode="auto">
          <a:xfrm>
            <a:off x="5715000" y="5105400"/>
            <a:ext cx="2209197" cy="1470860"/>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20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fade">
                                      <p:cBhvr>
                                        <p:cTn id="12" dur="2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0">
            <a:schemeClr val="accent4"/>
          </a:lnRef>
          <a:fillRef idx="3">
            <a:schemeClr val="accent4"/>
          </a:fillRef>
          <a:effectRef idx="3">
            <a:schemeClr val="accent4"/>
          </a:effectRef>
          <a:fontRef idx="minor">
            <a:schemeClr val="lt1"/>
          </a:fontRef>
        </p:style>
        <p:txBody>
          <a:bodyPr/>
          <a:lstStyle/>
          <a:p>
            <a:r>
              <a:rPr lang="en-US" b="1" dirty="0" smtClean="0"/>
              <a:t>You and The Sin Problem</a:t>
            </a:r>
            <a:endParaRPr lang="en-US" b="1" dirty="0"/>
          </a:p>
        </p:txBody>
      </p:sp>
      <p:sp>
        <p:nvSpPr>
          <p:cNvPr id="3" name="Content Placeholder 2"/>
          <p:cNvSpPr>
            <a:spLocks noGrp="1"/>
          </p:cNvSpPr>
          <p:nvPr>
            <p:ph sz="half" idx="1"/>
          </p:nvPr>
        </p:nvSpPr>
        <p:spPr/>
        <p:txBody>
          <a:bodyPr>
            <a:normAutofit lnSpcReduction="10000"/>
          </a:bodyPr>
          <a:lstStyle/>
          <a:p>
            <a:endParaRPr lang="en-US" dirty="0" smtClean="0"/>
          </a:p>
          <a:p>
            <a:endParaRPr lang="en-US" dirty="0" smtClean="0"/>
          </a:p>
          <a:p>
            <a:endParaRPr lang="en-US" dirty="0" smtClean="0"/>
          </a:p>
          <a:p>
            <a:endParaRPr lang="en-US" dirty="0" smtClean="0"/>
          </a:p>
          <a:p>
            <a:r>
              <a:rPr lang="en-US" b="1" dirty="0" smtClean="0"/>
              <a:t>IS IT TOO DIFFICULT…</a:t>
            </a:r>
            <a:endParaRPr lang="en-US" b="1" dirty="0"/>
          </a:p>
        </p:txBody>
      </p:sp>
      <p:sp>
        <p:nvSpPr>
          <p:cNvPr id="4" name="Content Placeholder 3"/>
          <p:cNvSpPr>
            <a:spLocks noGrp="1"/>
          </p:cNvSpPr>
          <p:nvPr>
            <p:ph sz="half" idx="2"/>
          </p:nvPr>
        </p:nvSpPr>
        <p:spPr/>
        <p:style>
          <a:lnRef idx="0">
            <a:schemeClr val="accent4"/>
          </a:lnRef>
          <a:fillRef idx="3">
            <a:schemeClr val="accent4"/>
          </a:fillRef>
          <a:effectRef idx="3">
            <a:schemeClr val="accent4"/>
          </a:effectRef>
          <a:fontRef idx="minor">
            <a:schemeClr val="lt1"/>
          </a:fontRef>
        </p:style>
        <p:txBody>
          <a:bodyPr>
            <a:normAutofit lnSpcReduction="10000"/>
          </a:bodyPr>
          <a:lstStyle/>
          <a:p>
            <a:r>
              <a:rPr lang="en-US" b="1" dirty="0" smtClean="0"/>
              <a:t>To be BAPTIZED FOR THE REMISSION OF SINS (Acts 2:38) ?</a:t>
            </a:r>
          </a:p>
          <a:p>
            <a:r>
              <a:rPr lang="en-US" b="1" dirty="0" smtClean="0"/>
              <a:t> To develop a RENEWED MIND - GROW (Rom. 12:2,        2 Pet. 3:18) ?</a:t>
            </a:r>
          </a:p>
          <a:p>
            <a:r>
              <a:rPr lang="en-US" b="1" dirty="0" smtClean="0"/>
              <a:t>To CONFESS, REPENT, PRAY for Forgiveness      ( I Jn.1:9, Acts 8:21-22</a:t>
            </a:r>
            <a:r>
              <a:rPr lang="en-US" dirty="0" smtClean="0"/>
              <a:t>)?</a:t>
            </a:r>
            <a:endParaRPr lang="en-US"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249</TotalTime>
  <Words>412</Words>
  <Application>Microsoft Office PowerPoint</Application>
  <PresentationFormat>On-screen Show (4:3)</PresentationFormat>
  <Paragraphs>68</Paragraphs>
  <Slides>10</Slides>
  <Notes>0</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Office Theme</vt:lpstr>
      <vt:lpstr>PowerPoint Presentation</vt:lpstr>
      <vt:lpstr>PowerPoint Presentation</vt:lpstr>
      <vt:lpstr>PowerPoint Presentation</vt:lpstr>
      <vt:lpstr>Disciples: John 6:52-54,60</vt:lpstr>
      <vt:lpstr>Disciples: John 6:63, 67-68</vt:lpstr>
      <vt:lpstr>Jesus: John 3:19-21</vt:lpstr>
      <vt:lpstr>Paul: Ephesians 4:17-20</vt:lpstr>
      <vt:lpstr>PowerPoint Presentation</vt:lpstr>
      <vt:lpstr>You and The Sin Problem</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Jerry</dc:creator>
  <cp:lastModifiedBy>Norris</cp:lastModifiedBy>
  <cp:revision>28</cp:revision>
  <dcterms:created xsi:type="dcterms:W3CDTF">2014-04-05T22:36:29Z</dcterms:created>
  <dcterms:modified xsi:type="dcterms:W3CDTF">2014-08-25T02:44:23Z</dcterms:modified>
</cp:coreProperties>
</file>