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8" r:id="rId4"/>
    <p:sldId id="260" r:id="rId5"/>
    <p:sldId id="261" r:id="rId6"/>
    <p:sldId id="262" r:id="rId7"/>
    <p:sldId id="263" r:id="rId8"/>
    <p:sldId id="264" r:id="rId9"/>
    <p:sldId id="25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9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howGuides="1">
      <p:cViewPr>
        <p:scale>
          <a:sx n="58" d="100"/>
          <a:sy n="58" d="100"/>
        </p:scale>
        <p:origin x="744" y="-96"/>
      </p:cViewPr>
      <p:guideLst>
        <p:guide orient="horz" pos="2160"/>
        <p:guide pos="29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785273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4198894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327871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530939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2000375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422356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818124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3461023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197086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666096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8C85FA-4E0F-4954-A9D9-FAD034D13F38}" type="datetimeFigureOut">
              <a:rPr lang="en-US" smtClean="0"/>
              <a:t>4/19/2026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5D8F0D-20BE-4BAF-BB30-880557C0A110}" type="slidenum">
              <a:rPr lang="en-US" smtClean="0"/>
              <a:t>‹#›</a:t>
            </a:fld>
            <a:endParaRPr lang="en-US" dirty="0"/>
          </a:p>
        </p:txBody>
      </p:sp>
    </p:spTree>
    <p:extLst>
      <p:ext uri="{BB962C8B-B14F-4D97-AF65-F5344CB8AC3E}">
        <p14:creationId xmlns:p14="http://schemas.microsoft.com/office/powerpoint/2010/main" val="381619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8C85FA-4E0F-4954-A9D9-FAD034D13F38}" type="datetimeFigureOut">
              <a:rPr lang="en-US" smtClean="0"/>
              <a:t>4/19/2026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B5D8F0D-20BE-4BAF-BB30-880557C0A110}" type="slidenum">
              <a:rPr lang="en-US" smtClean="0"/>
              <a:t>‹#›</a:t>
            </a:fld>
            <a:endParaRPr lang="en-US" dirty="0"/>
          </a:p>
        </p:txBody>
      </p:sp>
    </p:spTree>
    <p:extLst>
      <p:ext uri="{BB962C8B-B14F-4D97-AF65-F5344CB8AC3E}">
        <p14:creationId xmlns:p14="http://schemas.microsoft.com/office/powerpoint/2010/main" val="33534419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4BEA4-CE5E-A2CE-E9E1-136E577833B0}"/>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9BA9A177-46CF-23EB-93C3-319A2C637DA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45996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1D48C-8D59-F4C7-72D4-0910DDFB58E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A26ECC-E6A7-98EA-4A83-B48DA4ABE157}"/>
              </a:ext>
            </a:extLst>
          </p:cNvPr>
          <p:cNvSpPr txBox="1"/>
          <p:nvPr/>
        </p:nvSpPr>
        <p:spPr>
          <a:xfrm>
            <a:off x="1118117" y="482502"/>
            <a:ext cx="4478451" cy="1077218"/>
          </a:xfrm>
          <a:prstGeom prst="rect">
            <a:avLst/>
          </a:prstGeom>
          <a:noFill/>
        </p:spPr>
        <p:txBody>
          <a:bodyPr wrap="square" rtlCol="0">
            <a:spAutoFit/>
          </a:bodyPr>
          <a:lstStyle/>
          <a:p>
            <a:r>
              <a:rPr lang="en-US" sz="3200" b="1" dirty="0"/>
              <a:t>GOD IS FAITHFUL...          I Tim. 1:15 </a:t>
            </a:r>
          </a:p>
        </p:txBody>
      </p:sp>
      <p:sp>
        <p:nvSpPr>
          <p:cNvPr id="7" name="TextBox 6">
            <a:extLst>
              <a:ext uri="{FF2B5EF4-FFF2-40B4-BE49-F238E27FC236}">
                <a16:creationId xmlns:a16="http://schemas.microsoft.com/office/drawing/2014/main" id="{20FFF7B1-4C66-6F56-2368-A487113C03B0}"/>
              </a:ext>
            </a:extLst>
          </p:cNvPr>
          <p:cNvSpPr txBox="1"/>
          <p:nvPr/>
        </p:nvSpPr>
        <p:spPr>
          <a:xfrm>
            <a:off x="2324099" y="1682681"/>
            <a:ext cx="5277539" cy="3416320"/>
          </a:xfrm>
          <a:prstGeom prst="rect">
            <a:avLst/>
          </a:prstGeom>
          <a:noFill/>
        </p:spPr>
        <p:txBody>
          <a:bodyPr wrap="square">
            <a:spAutoFit/>
          </a:bodyPr>
          <a:lstStyle/>
          <a:p>
            <a:r>
              <a:rPr lang="en-US" sz="2400" dirty="0"/>
              <a:t>Faithful is the saying, and worthy of all acceptation, that Christ Jesus came into the world to save sinners; of whom I am chief: howbeit for this cause I obtained mercy, that in me as chief might Jesus Christ show forth all his longsuffering, for an example of them that should thereafter believe on him unto eternal life.</a:t>
            </a:r>
          </a:p>
        </p:txBody>
      </p:sp>
      <p:cxnSp>
        <p:nvCxnSpPr>
          <p:cNvPr id="9" name="Straight Connector 8">
            <a:extLst>
              <a:ext uri="{FF2B5EF4-FFF2-40B4-BE49-F238E27FC236}">
                <a16:creationId xmlns:a16="http://schemas.microsoft.com/office/drawing/2014/main" id="{EA225F8B-E49B-D649-1AF8-4A1867184CB7}"/>
              </a:ext>
            </a:extLst>
          </p:cNvPr>
          <p:cNvCxnSpPr/>
          <p:nvPr/>
        </p:nvCxnSpPr>
        <p:spPr>
          <a:xfrm>
            <a:off x="2489812" y="2016087"/>
            <a:ext cx="486945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3EBE0A8C-D8AB-9C6F-A306-CF1ADCDAF570}"/>
              </a:ext>
            </a:extLst>
          </p:cNvPr>
          <p:cNvCxnSpPr/>
          <p:nvPr/>
        </p:nvCxnSpPr>
        <p:spPr>
          <a:xfrm>
            <a:off x="2489812" y="2434728"/>
            <a:ext cx="1520328"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3744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138F2BF-0AC5-C596-7AC8-56372095984A}"/>
              </a:ext>
            </a:extLst>
          </p:cNvPr>
          <p:cNvSpPr txBox="1"/>
          <p:nvPr/>
        </p:nvSpPr>
        <p:spPr>
          <a:xfrm>
            <a:off x="1118118" y="89210"/>
            <a:ext cx="3642102" cy="1569660"/>
          </a:xfrm>
          <a:prstGeom prst="rect">
            <a:avLst/>
          </a:prstGeom>
          <a:noFill/>
        </p:spPr>
        <p:txBody>
          <a:bodyPr wrap="square" rtlCol="0">
            <a:spAutoFit/>
          </a:bodyPr>
          <a:lstStyle/>
          <a:p>
            <a:r>
              <a:rPr lang="en-US" sz="3200" b="1" dirty="0"/>
              <a:t>GOD IS FAITHFUL...                     I Tim. 4:8-9 </a:t>
            </a:r>
          </a:p>
        </p:txBody>
      </p:sp>
      <p:sp>
        <p:nvSpPr>
          <p:cNvPr id="4" name="TextBox 3">
            <a:extLst>
              <a:ext uri="{FF2B5EF4-FFF2-40B4-BE49-F238E27FC236}">
                <a16:creationId xmlns:a16="http://schemas.microsoft.com/office/drawing/2014/main" id="{1628F796-0D5F-6E6F-A4B6-F4DFE138D090}"/>
              </a:ext>
            </a:extLst>
          </p:cNvPr>
          <p:cNvSpPr txBox="1"/>
          <p:nvPr/>
        </p:nvSpPr>
        <p:spPr>
          <a:xfrm>
            <a:off x="2939169" y="1658871"/>
            <a:ext cx="5652586" cy="2677656"/>
          </a:xfrm>
          <a:prstGeom prst="rect">
            <a:avLst/>
          </a:prstGeom>
          <a:noFill/>
        </p:spPr>
        <p:txBody>
          <a:bodyPr wrap="square">
            <a:spAutoFit/>
          </a:bodyPr>
          <a:lstStyle/>
          <a:p>
            <a:r>
              <a:rPr lang="en-US" sz="2400" dirty="0"/>
              <a:t>but refuse profane and old wives' fables. And exercise thyself unto godliness: for bodily exercise is profitable for a little; but godliness is profitable for all things, having promise of the life which now is, and of that which is to come. Faithful is the saying, and worthy of all acceptation.</a:t>
            </a:r>
          </a:p>
        </p:txBody>
      </p:sp>
      <p:cxnSp>
        <p:nvCxnSpPr>
          <p:cNvPr id="8" name="Straight Connector 7">
            <a:extLst>
              <a:ext uri="{FF2B5EF4-FFF2-40B4-BE49-F238E27FC236}">
                <a16:creationId xmlns:a16="http://schemas.microsoft.com/office/drawing/2014/main" id="{3DDB9E27-A934-6B34-A0C6-2CA6AA8E29F0}"/>
              </a:ext>
            </a:extLst>
          </p:cNvPr>
          <p:cNvCxnSpPr>
            <a:cxnSpLocks/>
          </p:cNvCxnSpPr>
          <p:nvPr/>
        </p:nvCxnSpPr>
        <p:spPr>
          <a:xfrm>
            <a:off x="6830458" y="3888954"/>
            <a:ext cx="1344058"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E5248885-D7B5-B507-CABF-41D13BCE1C66}"/>
              </a:ext>
            </a:extLst>
          </p:cNvPr>
          <p:cNvCxnSpPr/>
          <p:nvPr/>
        </p:nvCxnSpPr>
        <p:spPr>
          <a:xfrm>
            <a:off x="3051672" y="4336527"/>
            <a:ext cx="5255046"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39001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8C29A-2110-5EBE-F3ED-155E79BFD7B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016A52-8BB7-A37C-08ED-53376244F79B}"/>
              </a:ext>
            </a:extLst>
          </p:cNvPr>
          <p:cNvSpPr txBox="1"/>
          <p:nvPr/>
        </p:nvSpPr>
        <p:spPr>
          <a:xfrm>
            <a:off x="1118118" y="32761"/>
            <a:ext cx="3642102" cy="1569660"/>
          </a:xfrm>
          <a:prstGeom prst="rect">
            <a:avLst/>
          </a:prstGeom>
          <a:noFill/>
        </p:spPr>
        <p:txBody>
          <a:bodyPr wrap="square" rtlCol="0">
            <a:spAutoFit/>
          </a:bodyPr>
          <a:lstStyle/>
          <a:p>
            <a:r>
              <a:rPr lang="en-US" sz="3200" b="1" dirty="0"/>
              <a:t>GOD IS FAITHFUL... </a:t>
            </a:r>
          </a:p>
          <a:p>
            <a:r>
              <a:rPr lang="en-US" sz="3200" b="1" dirty="0"/>
              <a:t>I Thess. 5:23-24</a:t>
            </a:r>
          </a:p>
        </p:txBody>
      </p:sp>
      <p:sp>
        <p:nvSpPr>
          <p:cNvPr id="4" name="TextBox 3">
            <a:extLst>
              <a:ext uri="{FF2B5EF4-FFF2-40B4-BE49-F238E27FC236}">
                <a16:creationId xmlns:a16="http://schemas.microsoft.com/office/drawing/2014/main" id="{544E6E34-DF78-3E27-AD55-8A189AD1368A}"/>
              </a:ext>
            </a:extLst>
          </p:cNvPr>
          <p:cNvSpPr txBox="1"/>
          <p:nvPr/>
        </p:nvSpPr>
        <p:spPr>
          <a:xfrm>
            <a:off x="2939169" y="1800724"/>
            <a:ext cx="4572000" cy="2677656"/>
          </a:xfrm>
          <a:prstGeom prst="rect">
            <a:avLst/>
          </a:prstGeom>
          <a:noFill/>
        </p:spPr>
        <p:txBody>
          <a:bodyPr wrap="square">
            <a:spAutoFit/>
          </a:bodyPr>
          <a:lstStyle/>
          <a:p>
            <a:r>
              <a:rPr lang="en-US" sz="2400" dirty="0"/>
              <a:t>And the God of peace himself sanctify you wholly; and may your spirit and soul and body be preserved entire, without blame at the coming of our Lord Jesus Christ. Faithful is he that calleth you, who will also do it.</a:t>
            </a:r>
          </a:p>
        </p:txBody>
      </p:sp>
      <p:cxnSp>
        <p:nvCxnSpPr>
          <p:cNvPr id="6" name="Straight Connector 5">
            <a:extLst>
              <a:ext uri="{FF2B5EF4-FFF2-40B4-BE49-F238E27FC236}">
                <a16:creationId xmlns:a16="http://schemas.microsoft.com/office/drawing/2014/main" id="{F51B614C-3D72-79A1-2FFD-A75A018FCE7D}"/>
              </a:ext>
            </a:extLst>
          </p:cNvPr>
          <p:cNvCxnSpPr/>
          <p:nvPr/>
        </p:nvCxnSpPr>
        <p:spPr>
          <a:xfrm>
            <a:off x="4043190" y="3999123"/>
            <a:ext cx="318387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D17C32BE-E6CD-39AA-FC41-BAFF4C6FA927}"/>
              </a:ext>
            </a:extLst>
          </p:cNvPr>
          <p:cNvCxnSpPr>
            <a:cxnSpLocks/>
          </p:cNvCxnSpPr>
          <p:nvPr/>
        </p:nvCxnSpPr>
        <p:spPr>
          <a:xfrm>
            <a:off x="3106757" y="4395730"/>
            <a:ext cx="2908453"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115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7B04D-DD0F-8B8C-B9F7-7A9691C2593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D714F8-BE0C-643E-07BB-7F6748CDDF58}"/>
              </a:ext>
            </a:extLst>
          </p:cNvPr>
          <p:cNvSpPr txBox="1"/>
          <p:nvPr/>
        </p:nvSpPr>
        <p:spPr>
          <a:xfrm>
            <a:off x="1118118" y="482502"/>
            <a:ext cx="3642102" cy="1077218"/>
          </a:xfrm>
          <a:prstGeom prst="rect">
            <a:avLst/>
          </a:prstGeom>
          <a:noFill/>
        </p:spPr>
        <p:txBody>
          <a:bodyPr wrap="square" rtlCol="0">
            <a:spAutoFit/>
          </a:bodyPr>
          <a:lstStyle/>
          <a:p>
            <a:r>
              <a:rPr lang="en-US" sz="3200" b="1" dirty="0"/>
              <a:t>GOD IS FAITHFUL... </a:t>
            </a:r>
          </a:p>
        </p:txBody>
      </p:sp>
      <p:sp>
        <p:nvSpPr>
          <p:cNvPr id="4" name="TextBox 3">
            <a:extLst>
              <a:ext uri="{FF2B5EF4-FFF2-40B4-BE49-F238E27FC236}">
                <a16:creationId xmlns:a16="http://schemas.microsoft.com/office/drawing/2014/main" id="{09486A99-E8BE-6F89-00A6-6B248FAE3833}"/>
              </a:ext>
            </a:extLst>
          </p:cNvPr>
          <p:cNvSpPr txBox="1"/>
          <p:nvPr/>
        </p:nvSpPr>
        <p:spPr>
          <a:xfrm>
            <a:off x="190741" y="2821604"/>
            <a:ext cx="4572000" cy="523220"/>
          </a:xfrm>
          <a:prstGeom prst="rect">
            <a:avLst/>
          </a:prstGeom>
          <a:noFill/>
        </p:spPr>
        <p:txBody>
          <a:bodyPr wrap="square">
            <a:spAutoFit/>
          </a:bodyPr>
          <a:lstStyle/>
          <a:p>
            <a:r>
              <a:rPr lang="en-US" sz="2800" dirty="0"/>
              <a:t>I can be saved... </a:t>
            </a:r>
          </a:p>
        </p:txBody>
      </p:sp>
      <p:sp>
        <p:nvSpPr>
          <p:cNvPr id="3" name="TextBox 2">
            <a:extLst>
              <a:ext uri="{FF2B5EF4-FFF2-40B4-BE49-F238E27FC236}">
                <a16:creationId xmlns:a16="http://schemas.microsoft.com/office/drawing/2014/main" id="{040C047F-9445-5C96-1B97-04FC6F739C49}"/>
              </a:ext>
            </a:extLst>
          </p:cNvPr>
          <p:cNvSpPr txBox="1"/>
          <p:nvPr/>
        </p:nvSpPr>
        <p:spPr>
          <a:xfrm>
            <a:off x="2393181" y="3559343"/>
            <a:ext cx="4734078" cy="954107"/>
          </a:xfrm>
          <a:prstGeom prst="rect">
            <a:avLst/>
          </a:prstGeom>
          <a:noFill/>
        </p:spPr>
        <p:txBody>
          <a:bodyPr wrap="square" rtlCol="0">
            <a:spAutoFit/>
          </a:bodyPr>
          <a:lstStyle/>
          <a:p>
            <a:r>
              <a:rPr lang="en-US" sz="2800" dirty="0"/>
              <a:t>Exercising godliness pays off after this life is  over...  </a:t>
            </a:r>
          </a:p>
        </p:txBody>
      </p:sp>
      <p:sp>
        <p:nvSpPr>
          <p:cNvPr id="5" name="TextBox 4">
            <a:extLst>
              <a:ext uri="{FF2B5EF4-FFF2-40B4-BE49-F238E27FC236}">
                <a16:creationId xmlns:a16="http://schemas.microsoft.com/office/drawing/2014/main" id="{74114B5B-6BD6-869B-22A2-271861FB1137}"/>
              </a:ext>
            </a:extLst>
          </p:cNvPr>
          <p:cNvSpPr txBox="1"/>
          <p:nvPr/>
        </p:nvSpPr>
        <p:spPr>
          <a:xfrm>
            <a:off x="5465299" y="4727969"/>
            <a:ext cx="3954122" cy="954107"/>
          </a:xfrm>
          <a:prstGeom prst="rect">
            <a:avLst/>
          </a:prstGeom>
          <a:noFill/>
        </p:spPr>
        <p:txBody>
          <a:bodyPr wrap="square" rtlCol="0">
            <a:spAutoFit/>
          </a:bodyPr>
          <a:lstStyle/>
          <a:p>
            <a:r>
              <a:rPr lang="en-US" sz="2800" dirty="0"/>
              <a:t>I can stand blameless  when Jesus returns...</a:t>
            </a:r>
          </a:p>
        </p:txBody>
      </p:sp>
      <p:sp>
        <p:nvSpPr>
          <p:cNvPr id="8" name="TextBox 7">
            <a:extLst>
              <a:ext uri="{FF2B5EF4-FFF2-40B4-BE49-F238E27FC236}">
                <a16:creationId xmlns:a16="http://schemas.microsoft.com/office/drawing/2014/main" id="{421DC37C-DE39-5674-8A4B-ABA3482C4919}"/>
              </a:ext>
            </a:extLst>
          </p:cNvPr>
          <p:cNvSpPr txBox="1"/>
          <p:nvPr/>
        </p:nvSpPr>
        <p:spPr>
          <a:xfrm>
            <a:off x="3470314" y="36689"/>
            <a:ext cx="5673686" cy="2677656"/>
          </a:xfrm>
          <a:prstGeom prst="rect">
            <a:avLst/>
          </a:prstGeom>
          <a:noFill/>
        </p:spPr>
        <p:txBody>
          <a:bodyPr wrap="square">
            <a:spAutoFit/>
          </a:bodyPr>
          <a:lstStyle/>
          <a:p>
            <a:r>
              <a:rPr lang="en-US" sz="2400" dirty="0"/>
              <a:t>Be ye free from the love of money; content with such things as ye have: for himself hath said, I will in no wise fail thee, neither will I in any wise forsake thee. So that with good courage we say, The Lord is my helper; I will not fear: What shall man do unto me?  </a:t>
            </a:r>
            <a:r>
              <a:rPr lang="en-US" sz="2400" dirty="0">
                <a:solidFill>
                  <a:srgbClr val="C00000"/>
                </a:solidFill>
              </a:rPr>
              <a:t>Heb. 13:5</a:t>
            </a:r>
          </a:p>
        </p:txBody>
      </p:sp>
      <p:cxnSp>
        <p:nvCxnSpPr>
          <p:cNvPr id="19" name="Straight Connector 18">
            <a:extLst>
              <a:ext uri="{FF2B5EF4-FFF2-40B4-BE49-F238E27FC236}">
                <a16:creationId xmlns:a16="http://schemas.microsoft.com/office/drawing/2014/main" id="{7529AC01-ABB2-BB8C-33EC-500C06996C01}"/>
              </a:ext>
            </a:extLst>
          </p:cNvPr>
          <p:cNvCxnSpPr/>
          <p:nvPr/>
        </p:nvCxnSpPr>
        <p:spPr>
          <a:xfrm>
            <a:off x="5971142" y="1112704"/>
            <a:ext cx="240167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463FF1E7-BC5C-B886-9139-125FA0305B4D}"/>
              </a:ext>
            </a:extLst>
          </p:cNvPr>
          <p:cNvCxnSpPr/>
          <p:nvPr/>
        </p:nvCxnSpPr>
        <p:spPr>
          <a:xfrm>
            <a:off x="3624549" y="1476260"/>
            <a:ext cx="474827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CD077A18-4148-B343-9F56-15352A189EB9}"/>
              </a:ext>
            </a:extLst>
          </p:cNvPr>
          <p:cNvCxnSpPr/>
          <p:nvPr/>
        </p:nvCxnSpPr>
        <p:spPr>
          <a:xfrm>
            <a:off x="3624549" y="1894901"/>
            <a:ext cx="605928"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87722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wipe(left)">
                                      <p:cBhvr>
                                        <p:cTn id="14" dur="500"/>
                                        <p:tgtEl>
                                          <p:spTgt spid="19"/>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left)">
                                      <p:cBhvr>
                                        <p:cTn id="19" dur="500"/>
                                        <p:tgtEl>
                                          <p:spTgt spid="21"/>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wipe(left)">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C313DFF-0F52-0570-D8A4-62DF71132A78}"/>
              </a:ext>
            </a:extLst>
          </p:cNvPr>
          <p:cNvSpPr/>
          <p:nvPr/>
        </p:nvSpPr>
        <p:spPr>
          <a:xfrm>
            <a:off x="314039" y="2063952"/>
            <a:ext cx="8515922" cy="923330"/>
          </a:xfrm>
          <a:prstGeom prst="rect">
            <a:avLst/>
          </a:prstGeom>
          <a:noFill/>
        </p:spPr>
        <p:txBody>
          <a:bodyPr wrap="none" lIns="91440" tIns="45720" rIns="91440" bIns="45720">
            <a:spAutoFit/>
          </a:bodyPr>
          <a:lstStyle/>
          <a:p>
            <a:pPr algn="ctr"/>
            <a:r>
              <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Do Not Take “Trust” Lightly</a:t>
            </a:r>
          </a:p>
        </p:txBody>
      </p:sp>
    </p:spTree>
    <p:extLst>
      <p:ext uri="{BB962C8B-B14F-4D97-AF65-F5344CB8AC3E}">
        <p14:creationId xmlns:p14="http://schemas.microsoft.com/office/powerpoint/2010/main" val="2168221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62A12-0275-6C1B-25CC-9C3319107D2B}"/>
              </a:ext>
            </a:extLst>
          </p:cNvPr>
          <p:cNvSpPr>
            <a:spLocks noGrp="1"/>
          </p:cNvSpPr>
          <p:nvPr>
            <p:ph type="title"/>
          </p:nvPr>
        </p:nvSpPr>
        <p:spPr>
          <a:xfrm>
            <a:off x="628650" y="92438"/>
            <a:ext cx="7886700" cy="1325563"/>
          </a:xfrm>
        </p:spPr>
        <p:txBody>
          <a:bodyPr/>
          <a:lstStyle/>
          <a:p>
            <a:r>
              <a:rPr lang="en-US" dirty="0"/>
              <a:t>Be Trustworthy... </a:t>
            </a:r>
          </a:p>
        </p:txBody>
      </p:sp>
      <p:sp>
        <p:nvSpPr>
          <p:cNvPr id="3" name="Content Placeholder 2">
            <a:extLst>
              <a:ext uri="{FF2B5EF4-FFF2-40B4-BE49-F238E27FC236}">
                <a16:creationId xmlns:a16="http://schemas.microsoft.com/office/drawing/2014/main" id="{E3F336DB-35EE-55A5-9EA1-49C06E5FC7DA}"/>
              </a:ext>
            </a:extLst>
          </p:cNvPr>
          <p:cNvSpPr>
            <a:spLocks noGrp="1"/>
          </p:cNvSpPr>
          <p:nvPr>
            <p:ph idx="1"/>
          </p:nvPr>
        </p:nvSpPr>
        <p:spPr>
          <a:xfrm>
            <a:off x="628650" y="1098512"/>
            <a:ext cx="8438232" cy="4351338"/>
          </a:xfrm>
        </p:spPr>
        <p:txBody>
          <a:bodyPr>
            <a:normAutofit/>
          </a:bodyPr>
          <a:lstStyle/>
          <a:p>
            <a:r>
              <a:rPr lang="en-US" b="1" dirty="0"/>
              <a:t>Keep your Word... </a:t>
            </a:r>
            <a:r>
              <a:rPr lang="en-US" i="1" dirty="0"/>
              <a:t>Will affect your Name </a:t>
            </a:r>
            <a:r>
              <a:rPr lang="en-US" dirty="0">
                <a:solidFill>
                  <a:srgbClr val="C00000"/>
                </a:solidFill>
              </a:rPr>
              <a:t>(Eccl. 7:1)</a:t>
            </a:r>
          </a:p>
          <a:p>
            <a:r>
              <a:rPr lang="en-US" b="1" dirty="0"/>
              <a:t>Keep your Promise</a:t>
            </a:r>
            <a:r>
              <a:rPr lang="en-US" dirty="0"/>
              <a:t>... </a:t>
            </a:r>
            <a:r>
              <a:rPr lang="en-US" i="1" dirty="0"/>
              <a:t>Keep like a “oath”  </a:t>
            </a:r>
            <a:r>
              <a:rPr lang="en-US" dirty="0">
                <a:solidFill>
                  <a:srgbClr val="C00000"/>
                </a:solidFill>
              </a:rPr>
              <a:t>(Jms. 5:12, Matt. 23:16-22)</a:t>
            </a:r>
          </a:p>
          <a:p>
            <a:r>
              <a:rPr lang="en-US" b="1" dirty="0"/>
              <a:t>Be useful in your work for the Lord... </a:t>
            </a:r>
            <a:r>
              <a:rPr lang="en-US" dirty="0">
                <a:solidFill>
                  <a:srgbClr val="C00000"/>
                </a:solidFill>
              </a:rPr>
              <a:t>( I Cor. 4:2,          2 Tim. 2:2)</a:t>
            </a:r>
          </a:p>
          <a:p>
            <a:pPr lvl="1"/>
            <a:r>
              <a:rPr lang="en-US" sz="2800" dirty="0"/>
              <a:t>Timothy  (I Cor. 4:17)</a:t>
            </a:r>
          </a:p>
          <a:p>
            <a:pPr lvl="1"/>
            <a:r>
              <a:rPr lang="en-US" sz="2800" dirty="0"/>
              <a:t>Epaphras (Col. 1:7-8)</a:t>
            </a:r>
          </a:p>
          <a:p>
            <a:pPr lvl="1"/>
            <a:r>
              <a:rPr lang="en-US" sz="2800" dirty="0"/>
              <a:t>Deacons’ wives (I Tim. 3:11)</a:t>
            </a:r>
          </a:p>
          <a:p>
            <a:pPr lvl="1"/>
            <a:r>
              <a:rPr lang="en-US" sz="2800" dirty="0"/>
              <a:t>Phobe (Rom. 16:1)</a:t>
            </a:r>
          </a:p>
        </p:txBody>
      </p:sp>
    </p:spTree>
    <p:extLst>
      <p:ext uri="{BB962C8B-B14F-4D97-AF65-F5344CB8AC3E}">
        <p14:creationId xmlns:p14="http://schemas.microsoft.com/office/powerpoint/2010/main" val="252398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1F9E2-3930-44B8-C3B8-10F8A920FAA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CC26D1B-95EF-297C-8B18-9BB0C39C1E10}"/>
              </a:ext>
            </a:extLst>
          </p:cNvPr>
          <p:cNvSpPr/>
          <p:nvPr/>
        </p:nvSpPr>
        <p:spPr>
          <a:xfrm>
            <a:off x="314039" y="2063952"/>
            <a:ext cx="8515922" cy="923330"/>
          </a:xfrm>
          <a:prstGeom prst="rect">
            <a:avLst/>
          </a:prstGeom>
          <a:noFill/>
        </p:spPr>
        <p:txBody>
          <a:bodyPr wrap="none" lIns="91440" tIns="45720" rIns="91440" bIns="45720">
            <a:spAutoFit/>
          </a:bodyPr>
          <a:lstStyle/>
          <a:p>
            <a:pPr algn="ctr"/>
            <a:r>
              <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Do Not Take “Trust” Lightly</a:t>
            </a:r>
          </a:p>
        </p:txBody>
      </p:sp>
      <p:sp>
        <p:nvSpPr>
          <p:cNvPr id="3" name="TextBox 2">
            <a:extLst>
              <a:ext uri="{FF2B5EF4-FFF2-40B4-BE49-F238E27FC236}">
                <a16:creationId xmlns:a16="http://schemas.microsoft.com/office/drawing/2014/main" id="{3933F8D9-4F17-C467-808F-56357263CB71}"/>
              </a:ext>
            </a:extLst>
          </p:cNvPr>
          <p:cNvSpPr txBox="1"/>
          <p:nvPr/>
        </p:nvSpPr>
        <p:spPr>
          <a:xfrm>
            <a:off x="1244907" y="3429000"/>
            <a:ext cx="7017744" cy="584775"/>
          </a:xfrm>
          <a:prstGeom prst="rect">
            <a:avLst/>
          </a:prstGeom>
          <a:noFill/>
        </p:spPr>
        <p:txBody>
          <a:bodyPr wrap="square" rtlCol="0">
            <a:spAutoFit/>
          </a:bodyPr>
          <a:lstStyle/>
          <a:p>
            <a:r>
              <a:rPr lang="en-US" sz="3200" dirty="0"/>
              <a:t>Make this fruit of the Spirit your focus!</a:t>
            </a:r>
          </a:p>
        </p:txBody>
      </p:sp>
      <p:sp>
        <p:nvSpPr>
          <p:cNvPr id="5" name="TextBox 4">
            <a:extLst>
              <a:ext uri="{FF2B5EF4-FFF2-40B4-BE49-F238E27FC236}">
                <a16:creationId xmlns:a16="http://schemas.microsoft.com/office/drawing/2014/main" id="{0D17520B-D180-A78E-E21F-80ABF555FEE7}"/>
              </a:ext>
            </a:extLst>
          </p:cNvPr>
          <p:cNvSpPr txBox="1"/>
          <p:nvPr/>
        </p:nvSpPr>
        <p:spPr>
          <a:xfrm>
            <a:off x="925417" y="421905"/>
            <a:ext cx="7799941" cy="1200329"/>
          </a:xfrm>
          <a:prstGeom prst="rect">
            <a:avLst/>
          </a:prstGeom>
          <a:noFill/>
        </p:spPr>
        <p:txBody>
          <a:bodyPr wrap="square">
            <a:spAutoFit/>
          </a:bodyPr>
          <a:lstStyle/>
          <a:p>
            <a:r>
              <a:rPr lang="en-US" sz="2400" dirty="0"/>
              <a:t>But the fruit of the Spirit is love, joy, peace, longsuffering, kindness, goodness, </a:t>
            </a:r>
            <a:r>
              <a:rPr lang="en-US" sz="2400" b="1" dirty="0">
                <a:solidFill>
                  <a:srgbClr val="C00000"/>
                </a:solidFill>
              </a:rPr>
              <a:t>faithfulness</a:t>
            </a:r>
            <a:r>
              <a:rPr lang="en-US" sz="2400" dirty="0">
                <a:solidFill>
                  <a:srgbClr val="C00000"/>
                </a:solidFill>
              </a:rPr>
              <a:t>,</a:t>
            </a:r>
            <a:r>
              <a:rPr lang="en-US" sz="2400" dirty="0"/>
              <a:t> meekness, self-control; against such there is no law.  </a:t>
            </a:r>
            <a:r>
              <a:rPr lang="en-US" sz="2400" dirty="0">
                <a:solidFill>
                  <a:srgbClr val="C00000"/>
                </a:solidFill>
              </a:rPr>
              <a:t>Gal. 5:22-23</a:t>
            </a:r>
          </a:p>
        </p:txBody>
      </p:sp>
    </p:spTree>
    <p:extLst>
      <p:ext uri="{BB962C8B-B14F-4D97-AF65-F5344CB8AC3E}">
        <p14:creationId xmlns:p14="http://schemas.microsoft.com/office/powerpoint/2010/main" val="2807075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FF70C42-79A9-D451-7367-8EC3180F96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D938BB-2A1F-14EF-201D-6ACDE78F9F4C}"/>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78822EDD-533B-8880-E49E-8A470E3C814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442982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67</TotalTime>
  <Words>431</Words>
  <Application>Microsoft Office PowerPoint</Application>
  <PresentationFormat>On-screen Show (4:3)</PresentationFormat>
  <Paragraphs>24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Be Trustworthy...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Jerry Fite</cp:lastModifiedBy>
  <cp:revision>1</cp:revision>
  <dcterms:created xsi:type="dcterms:W3CDTF">2026-04-19T20:17:21Z</dcterms:created>
  <dcterms:modified xsi:type="dcterms:W3CDTF">2026-04-19T21:25:03Z</dcterms:modified>
</cp:coreProperties>
</file>