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821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047377-C5C7-4198-AAF5-014BAF3EFB87}" type="datetimeFigureOut">
              <a:rPr lang="en-US" smtClean="0"/>
              <a:pPr/>
              <a:t>7/17/2014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7CE4EF-20AC-47EC-8D63-821449033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737BCF-030D-4333-8623-9DA86314520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CA7A1-B988-4887-98C4-87367D2424F8}" type="datetimeFigureOut">
              <a:rPr lang="en-US" smtClean="0"/>
              <a:pPr/>
              <a:t>7/17/2014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882A2195-70F6-4B62-A855-37C7B6F4CD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CA7A1-B988-4887-98C4-87367D2424F8}" type="datetimeFigureOut">
              <a:rPr lang="en-US" smtClean="0"/>
              <a:pPr/>
              <a:t>7/17/2014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A2195-70F6-4B62-A855-37C7B6F4C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CA7A1-B988-4887-98C4-87367D2424F8}" type="datetimeFigureOut">
              <a:rPr lang="en-US" smtClean="0"/>
              <a:pPr/>
              <a:t>7/17/2014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A2195-70F6-4B62-A855-37C7B6F4C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CA7A1-B988-4887-98C4-87367D2424F8}" type="datetimeFigureOut">
              <a:rPr lang="en-US" smtClean="0"/>
              <a:pPr/>
              <a:t>7/17/2014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A2195-70F6-4B62-A855-37C7B6F4CD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CA7A1-B988-4887-98C4-87367D2424F8}" type="datetimeFigureOut">
              <a:rPr lang="en-US" smtClean="0"/>
              <a:pPr/>
              <a:t>7/17/2014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82A2195-70F6-4B62-A855-37C7B6F4C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CA7A1-B988-4887-98C4-87367D2424F8}" type="datetimeFigureOut">
              <a:rPr lang="en-US" smtClean="0"/>
              <a:pPr/>
              <a:t>7/17/2014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A2195-70F6-4B62-A855-37C7B6F4CD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CA7A1-B988-4887-98C4-87367D2424F8}" type="datetimeFigureOut">
              <a:rPr lang="en-US" smtClean="0"/>
              <a:pPr/>
              <a:t>7/17/2014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A2195-70F6-4B62-A855-37C7B6F4CD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CA7A1-B988-4887-98C4-87367D2424F8}" type="datetimeFigureOut">
              <a:rPr lang="en-US" smtClean="0"/>
              <a:pPr/>
              <a:t>7/17/2014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A2195-70F6-4B62-A855-37C7B6F4C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CA7A1-B988-4887-98C4-87367D2424F8}" type="datetimeFigureOut">
              <a:rPr lang="en-US" smtClean="0"/>
              <a:pPr/>
              <a:t>7/17/2014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A2195-70F6-4B62-A855-37C7B6F4C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CA7A1-B988-4887-98C4-87367D2424F8}" type="datetimeFigureOut">
              <a:rPr lang="en-US" smtClean="0"/>
              <a:pPr/>
              <a:t>7/17/2014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A2195-70F6-4B62-A855-37C7B6F4CD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CA7A1-B988-4887-98C4-87367D2424F8}" type="datetimeFigureOut">
              <a:rPr lang="en-US" smtClean="0"/>
              <a:pPr/>
              <a:t>7/17/2014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82A2195-70F6-4B62-A855-37C7B6F4CD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4ECA7A1-B988-4887-98C4-87367D2424F8}" type="datetimeFigureOut">
              <a:rPr lang="en-US" smtClean="0"/>
              <a:pPr/>
              <a:t>7/17/2014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882A2195-70F6-4B62-A855-37C7B6F4C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zoom/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3124200"/>
          </a:xfrm>
        </p:spPr>
        <p:txBody>
          <a:bodyPr/>
          <a:lstStyle/>
          <a:p>
            <a:r>
              <a:rPr lang="en-US" sz="7200" b="1" dirty="0" smtClean="0">
                <a:solidFill>
                  <a:schemeClr val="tx1"/>
                </a:solidFill>
                <a:latin typeface="Georgia" pitchFamily="18" charset="0"/>
              </a:rPr>
              <a:t>GOD-CENTERED</a:t>
            </a:r>
            <a:r>
              <a:rPr lang="en-US" sz="7200" b="1" dirty="0" smtClean="0">
                <a:latin typeface="Georgia" pitchFamily="18" charset="0"/>
              </a:rPr>
              <a:t/>
            </a:r>
            <a:br>
              <a:rPr lang="en-US" sz="7200" b="1" dirty="0" smtClean="0">
                <a:latin typeface="Georgia" pitchFamily="18" charset="0"/>
              </a:rPr>
            </a:br>
            <a:r>
              <a:rPr lang="en-US" dirty="0"/>
              <a:t/>
            </a:r>
            <a:br>
              <a:rPr lang="en-US" dirty="0"/>
            </a:br>
            <a:r>
              <a:rPr lang="en-US" sz="4800" b="1" dirty="0" smtClean="0">
                <a:latin typeface="Kristen ITC" pitchFamily="66" charset="0"/>
              </a:rPr>
              <a:t>NOT</a:t>
            </a:r>
            <a:r>
              <a:rPr lang="en-US" sz="4800" b="1" dirty="0" smtClean="0">
                <a:latin typeface="Georgia" pitchFamily="18" charset="0"/>
              </a:rPr>
              <a:t> </a:t>
            </a:r>
            <a:r>
              <a:rPr lang="en-US" sz="4800" b="1" dirty="0" smtClean="0">
                <a:latin typeface="Kristen ITC" pitchFamily="66" charset="0"/>
              </a:rPr>
              <a:t>MAN-FOCUSED</a:t>
            </a:r>
            <a:endParaRPr lang="en-US" sz="4800" b="1" dirty="0">
              <a:latin typeface="Kristen ITC" pitchFamily="66" charset="0"/>
            </a:endParaRPr>
          </a:p>
        </p:txBody>
      </p:sp>
      <p:pic>
        <p:nvPicPr>
          <p:cNvPr id="6" name="Picture 5" descr="stairs-to-heaven-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447799"/>
            <a:ext cx="9144000" cy="5476875"/>
          </a:xfrm>
          <a:prstGeom prst="rect">
            <a:avLst/>
          </a:prstGeom>
        </p:spPr>
      </p:pic>
      <p:pic>
        <p:nvPicPr>
          <p:cNvPr id="8" name="Picture 7" descr="Man-Silhouette-Clip-Art-Vector-Download1_ch_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4800" y="3200400"/>
            <a:ext cx="3581400" cy="3505200"/>
          </a:xfrm>
          <a:prstGeom prst="rect">
            <a:avLst/>
          </a:prstGeom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Man-Silhouette-Clip-Art-Vector-Download1_ch_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3200400"/>
            <a:ext cx="3581400" cy="3505200"/>
          </a:xfrm>
          <a:prstGeom prst="rect">
            <a:avLst/>
          </a:prstGeom>
        </p:spPr>
      </p:pic>
      <p:pic>
        <p:nvPicPr>
          <p:cNvPr id="6" name="Picture 5" descr="stairs-to-heaven-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1326"/>
            <a:ext cx="9144000" cy="3876674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200400"/>
            <a:ext cx="8839200" cy="3429000"/>
          </a:xfrm>
        </p:spPr>
        <p:txBody>
          <a:bodyPr>
            <a:noAutofit/>
          </a:bodyPr>
          <a:lstStyle/>
          <a:p>
            <a:pPr algn="r"/>
            <a:r>
              <a:rPr lang="en-US" sz="8800" b="1" i="1" dirty="0" smtClean="0">
                <a:solidFill>
                  <a:schemeClr val="tx1"/>
                </a:solidFill>
                <a:latin typeface="Kristen ITC" pitchFamily="66" charset="0"/>
              </a:rPr>
              <a:t>RESULTS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3124200"/>
          </a:xfrm>
        </p:spPr>
        <p:txBody>
          <a:bodyPr/>
          <a:lstStyle/>
          <a:p>
            <a:r>
              <a:rPr lang="en-US" sz="7200" b="1" dirty="0" smtClean="0">
                <a:solidFill>
                  <a:schemeClr val="tx1"/>
                </a:solidFill>
                <a:latin typeface="Georgia" pitchFamily="18" charset="0"/>
              </a:rPr>
              <a:t>GOD-CENTERED</a:t>
            </a:r>
            <a:r>
              <a:rPr lang="en-US" sz="7200" b="1" dirty="0" smtClean="0">
                <a:latin typeface="Georgia" pitchFamily="18" charset="0"/>
              </a:rPr>
              <a:t/>
            </a:r>
            <a:br>
              <a:rPr lang="en-US" sz="7200" b="1" dirty="0" smtClean="0">
                <a:latin typeface="Georgia" pitchFamily="18" charset="0"/>
              </a:rPr>
            </a:br>
            <a:r>
              <a:rPr lang="en-US" dirty="0"/>
              <a:t/>
            </a:r>
            <a:br>
              <a:rPr lang="en-US" dirty="0"/>
            </a:br>
            <a:r>
              <a:rPr lang="en-US" sz="4800" b="1" dirty="0" smtClean="0">
                <a:latin typeface="Kristen ITC" pitchFamily="66" charset="0"/>
              </a:rPr>
              <a:t>NOT</a:t>
            </a:r>
            <a:r>
              <a:rPr lang="en-US" sz="4800" b="1" dirty="0" smtClean="0">
                <a:latin typeface="Georgia" pitchFamily="18" charset="0"/>
              </a:rPr>
              <a:t> </a:t>
            </a:r>
            <a:r>
              <a:rPr lang="en-US" sz="4800" b="1" dirty="0" smtClean="0">
                <a:latin typeface="Kristen ITC" pitchFamily="66" charset="0"/>
              </a:rPr>
              <a:t>MAN-FOCUSED</a:t>
            </a:r>
            <a:endParaRPr lang="en-US" sz="4800" b="1" dirty="0">
              <a:latin typeface="Kristen ITC" pitchFamily="66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52400"/>
            <a:ext cx="9144000" cy="6705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7200" b="1" dirty="0" smtClean="0">
                <a:latin typeface="Georgia" pitchFamily="18" charset="0"/>
              </a:rPr>
              <a:t>ARE ALL “GOOD” PEOPLE GOING TO HEAVEN?</a:t>
            </a:r>
          </a:p>
          <a:p>
            <a:pPr algn="ctr">
              <a:buNone/>
              <a:defRPr/>
            </a:pPr>
            <a:r>
              <a:rPr lang="en-US" sz="6600" b="1" dirty="0" smtClean="0">
                <a:latin typeface="Georgia" pitchFamily="18" charset="0"/>
              </a:rPr>
              <a:t>Depends On What One Means By </a:t>
            </a:r>
            <a:r>
              <a:rPr lang="en-US" sz="7200" b="1" dirty="0" smtClean="0">
                <a:latin typeface="Georgia" pitchFamily="18" charset="0"/>
              </a:rPr>
              <a:t>“</a:t>
            </a:r>
            <a:r>
              <a:rPr lang="en-US" sz="7200" b="1" i="1" dirty="0" smtClean="0">
                <a:latin typeface="Georgia" pitchFamily="18" charset="0"/>
              </a:rPr>
              <a:t>Good</a:t>
            </a:r>
            <a:r>
              <a:rPr lang="en-US" sz="7200" b="1" dirty="0" smtClean="0">
                <a:latin typeface="Georgia" pitchFamily="18" charset="0"/>
              </a:rPr>
              <a:t>”!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-152400" y="152400"/>
            <a:ext cx="9296400" cy="6705600"/>
          </a:xfrm>
        </p:spPr>
        <p:txBody>
          <a:bodyPr>
            <a:noAutofit/>
          </a:bodyPr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3600" b="1" dirty="0" smtClean="0">
                <a:latin typeface="Georgia" pitchFamily="18" charset="0"/>
              </a:rPr>
              <a:t>	There Is A Tendency To Believe If A Person Is Generally Good, Or Does Enough Good Things For Others </a:t>
            </a:r>
            <a:r>
              <a:rPr lang="en-US" sz="3600" b="1" dirty="0" err="1" smtClean="0">
                <a:latin typeface="Georgia" pitchFamily="18" charset="0"/>
              </a:rPr>
              <a:t>Dur-ing</a:t>
            </a:r>
            <a:r>
              <a:rPr lang="en-US" sz="3600" b="1" dirty="0" smtClean="0">
                <a:latin typeface="Georgia" pitchFamily="18" charset="0"/>
              </a:rPr>
              <a:t> His Life Time, They Will Earn A Place In Heaven. In </a:t>
            </a:r>
            <a:r>
              <a:rPr lang="en-US" sz="3600" b="1" u="sng" dirty="0" smtClean="0">
                <a:latin typeface="Georgia" pitchFamily="18" charset="0"/>
              </a:rPr>
              <a:t>2007</a:t>
            </a:r>
            <a:r>
              <a:rPr lang="en-US" sz="3600" b="1" dirty="0" smtClean="0">
                <a:latin typeface="Georgia" pitchFamily="18" charset="0"/>
              </a:rPr>
              <a:t> The Public Decided On The Matter: </a:t>
            </a:r>
            <a:r>
              <a:rPr lang="en-US" sz="3600" b="1" i="1" dirty="0" smtClean="0">
                <a:latin typeface="Georgia" pitchFamily="18" charset="0"/>
              </a:rPr>
              <a:t>54% Agreed, 38% Disagreed</a:t>
            </a:r>
            <a:r>
              <a:rPr lang="en-US" sz="3600" b="1" dirty="0" smtClean="0">
                <a:latin typeface="Georgia" pitchFamily="18" charset="0"/>
              </a:rPr>
              <a:t>. This Represents Little Change Since </a:t>
            </a:r>
            <a:r>
              <a:rPr lang="en-US" sz="3600" b="1" u="sng" dirty="0" smtClean="0">
                <a:latin typeface="Georgia" pitchFamily="18" charset="0"/>
              </a:rPr>
              <a:t>2002</a:t>
            </a:r>
            <a:r>
              <a:rPr lang="en-US" sz="3600" b="1" dirty="0" smtClean="0">
                <a:latin typeface="Georgia" pitchFamily="18" charset="0"/>
              </a:rPr>
              <a:t> When </a:t>
            </a:r>
            <a:r>
              <a:rPr lang="en-US" sz="3600" b="1" i="1" dirty="0" smtClean="0">
                <a:latin typeface="Georgia" pitchFamily="18" charset="0"/>
              </a:rPr>
              <a:t>55% Agreed and 38% Disagreed</a:t>
            </a:r>
            <a:r>
              <a:rPr lang="en-US" sz="3600" b="1" dirty="0" smtClean="0">
                <a:latin typeface="Georgia" pitchFamily="18" charset="0"/>
              </a:rPr>
              <a:t>; </a:t>
            </a:r>
            <a:r>
              <a:rPr lang="en-US" sz="3600" b="1" u="sng" dirty="0" smtClean="0">
                <a:latin typeface="Georgia" pitchFamily="18" charset="0"/>
              </a:rPr>
              <a:t>1996</a:t>
            </a:r>
            <a:r>
              <a:rPr lang="en-US" sz="3600" b="1" dirty="0" smtClean="0">
                <a:latin typeface="Georgia" pitchFamily="18" charset="0"/>
              </a:rPr>
              <a:t> When </a:t>
            </a:r>
            <a:r>
              <a:rPr lang="en-US" sz="3600" b="1" i="1" dirty="0" smtClean="0">
                <a:latin typeface="Georgia" pitchFamily="18" charset="0"/>
              </a:rPr>
              <a:t>54% Agreed And 38% </a:t>
            </a:r>
            <a:r>
              <a:rPr lang="en-US" sz="3600" b="1" i="1" dirty="0" err="1" smtClean="0">
                <a:latin typeface="Georgia" pitchFamily="18" charset="0"/>
              </a:rPr>
              <a:t>Dis</a:t>
            </a:r>
            <a:r>
              <a:rPr lang="en-US" sz="3600" b="1" i="1" dirty="0" smtClean="0">
                <a:latin typeface="Georgia" pitchFamily="18" charset="0"/>
              </a:rPr>
              <a:t>-agreed</a:t>
            </a:r>
            <a:r>
              <a:rPr lang="en-US" sz="3600" b="1" dirty="0" smtClean="0">
                <a:latin typeface="Georgia" pitchFamily="18" charset="0"/>
              </a:rPr>
              <a:t>; Or </a:t>
            </a:r>
            <a:r>
              <a:rPr lang="en-US" sz="3600" b="1" u="sng" dirty="0" smtClean="0">
                <a:latin typeface="Georgia" pitchFamily="18" charset="0"/>
              </a:rPr>
              <a:t>1993</a:t>
            </a:r>
            <a:r>
              <a:rPr lang="en-US" sz="3600" b="1" dirty="0" smtClean="0">
                <a:latin typeface="Georgia" pitchFamily="18" charset="0"/>
              </a:rPr>
              <a:t>, When </a:t>
            </a:r>
            <a:r>
              <a:rPr lang="en-US" sz="3600" b="1" i="1" dirty="0" smtClean="0">
                <a:latin typeface="Georgia" pitchFamily="18" charset="0"/>
              </a:rPr>
              <a:t>56% Agreed </a:t>
            </a:r>
            <a:r>
              <a:rPr lang="en-US" sz="3600" b="1" dirty="0" smtClean="0">
                <a:latin typeface="Georgia" pitchFamily="18" charset="0"/>
              </a:rPr>
              <a:t>With This Notion. </a:t>
            </a:r>
            <a:r>
              <a:rPr lang="en-US" sz="2800" b="1" dirty="0" smtClean="0">
                <a:latin typeface="Georgia" pitchFamily="18" charset="0"/>
              </a:rPr>
              <a:t>(</a:t>
            </a:r>
            <a:r>
              <a:rPr lang="en-US" sz="2800" b="1" dirty="0" err="1" smtClean="0">
                <a:latin typeface="Georgia" pitchFamily="18" charset="0"/>
              </a:rPr>
              <a:t>Barna</a:t>
            </a:r>
            <a:r>
              <a:rPr lang="en-US" sz="2800" b="1" dirty="0" smtClean="0">
                <a:latin typeface="Georgia" pitchFamily="18" charset="0"/>
              </a:rPr>
              <a:t> Research Poll)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752600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en-US" sz="4800" b="1" u="sng" dirty="0" smtClean="0">
                <a:solidFill>
                  <a:schemeClr val="tx1"/>
                </a:solidFill>
                <a:latin typeface="Georgia" pitchFamily="18" charset="0"/>
              </a:rPr>
              <a:t>ARE ALL “GOOD” PEOPLE GOING TO HEAVEN?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52400" y="1828800"/>
            <a:ext cx="9296400" cy="4800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4400" b="1" dirty="0" smtClean="0">
                <a:latin typeface="Georgia" pitchFamily="18" charset="0"/>
              </a:rPr>
              <a:t>	What About The </a:t>
            </a:r>
            <a:r>
              <a:rPr lang="en-US" sz="5400" b="1" dirty="0" smtClean="0">
                <a:latin typeface="Georgia" pitchFamily="18" charset="0"/>
              </a:rPr>
              <a:t>“</a:t>
            </a:r>
            <a:r>
              <a:rPr lang="en-US" sz="5400" b="1" i="1" dirty="0" smtClean="0">
                <a:latin typeface="Georgia" pitchFamily="18" charset="0"/>
              </a:rPr>
              <a:t>Good</a:t>
            </a:r>
            <a:r>
              <a:rPr lang="en-US" sz="5400" b="1" dirty="0" smtClean="0">
                <a:latin typeface="Georgia" pitchFamily="18" charset="0"/>
              </a:rPr>
              <a:t>” </a:t>
            </a:r>
            <a:r>
              <a:rPr lang="en-US" sz="4400" b="1" dirty="0" smtClean="0">
                <a:latin typeface="Georgia" pitchFamily="18" charset="0"/>
              </a:rPr>
              <a:t>Buddhist, Hindu Or Moslem? (cf. John 3:16; Hebrews 1:1-2)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4400" b="1" dirty="0" smtClean="0">
                <a:latin typeface="Georgia" pitchFamily="18" charset="0"/>
              </a:rPr>
              <a:t>	What About The </a:t>
            </a:r>
            <a:r>
              <a:rPr lang="en-US" sz="5400" b="1" dirty="0" smtClean="0">
                <a:latin typeface="Georgia" pitchFamily="18" charset="0"/>
              </a:rPr>
              <a:t>“</a:t>
            </a:r>
            <a:r>
              <a:rPr lang="en-US" sz="5400" b="1" i="1" dirty="0" smtClean="0">
                <a:latin typeface="Georgia" pitchFamily="18" charset="0"/>
              </a:rPr>
              <a:t>Good</a:t>
            </a:r>
            <a:r>
              <a:rPr lang="en-US" sz="5400" b="1" dirty="0" smtClean="0">
                <a:latin typeface="Georgia" pitchFamily="18" charset="0"/>
              </a:rPr>
              <a:t>” </a:t>
            </a:r>
            <a:r>
              <a:rPr lang="en-US" sz="4400" b="1" dirty="0" smtClean="0">
                <a:latin typeface="Georgia" pitchFamily="18" charset="0"/>
              </a:rPr>
              <a:t>Atheist, Agnostic Or Skeptic? (cf. Genesis 1:1; John 1:1-3)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sz="4800" b="1" u="sng" dirty="0" smtClean="0">
                <a:solidFill>
                  <a:schemeClr val="tx1"/>
                </a:solidFill>
                <a:latin typeface="Georgia" pitchFamily="18" charset="0"/>
              </a:rPr>
              <a:t>Examples Of “Good” Men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219200"/>
            <a:ext cx="4191000" cy="5486400"/>
          </a:xfrm>
        </p:spPr>
        <p:txBody>
          <a:bodyPr>
            <a:normAutofit/>
          </a:bodyPr>
          <a:lstStyle/>
          <a:p>
            <a:pPr eaLnBrk="1" hangingPunct="1">
              <a:buClr>
                <a:schemeClr val="tx1"/>
              </a:buClr>
              <a:buSzTx/>
              <a:buFont typeface="Wingdings" pitchFamily="2" charset="2"/>
              <a:buChar char="Ø"/>
              <a:defRPr/>
            </a:pPr>
            <a:r>
              <a:rPr lang="en-US" sz="4000" b="1" dirty="0" smtClean="0">
                <a:latin typeface="Georgia" pitchFamily="18" charset="0"/>
              </a:rPr>
              <a:t>Rich, Young Ruler (Mat. 19:16-20)</a:t>
            </a:r>
          </a:p>
          <a:p>
            <a:pPr eaLnBrk="1" hangingPunct="1">
              <a:buClr>
                <a:schemeClr val="tx1"/>
              </a:buClr>
              <a:buSzTx/>
              <a:buNone/>
              <a:defRPr/>
            </a:pPr>
            <a:endParaRPr lang="en-US" sz="800" b="1" dirty="0" smtClean="0">
              <a:latin typeface="Georgia" pitchFamily="18" charset="0"/>
            </a:endParaRPr>
          </a:p>
          <a:p>
            <a:pPr eaLnBrk="1" hangingPunct="1">
              <a:buClr>
                <a:schemeClr val="tx1"/>
              </a:buClr>
              <a:buSzTx/>
              <a:buFont typeface="Wingdings" pitchFamily="2" charset="2"/>
              <a:buChar char="Ø"/>
              <a:defRPr/>
            </a:pPr>
            <a:r>
              <a:rPr lang="en-US" sz="4000" b="1" dirty="0" smtClean="0">
                <a:latin typeface="Georgia" pitchFamily="18" charset="0"/>
              </a:rPr>
              <a:t>Cornelius  (Acts 10:1-4)</a:t>
            </a:r>
          </a:p>
          <a:p>
            <a:pPr eaLnBrk="1" hangingPunct="1">
              <a:buClr>
                <a:schemeClr val="tx1"/>
              </a:buClr>
              <a:buSzTx/>
              <a:buNone/>
              <a:defRPr/>
            </a:pPr>
            <a:endParaRPr lang="en-US" sz="800" b="1" dirty="0" smtClean="0">
              <a:latin typeface="Georgia" pitchFamily="18" charset="0"/>
            </a:endParaRPr>
          </a:p>
          <a:p>
            <a:pPr eaLnBrk="1" hangingPunct="1">
              <a:buClr>
                <a:schemeClr val="tx1"/>
              </a:buClr>
              <a:buSzTx/>
              <a:buFont typeface="Wingdings" pitchFamily="2" charset="2"/>
              <a:buChar char="Ø"/>
              <a:defRPr/>
            </a:pPr>
            <a:r>
              <a:rPr lang="en-US" sz="4000" b="1" dirty="0" smtClean="0">
                <a:latin typeface="Georgia" pitchFamily="18" charset="0"/>
              </a:rPr>
              <a:t>Saul (Paul) (Acts 23:1)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733800" y="1219200"/>
            <a:ext cx="5638800" cy="5638800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3600" b="1" dirty="0" smtClean="0">
                <a:latin typeface="Georgia" pitchFamily="18" charset="0"/>
              </a:rPr>
              <a:t>	</a:t>
            </a:r>
            <a:r>
              <a:rPr lang="en-US" sz="4000" b="1" dirty="0" smtClean="0">
                <a:latin typeface="Georgia" pitchFamily="18" charset="0"/>
              </a:rPr>
              <a:t>Morally Upright   But Covetous (Mat.19:21-26)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800" b="1" dirty="0" smtClean="0">
              <a:latin typeface="Georgia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4000" b="1" dirty="0" smtClean="0">
                <a:latin typeface="Georgia" pitchFamily="18" charset="0"/>
              </a:rPr>
              <a:t>	Truly Devout But Lost (Acts 11:13-14)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800" b="1" dirty="0" smtClean="0">
              <a:latin typeface="Georgia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4000" b="1" dirty="0" smtClean="0">
                <a:latin typeface="Georgia" pitchFamily="18" charset="0"/>
              </a:rPr>
              <a:t>	Sincere But In Sin (Acts 8; 1 Tim.1:15)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3810000" y="1143000"/>
            <a:ext cx="0" cy="539496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296400" cy="5562600"/>
          </a:xfrm>
        </p:spPr>
        <p:txBody>
          <a:bodyPr>
            <a:normAutofit lnSpcReduction="10000"/>
          </a:bodyPr>
          <a:lstStyle/>
          <a:p>
            <a:pPr eaLnBrk="1" hangingPunct="1">
              <a:buClr>
                <a:schemeClr val="tx1"/>
              </a:buClr>
              <a:buSzTx/>
              <a:buFont typeface="Wingdings" pitchFamily="2" charset="2"/>
              <a:buChar char="ü"/>
              <a:defRPr/>
            </a:pPr>
            <a:r>
              <a:rPr lang="en-US" sz="4000" b="1" dirty="0" smtClean="0">
                <a:latin typeface="Georgia" pitchFamily="18" charset="0"/>
              </a:rPr>
              <a:t>God Defines What Is, Or Who Is, “Good” Not Man (3 John 11; Titus 3:8; Ephesians 2:10; Col.1:10)</a:t>
            </a:r>
          </a:p>
          <a:p>
            <a:pPr eaLnBrk="1" hangingPunct="1">
              <a:buClr>
                <a:schemeClr val="tx1"/>
              </a:buClr>
              <a:buSzTx/>
              <a:buFont typeface="Wingdings" pitchFamily="2" charset="2"/>
              <a:buChar char="ü"/>
              <a:defRPr/>
            </a:pPr>
            <a:r>
              <a:rPr lang="en-US" sz="4000" b="1" dirty="0" smtClean="0">
                <a:latin typeface="Georgia" pitchFamily="18" charset="0"/>
              </a:rPr>
              <a:t>Salvation Is Not Attainable Apart From Christ (Jn.14:6; Acts4:8-12)</a:t>
            </a:r>
          </a:p>
          <a:p>
            <a:pPr eaLnBrk="1" hangingPunct="1">
              <a:buClr>
                <a:schemeClr val="tx1"/>
              </a:buClr>
              <a:buSzTx/>
              <a:buFont typeface="Wingdings" pitchFamily="2" charset="2"/>
              <a:buChar char="ü"/>
              <a:defRPr/>
            </a:pPr>
            <a:r>
              <a:rPr lang="en-US" sz="4000" b="1" dirty="0" smtClean="0">
                <a:latin typeface="Georgia" pitchFamily="18" charset="0"/>
              </a:rPr>
              <a:t>Being “Good” Doesn’t Forgive A Person’s Sins, Rather Requires Obedience To The Gospel (Rom. 3:23; 6:23; 1:16-17; 10:11-16)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sz="5400" b="1" u="sng" dirty="0" smtClean="0">
                <a:solidFill>
                  <a:schemeClr val="tx1"/>
                </a:solidFill>
                <a:latin typeface="Georgia" pitchFamily="18" charset="0"/>
              </a:rPr>
              <a:t>Examples Teach That: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AutoShape 4"/>
          <p:cNvSpPr>
            <a:spLocks noChangeArrowheads="1"/>
          </p:cNvSpPr>
          <p:nvPr/>
        </p:nvSpPr>
        <p:spPr bwMode="auto">
          <a:xfrm>
            <a:off x="381000" y="4495800"/>
            <a:ext cx="8534400" cy="1752600"/>
          </a:xfrm>
          <a:prstGeom prst="beve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304800"/>
            <a:ext cx="8991600" cy="6553200"/>
          </a:xfrm>
        </p:spPr>
        <p:txBody>
          <a:bodyPr>
            <a:normAutofit/>
          </a:bodyPr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6600" b="1" dirty="0" smtClean="0">
                <a:latin typeface="Georgia" pitchFamily="18" charset="0"/>
              </a:rPr>
              <a:t>	Heaven Is A Prepared Place For  A Prepared People!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en-US" sz="4400" b="1" dirty="0" smtClean="0">
              <a:solidFill>
                <a:schemeClr val="folHlink"/>
              </a:solidFill>
              <a:latin typeface="Georgia" pitchFamily="18" charset="0"/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endParaRPr lang="en-US" sz="4400" b="1" dirty="0" smtClean="0">
              <a:solidFill>
                <a:schemeClr val="folHlink"/>
              </a:solidFill>
              <a:latin typeface="Georgia" pitchFamily="18" charset="0"/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6000" b="1" dirty="0" smtClean="0">
                <a:solidFill>
                  <a:schemeClr val="bg1"/>
                </a:solidFill>
                <a:latin typeface="Georgia" pitchFamily="18" charset="0"/>
              </a:rPr>
              <a:t>  Are You Prepared?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49</TotalTime>
  <Words>131</Words>
  <Application>Microsoft Office PowerPoint</Application>
  <PresentationFormat>On-screen Show (4:3)</PresentationFormat>
  <Paragraphs>29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Equity</vt:lpstr>
      <vt:lpstr>GOD-CENTERED  NOT MAN-FOCUSED</vt:lpstr>
      <vt:lpstr>GOD-CENTERED  NOT MAN-FOCUSED</vt:lpstr>
      <vt:lpstr>Slide 3</vt:lpstr>
      <vt:lpstr>Slide 4</vt:lpstr>
      <vt:lpstr>ARE ALL “GOOD” PEOPLE GOING TO HEAVEN?</vt:lpstr>
      <vt:lpstr>Examples Of “Good” Men</vt:lpstr>
      <vt:lpstr>Examples Teach That: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GOD-CENTERED  NOT MAN-FOCUSED</dc:title>
  <dc:creator>O'neal</dc:creator>
  <cp:lastModifiedBy>O'neal</cp:lastModifiedBy>
  <cp:revision>6</cp:revision>
  <dcterms:created xsi:type="dcterms:W3CDTF">2014-07-17T13:27:55Z</dcterms:created>
  <dcterms:modified xsi:type="dcterms:W3CDTF">2014-07-17T14:25:55Z</dcterms:modified>
</cp:coreProperties>
</file>