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3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102" y="-10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E1D2B-8A09-480F-A17D-DF6948676197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9B4FEB-95E3-440A-82E2-6CAE9B85E1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37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B4FEB-95E3-440A-82E2-6CAE9B85E10F}" type="slidenum">
              <a:rPr lang="en-US" smtClean="0"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9B4FEB-95E3-440A-82E2-6CAE9B85E10F}" type="slidenum">
              <a:rPr lang="en-US" smtClean="0"/>
              <a:t>14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C7DE16-6930-4BF7-B480-838936D59A84}" type="datetimeFigureOut">
              <a:rPr lang="en-US" smtClean="0"/>
              <a:t>6/28/2015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933F3-E7BE-4BAB-A363-BDAE59F4237C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Last will and testamen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1" y="1066800"/>
            <a:ext cx="7239000" cy="44958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679961" y="228600"/>
            <a:ext cx="17840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God’s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058106" y="5410200"/>
            <a:ext cx="50277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Hebrews 9:15-17</a:t>
            </a:r>
            <a:endParaRPr lang="en-US" sz="54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Jesus’ blood cleanses the Conscience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“Impossible” – “never” shall blood of bulls and goats take away sin </a:t>
            </a:r>
            <a:r>
              <a:rPr lang="en-US" b="1" dirty="0" smtClean="0">
                <a:solidFill>
                  <a:srgbClr val="002060"/>
                </a:solidFill>
              </a:rPr>
              <a:t>(Heb. 10:4, 11)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Jesus’ blood cleanses the Conscience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“Impossible” – “never” shall blood of bulls and goats take away sin </a:t>
            </a:r>
            <a:r>
              <a:rPr lang="en-US" b="1" dirty="0" smtClean="0">
                <a:solidFill>
                  <a:srgbClr val="002060"/>
                </a:solidFill>
              </a:rPr>
              <a:t>(Heb. 10:4, 11)</a:t>
            </a:r>
          </a:p>
          <a:p>
            <a:r>
              <a:rPr lang="en-US" b="1" dirty="0" smtClean="0"/>
              <a:t>Jesus came to do the will of God –better than sacrifices and offerings </a:t>
            </a:r>
            <a:r>
              <a:rPr lang="en-US" b="1" dirty="0" smtClean="0">
                <a:solidFill>
                  <a:srgbClr val="002060"/>
                </a:solidFill>
              </a:rPr>
              <a:t>(Heb. 10:5-8,         Psm. 40:6-7)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Jesus’ blood cleanses the Conscience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“Impossible” – “never” shall blood of bulls and goats take away sin </a:t>
            </a:r>
            <a:r>
              <a:rPr lang="en-US" b="1" dirty="0" smtClean="0">
                <a:solidFill>
                  <a:srgbClr val="002060"/>
                </a:solidFill>
              </a:rPr>
              <a:t>(Heb. 10:4, 11)</a:t>
            </a:r>
          </a:p>
          <a:p>
            <a:r>
              <a:rPr lang="en-US" b="1" dirty="0" smtClean="0"/>
              <a:t>Jesus came to do the will of God –better than sacrifices and offerings </a:t>
            </a:r>
            <a:r>
              <a:rPr lang="en-US" b="1" dirty="0" smtClean="0">
                <a:solidFill>
                  <a:srgbClr val="002060"/>
                </a:solidFill>
              </a:rPr>
              <a:t>(Heb. 10:5-8,         Psm. 40:6-7)</a:t>
            </a:r>
          </a:p>
          <a:p>
            <a:r>
              <a:rPr lang="en-US" b="1" dirty="0" smtClean="0"/>
              <a:t>Jesus offers his body as a sufficient sacrifice for sins once and for all- for ever               </a:t>
            </a:r>
            <a:r>
              <a:rPr lang="en-US" b="1" dirty="0" smtClean="0">
                <a:solidFill>
                  <a:srgbClr val="002060"/>
                </a:solidFill>
              </a:rPr>
              <a:t>(Heb. 10:10, 12)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28900" y="1981200"/>
            <a:ext cx="3886200" cy="3352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0" y="2362200"/>
            <a:ext cx="3048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Did the Old Testament faithful have forgiveness when offering sacrifices of bulls and goats?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685800"/>
            <a:ext cx="335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If NO, then explain </a:t>
            </a:r>
            <a:r>
              <a:rPr lang="en-US" sz="2800" b="1" dirty="0" smtClean="0">
                <a:solidFill>
                  <a:srgbClr val="002060"/>
                </a:solidFill>
              </a:rPr>
              <a:t>Lev. 4:20, 26, 31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28900" y="1981200"/>
            <a:ext cx="3886200" cy="3352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0" y="2362200"/>
            <a:ext cx="3048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Did the Old Testament faithful have forgiveness when offering sacrifices of bulls and goats?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685800"/>
            <a:ext cx="335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If NO, then explain </a:t>
            </a:r>
            <a:r>
              <a:rPr lang="en-US" sz="2800" b="1" dirty="0" smtClean="0">
                <a:solidFill>
                  <a:srgbClr val="002060"/>
                </a:solidFill>
              </a:rPr>
              <a:t>Lev. 4:20, 26, 31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5400" y="685800"/>
            <a:ext cx="335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If YES, then explain </a:t>
            </a:r>
            <a:r>
              <a:rPr lang="en-US" sz="2800" b="1" dirty="0" smtClean="0">
                <a:solidFill>
                  <a:srgbClr val="002060"/>
                </a:solidFill>
              </a:rPr>
              <a:t>Heb.10:4, 11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628900" y="1981200"/>
            <a:ext cx="3886200" cy="3352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048000" y="2362200"/>
            <a:ext cx="3048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</a:rPr>
              <a:t>Did the Old Testament faithful have forgiveness when offering sacrifices of bulls and goats?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685800"/>
            <a:ext cx="335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If NO, then explain </a:t>
            </a:r>
            <a:r>
              <a:rPr lang="en-US" sz="2800" b="1" dirty="0" smtClean="0">
                <a:solidFill>
                  <a:srgbClr val="002060"/>
                </a:solidFill>
              </a:rPr>
              <a:t>Lev. 4:20, 26, 31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05400" y="685800"/>
            <a:ext cx="335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If YES, then explain </a:t>
            </a:r>
            <a:r>
              <a:rPr lang="en-US" sz="2800" b="1" dirty="0" smtClean="0">
                <a:solidFill>
                  <a:srgbClr val="002060"/>
                </a:solidFill>
              </a:rPr>
              <a:t>Heb.10:4, 11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76300" y="5473005"/>
            <a:ext cx="7391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Understanding the Blood of the Eternal Covenant is the harmonious solution             </a:t>
            </a:r>
            <a:r>
              <a:rPr lang="en-US" sz="2800" b="1" dirty="0" smtClean="0">
                <a:solidFill>
                  <a:srgbClr val="002060"/>
                </a:solidFill>
              </a:rPr>
              <a:t>(Heb. 13:20)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3810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God – </a:t>
            </a:r>
            <a:r>
              <a:rPr lang="en-US" sz="2800" b="1" u="sng" dirty="0" smtClean="0"/>
              <a:t>Blood of Eternal Covenant </a:t>
            </a:r>
            <a:endParaRPr lang="en-US" sz="28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0"/>
            <a:ext cx="243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Beginning of World 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38500" y="1524000"/>
            <a:ext cx="2667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First Covenant – blood of bulls and goats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00800" y="2044005"/>
            <a:ext cx="243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New Covenant – Jesus’ blood once for all </a:t>
            </a:r>
            <a:endParaRPr lang="en-US" sz="2800" b="1" dirty="0"/>
          </a:p>
        </p:txBody>
      </p:sp>
      <p:cxnSp>
        <p:nvCxnSpPr>
          <p:cNvPr id="7" name="Straight Arrow Connector 6"/>
          <p:cNvCxnSpPr>
            <a:endCxn id="5" idx="0"/>
          </p:cNvCxnSpPr>
          <p:nvPr/>
        </p:nvCxnSpPr>
        <p:spPr>
          <a:xfrm>
            <a:off x="6019800" y="914400"/>
            <a:ext cx="1600200" cy="1129605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04800" y="762000"/>
            <a:ext cx="2590800" cy="15240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3810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God – </a:t>
            </a:r>
            <a:r>
              <a:rPr lang="en-US" sz="2800" b="1" u="sng" dirty="0" smtClean="0"/>
              <a:t>Blood of Eternal Covenant </a:t>
            </a:r>
            <a:endParaRPr lang="en-US" sz="28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0"/>
            <a:ext cx="243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Beginning of World 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38500" y="1524000"/>
            <a:ext cx="2667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First Covenant – blood of bulls and goats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00800" y="2044005"/>
            <a:ext cx="243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New Covenant – Jesus’ blood once for all </a:t>
            </a:r>
            <a:endParaRPr lang="en-US" sz="2800" b="1" dirty="0"/>
          </a:p>
        </p:txBody>
      </p:sp>
      <p:cxnSp>
        <p:nvCxnSpPr>
          <p:cNvPr id="7" name="Straight Arrow Connector 6"/>
          <p:cNvCxnSpPr>
            <a:endCxn id="5" idx="0"/>
          </p:cNvCxnSpPr>
          <p:nvPr/>
        </p:nvCxnSpPr>
        <p:spPr>
          <a:xfrm>
            <a:off x="6019800" y="914400"/>
            <a:ext cx="1600200" cy="1129605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04800" y="762000"/>
            <a:ext cx="2590800" cy="15240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62200" y="297180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Law – shadow of good things to come; copies of true </a:t>
            </a:r>
            <a:r>
              <a:rPr lang="en-US" sz="2800" b="1" dirty="0" smtClean="0">
                <a:solidFill>
                  <a:srgbClr val="002060"/>
                </a:solidFill>
              </a:rPr>
              <a:t>(Heb. 10:1, 9:23-24)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3810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God – </a:t>
            </a:r>
            <a:r>
              <a:rPr lang="en-US" sz="2800" b="1" u="sng" dirty="0" smtClean="0"/>
              <a:t>Blood of Eternal Covenant </a:t>
            </a:r>
            <a:endParaRPr lang="en-US" sz="28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0"/>
            <a:ext cx="243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Beginning of World 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38500" y="1524000"/>
            <a:ext cx="2667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First Covenant – blood of bulls and goats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00800" y="2044005"/>
            <a:ext cx="243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New Covenant – Jesus’ blood once for all </a:t>
            </a:r>
            <a:endParaRPr lang="en-US" sz="2800" b="1" dirty="0"/>
          </a:p>
        </p:txBody>
      </p:sp>
      <p:cxnSp>
        <p:nvCxnSpPr>
          <p:cNvPr id="7" name="Straight Arrow Connector 6"/>
          <p:cNvCxnSpPr>
            <a:endCxn id="5" idx="0"/>
          </p:cNvCxnSpPr>
          <p:nvPr/>
        </p:nvCxnSpPr>
        <p:spPr>
          <a:xfrm>
            <a:off x="6019800" y="914400"/>
            <a:ext cx="1600200" cy="1129605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04800" y="762000"/>
            <a:ext cx="2590800" cy="15240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62200" y="297180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Law – shadow of good things to come; copies of true </a:t>
            </a:r>
            <a:r>
              <a:rPr lang="en-US" sz="2800" b="1" dirty="0" smtClean="0">
                <a:solidFill>
                  <a:srgbClr val="002060"/>
                </a:solidFill>
              </a:rPr>
              <a:t>(Heb. 10:1, 9:23-24)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4500" y="4343400"/>
            <a:ext cx="5715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Sacrifices of bulls and goats “type” striking against “antitype” - Jesus</a:t>
            </a:r>
            <a:endParaRPr lang="en-US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3810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God – </a:t>
            </a:r>
            <a:r>
              <a:rPr lang="en-US" sz="2800" b="1" u="sng" dirty="0" smtClean="0"/>
              <a:t>Blood of Eternal Covenant </a:t>
            </a:r>
            <a:endParaRPr lang="en-US" sz="28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304800" y="2286000"/>
            <a:ext cx="2438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Beginning of World 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238500" y="1524000"/>
            <a:ext cx="2667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First Covenant – blood of bulls and goats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400800" y="2044005"/>
            <a:ext cx="2438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New Covenant – Jesus’ blood once for all </a:t>
            </a:r>
            <a:endParaRPr lang="en-US" sz="2800" b="1" dirty="0"/>
          </a:p>
        </p:txBody>
      </p:sp>
      <p:cxnSp>
        <p:nvCxnSpPr>
          <p:cNvPr id="7" name="Straight Arrow Connector 6"/>
          <p:cNvCxnSpPr>
            <a:endCxn id="5" idx="0"/>
          </p:cNvCxnSpPr>
          <p:nvPr/>
        </p:nvCxnSpPr>
        <p:spPr>
          <a:xfrm>
            <a:off x="6019800" y="914400"/>
            <a:ext cx="1600200" cy="1129605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>
            <a:off x="304800" y="762000"/>
            <a:ext cx="2590800" cy="152400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362200" y="2971800"/>
            <a:ext cx="3886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Law – shadow of good things to come; copies of true </a:t>
            </a:r>
            <a:r>
              <a:rPr lang="en-US" sz="2800" b="1" dirty="0" smtClean="0">
                <a:solidFill>
                  <a:srgbClr val="002060"/>
                </a:solidFill>
              </a:rPr>
              <a:t>(Heb. 10:1, 9:23-24)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714500" y="4343400"/>
            <a:ext cx="5715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Sacrifices of bulls and goats “type” striking against “antitype” - Jesus</a:t>
            </a:r>
            <a:endParaRPr lang="en-US" sz="28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81000" y="5334000"/>
            <a:ext cx="8382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Jesus’ blood flows backward to redeem; and sufficient for those who now come to Jesus as mediator of a new covenant </a:t>
            </a:r>
            <a:r>
              <a:rPr lang="en-US" sz="2800" b="1" dirty="0" smtClean="0">
                <a:solidFill>
                  <a:srgbClr val="002060"/>
                </a:solidFill>
              </a:rPr>
              <a:t>(Heb. 9:15)</a:t>
            </a:r>
            <a:endParaRPr lang="en-US" sz="2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God’s Last Will And Testament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Greek word, DIATHEKE: </a:t>
            </a:r>
            <a:r>
              <a:rPr lang="en-US" b="1" dirty="0" smtClean="0">
                <a:solidFill>
                  <a:srgbClr val="002060"/>
                </a:solidFill>
              </a:rPr>
              <a:t>“covenant” </a:t>
            </a:r>
            <a:r>
              <a:rPr lang="en-US" b="1" dirty="0" smtClean="0"/>
              <a:t>(Promises, “cut and divide”); also used as </a:t>
            </a:r>
            <a:r>
              <a:rPr lang="en-US" b="1" dirty="0" smtClean="0">
                <a:solidFill>
                  <a:srgbClr val="002060"/>
                </a:solidFill>
              </a:rPr>
              <a:t>“will” </a:t>
            </a:r>
            <a:r>
              <a:rPr lang="en-US" b="1" dirty="0" smtClean="0"/>
              <a:t>or </a:t>
            </a:r>
            <a:r>
              <a:rPr lang="en-US" b="1" dirty="0" smtClean="0">
                <a:solidFill>
                  <a:srgbClr val="002060"/>
                </a:solidFill>
              </a:rPr>
              <a:t>“testament” </a:t>
            </a:r>
            <a:r>
              <a:rPr lang="en-US" b="1" dirty="0" smtClean="0"/>
              <a:t>with dividing up property with heirs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Cleansed and Confident…Why?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Jesus’ blood offered once and for all – sufficient </a:t>
            </a:r>
            <a:r>
              <a:rPr lang="en-US" b="1" dirty="0" smtClean="0">
                <a:solidFill>
                  <a:srgbClr val="002060"/>
                </a:solidFill>
              </a:rPr>
              <a:t>(Heb. 10:10, 14)</a:t>
            </a:r>
          </a:p>
          <a:p>
            <a:r>
              <a:rPr lang="en-US" b="1" dirty="0" smtClean="0"/>
              <a:t>Jesus will appear a second time apart from sin unto salvation for those who wait for Him </a:t>
            </a:r>
            <a:r>
              <a:rPr lang="en-US" b="1" dirty="0" smtClean="0">
                <a:solidFill>
                  <a:srgbClr val="002060"/>
                </a:solidFill>
              </a:rPr>
              <a:t>(Heb. 9:27-28)</a:t>
            </a:r>
          </a:p>
          <a:p>
            <a:r>
              <a:rPr lang="en-US" b="1" dirty="0" smtClean="0"/>
              <a:t>As Priestly king after the order of Melchizedek, Jesus sits and reigns till last enemy put under his feet – death                </a:t>
            </a:r>
            <a:r>
              <a:rPr lang="en-US" b="1" dirty="0" smtClean="0">
                <a:solidFill>
                  <a:srgbClr val="002060"/>
                </a:solidFill>
              </a:rPr>
              <a:t>(Heb. 10:12-13, I Cor. 15:25-26, Psm. 110:1,4)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Jesus’ death puts in force New Covenant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US" b="1" dirty="0" smtClean="0"/>
              <a:t>Like a “will” being put in force – Jesus’ death necessary. </a:t>
            </a:r>
          </a:p>
          <a:p>
            <a:r>
              <a:rPr lang="en-US" b="1" dirty="0" smtClean="0"/>
              <a:t>To secure redemption from sin and secure for heirs their eternal inheritance – Jesus’ death necessary </a:t>
            </a:r>
          </a:p>
          <a:p>
            <a:r>
              <a:rPr lang="en-US" b="1" dirty="0" smtClean="0"/>
              <a:t>Blood of bulls and goats under first covenant could not secure redemption apart from Jesus – Jesus’ death necessary.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God’s Last Will And Testament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Greek word, DIATHEKE: </a:t>
            </a:r>
            <a:r>
              <a:rPr lang="en-US" b="1" dirty="0" smtClean="0">
                <a:solidFill>
                  <a:srgbClr val="002060"/>
                </a:solidFill>
              </a:rPr>
              <a:t>“covenant” </a:t>
            </a:r>
            <a:r>
              <a:rPr lang="en-US" b="1" dirty="0" smtClean="0"/>
              <a:t>(Promises, “cut and divide”); also used as </a:t>
            </a:r>
            <a:r>
              <a:rPr lang="en-US" b="1" dirty="0" smtClean="0">
                <a:solidFill>
                  <a:srgbClr val="002060"/>
                </a:solidFill>
              </a:rPr>
              <a:t>“will” </a:t>
            </a:r>
            <a:r>
              <a:rPr lang="en-US" b="1" dirty="0" smtClean="0"/>
              <a:t>or </a:t>
            </a:r>
            <a:r>
              <a:rPr lang="en-US" b="1" dirty="0" smtClean="0">
                <a:solidFill>
                  <a:srgbClr val="002060"/>
                </a:solidFill>
              </a:rPr>
              <a:t>“testament” </a:t>
            </a:r>
            <a:r>
              <a:rPr lang="en-US" b="1" dirty="0" smtClean="0"/>
              <a:t>with dividing up property with heirs </a:t>
            </a:r>
          </a:p>
          <a:p>
            <a:r>
              <a:rPr lang="en-US" b="1" dirty="0" smtClean="0"/>
              <a:t>Before will is in force – death of testator must occur </a:t>
            </a:r>
            <a:r>
              <a:rPr lang="en-US" b="1" dirty="0" smtClean="0">
                <a:solidFill>
                  <a:srgbClr val="002060"/>
                </a:solidFill>
              </a:rPr>
              <a:t>(9:16-17)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God’s Last Will And Testament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Greek word, DIATHEKE: </a:t>
            </a:r>
            <a:r>
              <a:rPr lang="en-US" b="1" dirty="0" smtClean="0">
                <a:solidFill>
                  <a:srgbClr val="002060"/>
                </a:solidFill>
              </a:rPr>
              <a:t>“covenant” </a:t>
            </a:r>
            <a:r>
              <a:rPr lang="en-US" b="1" dirty="0" smtClean="0"/>
              <a:t>(Promises, “cut and divide”); also used as </a:t>
            </a:r>
            <a:r>
              <a:rPr lang="en-US" b="1" dirty="0" smtClean="0">
                <a:solidFill>
                  <a:srgbClr val="002060"/>
                </a:solidFill>
              </a:rPr>
              <a:t>“will” </a:t>
            </a:r>
            <a:r>
              <a:rPr lang="en-US" b="1" dirty="0" smtClean="0"/>
              <a:t>or </a:t>
            </a:r>
            <a:r>
              <a:rPr lang="en-US" b="1" dirty="0" smtClean="0">
                <a:solidFill>
                  <a:srgbClr val="002060"/>
                </a:solidFill>
              </a:rPr>
              <a:t>“testament” </a:t>
            </a:r>
            <a:r>
              <a:rPr lang="en-US" b="1" dirty="0" smtClean="0"/>
              <a:t>with dividing up property with heirs </a:t>
            </a:r>
          </a:p>
          <a:p>
            <a:r>
              <a:rPr lang="en-US" b="1" dirty="0" smtClean="0"/>
              <a:t>Before will is in force – death of testator must occur </a:t>
            </a:r>
            <a:r>
              <a:rPr lang="en-US" b="1" dirty="0" smtClean="0">
                <a:solidFill>
                  <a:srgbClr val="002060"/>
                </a:solidFill>
              </a:rPr>
              <a:t>(9:16-17)</a:t>
            </a:r>
          </a:p>
          <a:p>
            <a:r>
              <a:rPr lang="en-US" b="1" dirty="0" smtClean="0"/>
              <a:t>The “called” are the heirs </a:t>
            </a:r>
            <a:r>
              <a:rPr lang="en-US" b="1" dirty="0" smtClean="0">
                <a:solidFill>
                  <a:srgbClr val="002060"/>
                </a:solidFill>
              </a:rPr>
              <a:t>(9:15, 2 Thess. 2:14, I Cor. 1:24, Acts 2:41, I Cor. 1:2, 6:11)</a:t>
            </a:r>
          </a:p>
          <a:p>
            <a:pPr>
              <a:buNone/>
            </a:pP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God’s Last Will And Testament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Greek word, DIATHEKE: </a:t>
            </a:r>
            <a:r>
              <a:rPr lang="en-US" b="1" dirty="0" smtClean="0">
                <a:solidFill>
                  <a:srgbClr val="002060"/>
                </a:solidFill>
              </a:rPr>
              <a:t>“covenant” </a:t>
            </a:r>
            <a:r>
              <a:rPr lang="en-US" b="1" dirty="0" smtClean="0"/>
              <a:t>(Promises, “cut and divide”); also used as </a:t>
            </a:r>
            <a:r>
              <a:rPr lang="en-US" b="1" dirty="0" smtClean="0">
                <a:solidFill>
                  <a:srgbClr val="002060"/>
                </a:solidFill>
              </a:rPr>
              <a:t>“will” </a:t>
            </a:r>
            <a:r>
              <a:rPr lang="en-US" b="1" dirty="0" smtClean="0"/>
              <a:t>or </a:t>
            </a:r>
            <a:r>
              <a:rPr lang="en-US" b="1" dirty="0" smtClean="0">
                <a:solidFill>
                  <a:srgbClr val="002060"/>
                </a:solidFill>
              </a:rPr>
              <a:t>“testament” </a:t>
            </a:r>
            <a:r>
              <a:rPr lang="en-US" b="1" dirty="0" smtClean="0"/>
              <a:t>with dividing up property with heirs </a:t>
            </a:r>
          </a:p>
          <a:p>
            <a:r>
              <a:rPr lang="en-US" b="1" dirty="0" smtClean="0"/>
              <a:t>Before will is in force – death of testator must occur </a:t>
            </a:r>
            <a:r>
              <a:rPr lang="en-US" b="1" dirty="0" smtClean="0">
                <a:solidFill>
                  <a:srgbClr val="002060"/>
                </a:solidFill>
              </a:rPr>
              <a:t>(9:16-17)</a:t>
            </a:r>
          </a:p>
          <a:p>
            <a:r>
              <a:rPr lang="en-US" b="1" dirty="0" smtClean="0"/>
              <a:t>The “called” are the heirs </a:t>
            </a:r>
            <a:r>
              <a:rPr lang="en-US" b="1" dirty="0" smtClean="0">
                <a:solidFill>
                  <a:srgbClr val="002060"/>
                </a:solidFill>
              </a:rPr>
              <a:t>(9:15, 2 Thess. 2:14, I Cor. 1:24, Acts 2:41, I Cor. 1:2, 6:11)</a:t>
            </a:r>
          </a:p>
          <a:p>
            <a:r>
              <a:rPr lang="en-US" b="1" dirty="0" smtClean="0"/>
              <a:t>The Inheritance is eternal glory in Heaven           </a:t>
            </a:r>
            <a:r>
              <a:rPr lang="en-US" b="1" dirty="0" smtClean="0">
                <a:solidFill>
                  <a:srgbClr val="002060"/>
                </a:solidFill>
              </a:rPr>
              <a:t>(I Pet. 1:4, 7; 2 Tim. 4:8, Rev. 2:10)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First Covenant’s Limitation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There is no remission apart from the shedding of blood </a:t>
            </a:r>
            <a:r>
              <a:rPr lang="en-US" b="1" dirty="0" smtClean="0">
                <a:solidFill>
                  <a:srgbClr val="002060"/>
                </a:solidFill>
              </a:rPr>
              <a:t>(9:22)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First Covenant’s Limitation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There is no remission apart from the shedding of blood </a:t>
            </a:r>
            <a:r>
              <a:rPr lang="en-US" b="1" dirty="0" smtClean="0">
                <a:solidFill>
                  <a:srgbClr val="002060"/>
                </a:solidFill>
              </a:rPr>
              <a:t>(9:22)</a:t>
            </a:r>
          </a:p>
          <a:p>
            <a:r>
              <a:rPr lang="en-US" b="1" dirty="0" smtClean="0"/>
              <a:t>Blood of bulls and goats cannot cleanse the conscience or make perfect those that draw nigh </a:t>
            </a:r>
            <a:r>
              <a:rPr lang="en-US" b="1" dirty="0" smtClean="0">
                <a:solidFill>
                  <a:srgbClr val="002060"/>
                </a:solidFill>
              </a:rPr>
              <a:t>(10:1-2)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The First Covenant’s Limitation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There is no remission apart from the shedding of blood </a:t>
            </a:r>
            <a:r>
              <a:rPr lang="en-US" b="1" dirty="0" smtClean="0">
                <a:solidFill>
                  <a:srgbClr val="002060"/>
                </a:solidFill>
              </a:rPr>
              <a:t>(9:22)</a:t>
            </a:r>
          </a:p>
          <a:p>
            <a:r>
              <a:rPr lang="en-US" b="1" dirty="0" smtClean="0"/>
              <a:t>Blood of bulls and goats cannot cleanse the conscience or make perfect those that draw nigh </a:t>
            </a:r>
            <a:r>
              <a:rPr lang="en-US" b="1" dirty="0" smtClean="0">
                <a:solidFill>
                  <a:srgbClr val="002060"/>
                </a:solidFill>
              </a:rPr>
              <a:t>(10:1-2)</a:t>
            </a:r>
          </a:p>
          <a:p>
            <a:r>
              <a:rPr lang="en-US" b="1" dirty="0" smtClean="0"/>
              <a:t>Under the first covenant, the day of atonement was a reminder of all their sins </a:t>
            </a:r>
            <a:r>
              <a:rPr lang="en-US" b="1" dirty="0" smtClean="0">
                <a:solidFill>
                  <a:srgbClr val="002060"/>
                </a:solidFill>
              </a:rPr>
              <a:t>(Lev. 16:16, 21, Heb. 10:3)</a:t>
            </a:r>
            <a:endParaRPr 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457200" y="304800"/>
            <a:ext cx="8305800" cy="11430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 w="190500"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Jesus’ blood cleanses the Conscience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b="1" dirty="0" smtClean="0"/>
              <a:t>The First Covenant’s limitation is solved by Christ establishing a new covenant by His blood </a:t>
            </a:r>
            <a:r>
              <a:rPr lang="en-US" b="1" dirty="0" smtClean="0">
                <a:solidFill>
                  <a:srgbClr val="002060"/>
                </a:solidFill>
              </a:rPr>
              <a:t>(9:14, 10:4-12)</a:t>
            </a:r>
          </a:p>
          <a:p>
            <a:r>
              <a:rPr lang="en-US" b="1" dirty="0" smtClean="0"/>
              <a:t>God’s Plan: Christ suffer one time for sin – or else as high priest would be offering self and suffering many times since beginning of the world </a:t>
            </a:r>
            <a:r>
              <a:rPr lang="en-US" b="1" dirty="0" smtClean="0">
                <a:solidFill>
                  <a:srgbClr val="002060"/>
                </a:solidFill>
              </a:rPr>
              <a:t>(9:25-26)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</TotalTime>
  <Words>1080</Words>
  <Application>Microsoft Office PowerPoint</Application>
  <PresentationFormat>On-screen Show (4:3)</PresentationFormat>
  <Paragraphs>78</Paragraphs>
  <Slides>21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PowerPoint Presentation</vt:lpstr>
      <vt:lpstr>God’s Last Will And Testament</vt:lpstr>
      <vt:lpstr>God’s Last Will And Testament</vt:lpstr>
      <vt:lpstr>God’s Last Will And Testament</vt:lpstr>
      <vt:lpstr>God’s Last Will And Testament</vt:lpstr>
      <vt:lpstr>The First Covenant’s Limitation</vt:lpstr>
      <vt:lpstr>The First Covenant’s Limitation</vt:lpstr>
      <vt:lpstr>The First Covenant’s Limitation</vt:lpstr>
      <vt:lpstr>Jesus’ blood cleanses the Conscience</vt:lpstr>
      <vt:lpstr>Jesus’ blood cleanses the Conscience</vt:lpstr>
      <vt:lpstr>Jesus’ blood cleanses the Conscience</vt:lpstr>
      <vt:lpstr>Jesus’ blood cleanses the Conscience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Cleansed and Confident…Why?</vt:lpstr>
      <vt:lpstr>Jesus’ death puts in force New Covenant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Jerry</dc:creator>
  <cp:lastModifiedBy>Norris Long</cp:lastModifiedBy>
  <cp:revision>11</cp:revision>
  <dcterms:created xsi:type="dcterms:W3CDTF">2015-06-28T10:54:18Z</dcterms:created>
  <dcterms:modified xsi:type="dcterms:W3CDTF">2015-06-28T17:32:07Z</dcterms:modified>
</cp:coreProperties>
</file>