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  <p:sldId id="25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>
        <p:scale>
          <a:sx n="63" d="100"/>
          <a:sy n="63" d="100"/>
        </p:scale>
        <p:origin x="364" y="-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37E7-722B-44E1-B25C-E827C8607B9A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BBDB-422F-4A70-9055-74616F5B7B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097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37E7-722B-44E1-B25C-E827C8607B9A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BBDB-422F-4A70-9055-74616F5B7B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171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37E7-722B-44E1-B25C-E827C8607B9A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BBDB-422F-4A70-9055-74616F5B7B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772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37E7-722B-44E1-B25C-E827C8607B9A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BBDB-422F-4A70-9055-74616F5B7B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25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37E7-722B-44E1-B25C-E827C8607B9A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BBDB-422F-4A70-9055-74616F5B7B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279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37E7-722B-44E1-B25C-E827C8607B9A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BBDB-422F-4A70-9055-74616F5B7B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422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37E7-722B-44E1-B25C-E827C8607B9A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BBDB-422F-4A70-9055-74616F5B7B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50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37E7-722B-44E1-B25C-E827C8607B9A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BBDB-422F-4A70-9055-74616F5B7B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922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37E7-722B-44E1-B25C-E827C8607B9A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BBDB-422F-4A70-9055-74616F5B7B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458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37E7-722B-44E1-B25C-E827C8607B9A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BBDB-422F-4A70-9055-74616F5B7B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807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37E7-722B-44E1-B25C-E827C8607B9A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BBDB-422F-4A70-9055-74616F5B7B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81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2137E7-722B-44E1-B25C-E827C8607B9A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DCBBDB-422F-4A70-9055-74616F5B7B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124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8FA94-EC80-20AB-55EA-33289A06EF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B835D9-BF93-A002-5F93-31D628C65E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274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059C8C-01AD-99E4-2BF6-AB104BF54B6B}"/>
              </a:ext>
            </a:extLst>
          </p:cNvPr>
          <p:cNvSpPr txBox="1"/>
          <p:nvPr/>
        </p:nvSpPr>
        <p:spPr>
          <a:xfrm>
            <a:off x="157713" y="220779"/>
            <a:ext cx="40886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God ‘s</a:t>
            </a:r>
            <a:r>
              <a:rPr lang="en-US" sz="3200" dirty="0"/>
              <a:t>  inspired authoritative, confirmed, apostolic, </a:t>
            </a:r>
            <a:r>
              <a:rPr lang="en-US" sz="3200" b="1" dirty="0"/>
              <a:t>Word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F7FA5DA6-54C6-31C4-3B83-60150E66AF0A}"/>
              </a:ext>
            </a:extLst>
          </p:cNvPr>
          <p:cNvSpPr/>
          <p:nvPr/>
        </p:nvSpPr>
        <p:spPr>
          <a:xfrm rot="19149781">
            <a:off x="3774207" y="216419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75A2F2-62DB-8399-8A04-1BF4CDD64B85}"/>
              </a:ext>
            </a:extLst>
          </p:cNvPr>
          <p:cNvSpPr txBox="1"/>
          <p:nvPr/>
        </p:nvSpPr>
        <p:spPr>
          <a:xfrm>
            <a:off x="3854502" y="3270095"/>
            <a:ext cx="43620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Man </a:t>
            </a:r>
            <a:r>
              <a:rPr lang="en-US" sz="3200" dirty="0"/>
              <a:t>– who </a:t>
            </a:r>
            <a:r>
              <a:rPr lang="en-US" sz="3200" b="1" dirty="0"/>
              <a:t>can </a:t>
            </a:r>
            <a:r>
              <a:rPr lang="en-US" sz="3200" dirty="0"/>
              <a:t>understand and reason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BCECF4-CD4E-F78C-4644-5334075D685F}"/>
              </a:ext>
            </a:extLst>
          </p:cNvPr>
          <p:cNvSpPr txBox="1"/>
          <p:nvPr/>
        </p:nvSpPr>
        <p:spPr>
          <a:xfrm>
            <a:off x="157713" y="5368481"/>
            <a:ext cx="4584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What is “Common Sense”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03449E-C08C-1D04-02DC-EACE792E4A9C}"/>
              </a:ext>
            </a:extLst>
          </p:cNvPr>
          <p:cNvSpPr txBox="1"/>
          <p:nvPr/>
        </p:nvSpPr>
        <p:spPr>
          <a:xfrm>
            <a:off x="5080493" y="4611231"/>
            <a:ext cx="38535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“The basic, practical knowledge and good judgment that people need - to make safe, everyday choices. “</a:t>
            </a:r>
          </a:p>
        </p:txBody>
      </p:sp>
    </p:spTree>
    <p:extLst>
      <p:ext uri="{BB962C8B-B14F-4D97-AF65-F5344CB8AC3E}">
        <p14:creationId xmlns:p14="http://schemas.microsoft.com/office/powerpoint/2010/main" val="201671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0008D-C4BA-FDB5-50F1-636D9668A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God’s Law – Man’s Reasoning Exemplified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D038A-1B84-6EA7-5000-44CD0CC89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8097339" cy="4351338"/>
          </a:xfrm>
        </p:spPr>
        <p:txBody>
          <a:bodyPr/>
          <a:lstStyle/>
          <a:p>
            <a:r>
              <a:rPr lang="en-US" b="1" dirty="0"/>
              <a:t>Lawyer’s good question: </a:t>
            </a:r>
            <a:r>
              <a:rPr lang="en-US" i="1" dirty="0"/>
              <a:t>“What must I do to inherit eternal life”  </a:t>
            </a:r>
            <a:r>
              <a:rPr lang="en-US" i="1" dirty="0">
                <a:solidFill>
                  <a:srgbClr val="C00000"/>
                </a:solidFill>
              </a:rPr>
              <a:t>(v.25)</a:t>
            </a:r>
          </a:p>
          <a:p>
            <a:r>
              <a:rPr lang="en-US" b="1" dirty="0"/>
              <a:t>Jesus’ question : </a:t>
            </a:r>
            <a:r>
              <a:rPr lang="en-US" i="1" dirty="0"/>
              <a:t>“what is written in the law – How readest thou”</a:t>
            </a:r>
            <a:r>
              <a:rPr lang="en-US" b="1" dirty="0"/>
              <a:t> – how do you understand it ? </a:t>
            </a:r>
            <a:r>
              <a:rPr lang="en-US" dirty="0">
                <a:solidFill>
                  <a:srgbClr val="C00000"/>
                </a:solidFill>
              </a:rPr>
              <a:t>(v.26)</a:t>
            </a:r>
          </a:p>
          <a:p>
            <a:r>
              <a:rPr lang="en-US" b="1" dirty="0"/>
              <a:t>Lawyer’s response: </a:t>
            </a:r>
            <a:r>
              <a:rPr lang="en-US" i="1" dirty="0"/>
              <a:t>“Love the Lord thy God with all thy “being” (heart, soul, strength, mind” – and thy neighbor as thyself</a:t>
            </a:r>
            <a:r>
              <a:rPr lang="en-US" i="1" dirty="0">
                <a:solidFill>
                  <a:srgbClr val="C00000"/>
                </a:solidFill>
              </a:rPr>
              <a:t>”   (v. 27}</a:t>
            </a:r>
          </a:p>
          <a:p>
            <a:r>
              <a:rPr lang="en-US" b="1" dirty="0"/>
              <a:t>Jesus’s approving response: </a:t>
            </a:r>
            <a:r>
              <a:rPr lang="en-US" dirty="0"/>
              <a:t>“ this do, and thou shalt live” </a:t>
            </a:r>
            <a:r>
              <a:rPr lang="en-US" dirty="0">
                <a:solidFill>
                  <a:srgbClr val="C00000"/>
                </a:solidFill>
              </a:rPr>
              <a:t>(v. 28) (cf. Matt. 22:36-40)</a:t>
            </a:r>
          </a:p>
        </p:txBody>
      </p:sp>
    </p:spTree>
    <p:extLst>
      <p:ext uri="{BB962C8B-B14F-4D97-AF65-F5344CB8AC3E}">
        <p14:creationId xmlns:p14="http://schemas.microsoft.com/office/powerpoint/2010/main" val="2422626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27F9D-DFB8-A0F5-D603-B2A8D1568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52463-1778-731D-7D6E-D4C00C8CB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God’s Law – Man’s Reasoning Exposed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0EADD-50F2-414D-739D-162F1FF03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8097339" cy="4351338"/>
          </a:xfrm>
        </p:spPr>
        <p:txBody>
          <a:bodyPr/>
          <a:lstStyle/>
          <a:p>
            <a:r>
              <a:rPr lang="en-US" b="1" dirty="0"/>
              <a:t>“Who is my neighbor?” (v.29)</a:t>
            </a:r>
          </a:p>
          <a:p>
            <a:pPr lvl="1"/>
            <a:r>
              <a:rPr lang="en-US" dirty="0"/>
              <a:t>We  can come before God’s Law  with wrong motives. </a:t>
            </a:r>
          </a:p>
          <a:p>
            <a:pPr lvl="1"/>
            <a:r>
              <a:rPr lang="en-US" dirty="0"/>
              <a:t>Lawyer came to Jesus to test Him.</a:t>
            </a:r>
          </a:p>
          <a:p>
            <a:pPr lvl="1"/>
            <a:r>
              <a:rPr lang="en-US" dirty="0"/>
              <a:t>Lawyer read correctly but wanted to justify himself. </a:t>
            </a:r>
            <a:endParaRPr lang="en-US" b="1" dirty="0"/>
          </a:p>
          <a:p>
            <a:r>
              <a:rPr lang="en-US" b="1" dirty="0"/>
              <a:t>Jesus’ answer: the parable of the good Samaritan (v. 30-35)</a:t>
            </a:r>
          </a:p>
          <a:p>
            <a:r>
              <a:rPr lang="en-US" b="1" dirty="0"/>
              <a:t>Jesus’ question: </a:t>
            </a:r>
            <a:r>
              <a:rPr lang="en-US" dirty="0"/>
              <a:t>“which of these three (Priest, Levite, Samaritan) proved  neighbor unto the man who fell among robbers?” </a:t>
            </a:r>
          </a:p>
        </p:txBody>
      </p:sp>
    </p:spTree>
    <p:extLst>
      <p:ext uri="{BB962C8B-B14F-4D97-AF65-F5344CB8AC3E}">
        <p14:creationId xmlns:p14="http://schemas.microsoft.com/office/powerpoint/2010/main" val="40247537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33B8F-B59E-A612-C923-2FF773CAC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1686D-B591-1181-6E0B-0ECAD3B67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God’s Law – Man’s Reasoning United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92502-6B75-E390-EF36-896655A7A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8097339" cy="4351338"/>
          </a:xfrm>
        </p:spPr>
        <p:txBody>
          <a:bodyPr/>
          <a:lstStyle/>
          <a:p>
            <a:r>
              <a:rPr lang="en-US" b="1" dirty="0"/>
              <a:t>Lawyer’s response: </a:t>
            </a:r>
            <a:r>
              <a:rPr lang="en-US" dirty="0"/>
              <a:t>“ He that showed mercy on him” </a:t>
            </a:r>
            <a:r>
              <a:rPr lang="en-US" b="1" dirty="0"/>
              <a:t>(v.37) </a:t>
            </a:r>
          </a:p>
          <a:p>
            <a:r>
              <a:rPr lang="en-US" b="1" dirty="0"/>
              <a:t>Jesus’ command: </a:t>
            </a:r>
            <a:r>
              <a:rPr lang="en-US" i="1" dirty="0"/>
              <a:t>“go and do  thou likewise”       </a:t>
            </a:r>
            <a:r>
              <a:rPr lang="en-US" b="1" dirty="0"/>
              <a:t>(v. 37)</a:t>
            </a:r>
          </a:p>
        </p:txBody>
      </p:sp>
    </p:spTree>
    <p:extLst>
      <p:ext uri="{BB962C8B-B14F-4D97-AF65-F5344CB8AC3E}">
        <p14:creationId xmlns:p14="http://schemas.microsoft.com/office/powerpoint/2010/main" val="1554507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4A481-D2C1-1381-F87B-80E22EB25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ACA85-F7C3-A37B-25FE-ED966044D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Man Can Reason Correctly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73C44-AC80-A7BA-E38B-5B09F0972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Searching the Scriptures ... </a:t>
            </a:r>
            <a:r>
              <a:rPr lang="en-US" i="1" dirty="0"/>
              <a:t>For eternal life               </a:t>
            </a:r>
            <a:r>
              <a:rPr lang="en-US" dirty="0">
                <a:solidFill>
                  <a:srgbClr val="C00000"/>
                </a:solidFill>
              </a:rPr>
              <a:t>(Jn. 5:39-40)</a:t>
            </a:r>
          </a:p>
          <a:p>
            <a:r>
              <a:rPr lang="en-US" dirty="0"/>
              <a:t>Searching the Scriptures ... Jesus is the Christ </a:t>
            </a:r>
            <a:r>
              <a:rPr lang="en-US" dirty="0">
                <a:solidFill>
                  <a:srgbClr val="C00000"/>
                </a:solidFill>
              </a:rPr>
              <a:t>(Acts 17:11 cf. v.3)</a:t>
            </a:r>
          </a:p>
          <a:p>
            <a:r>
              <a:rPr lang="en-US" dirty="0"/>
              <a:t>Searching the Scriptures </a:t>
            </a:r>
            <a:r>
              <a:rPr lang="en-US" dirty="0">
                <a:solidFill>
                  <a:srgbClr val="C00000"/>
                </a:solidFill>
              </a:rPr>
              <a:t>... </a:t>
            </a:r>
            <a:r>
              <a:rPr lang="en-US" i="1" dirty="0"/>
              <a:t>When you read you can understand </a:t>
            </a:r>
            <a:r>
              <a:rPr lang="en-US" i="1" dirty="0">
                <a:solidFill>
                  <a:srgbClr val="C00000"/>
                </a:solidFill>
              </a:rPr>
              <a:t>(Eph. 3:3-4)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237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BA483-491B-E240-096B-A6D0DFCFC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 Can Reason Correctly... But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3B563-0F4C-585F-625B-B130EE132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invisible things of God are clearly seen... </a:t>
            </a:r>
            <a:r>
              <a:rPr lang="en-US" dirty="0">
                <a:solidFill>
                  <a:srgbClr val="C00000"/>
                </a:solidFill>
              </a:rPr>
              <a:t>(Rom. 1:20)</a:t>
            </a:r>
          </a:p>
          <a:p>
            <a:r>
              <a:rPr lang="en-US" dirty="0"/>
              <a:t>Reasoning can become vain, and a senseless heart become dark </a:t>
            </a:r>
            <a:r>
              <a:rPr lang="en-US" dirty="0">
                <a:solidFill>
                  <a:srgbClr val="C00000"/>
                </a:solidFill>
              </a:rPr>
              <a:t>(Rom. 1:21)</a:t>
            </a:r>
          </a:p>
        </p:txBody>
      </p:sp>
    </p:spTree>
    <p:extLst>
      <p:ext uri="{BB962C8B-B14F-4D97-AF65-F5344CB8AC3E}">
        <p14:creationId xmlns:p14="http://schemas.microsoft.com/office/powerpoint/2010/main" val="37143755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B2E841-9349-9B33-782B-568E6D250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85A19-19F2-A04D-82C0-5CD5287118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28A20D-518A-F143-DECF-10BA24573E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04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368</Words>
  <Application>Microsoft Office PowerPoint</Application>
  <PresentationFormat>On-screen Show (4:3)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God’s Law – Man’s Reasoning Exemplified</vt:lpstr>
      <vt:lpstr>God’s Law – Man’s Reasoning Exposed </vt:lpstr>
      <vt:lpstr>God’s Law – Man’s Reasoning United </vt:lpstr>
      <vt:lpstr>     Man Can Reason Correctly </vt:lpstr>
      <vt:lpstr>Man Can Reason Correctly... But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Fite</dc:creator>
  <cp:lastModifiedBy>Jerry Fite</cp:lastModifiedBy>
  <cp:revision>1</cp:revision>
  <dcterms:created xsi:type="dcterms:W3CDTF">2026-08-16T11:32:20Z</dcterms:created>
  <dcterms:modified xsi:type="dcterms:W3CDTF">2026-08-16T13:23:06Z</dcterms:modified>
</cp:coreProperties>
</file>