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57"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showGuides="1">
      <p:cViewPr varScale="1">
        <p:scale>
          <a:sx n="49" d="100"/>
          <a:sy n="49" d="100"/>
        </p:scale>
        <p:origin x="1732" y="5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0AF622-8058-418B-8001-6688E1EA1D7E}" type="datetimeFigureOut">
              <a:rPr lang="en-US" smtClean="0"/>
              <a:t>6/7/2026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8EB34A-0C11-4A69-809C-A67D02E8B230}" type="slidenum">
              <a:rPr lang="en-US" smtClean="0"/>
              <a:t>‹#›</a:t>
            </a:fld>
            <a:endParaRPr lang="en-US" dirty="0"/>
          </a:p>
        </p:txBody>
      </p:sp>
    </p:spTree>
    <p:extLst>
      <p:ext uri="{BB962C8B-B14F-4D97-AF65-F5344CB8AC3E}">
        <p14:creationId xmlns:p14="http://schemas.microsoft.com/office/powerpoint/2010/main" val="806865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0AF622-8058-418B-8001-6688E1EA1D7E}" type="datetimeFigureOut">
              <a:rPr lang="en-US" smtClean="0"/>
              <a:t>6/7/2026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8EB34A-0C11-4A69-809C-A67D02E8B230}" type="slidenum">
              <a:rPr lang="en-US" smtClean="0"/>
              <a:t>‹#›</a:t>
            </a:fld>
            <a:endParaRPr lang="en-US" dirty="0"/>
          </a:p>
        </p:txBody>
      </p:sp>
    </p:spTree>
    <p:extLst>
      <p:ext uri="{BB962C8B-B14F-4D97-AF65-F5344CB8AC3E}">
        <p14:creationId xmlns:p14="http://schemas.microsoft.com/office/powerpoint/2010/main" val="597993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0AF622-8058-418B-8001-6688E1EA1D7E}" type="datetimeFigureOut">
              <a:rPr lang="en-US" smtClean="0"/>
              <a:t>6/7/2026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8EB34A-0C11-4A69-809C-A67D02E8B230}" type="slidenum">
              <a:rPr lang="en-US" smtClean="0"/>
              <a:t>‹#›</a:t>
            </a:fld>
            <a:endParaRPr lang="en-US" dirty="0"/>
          </a:p>
        </p:txBody>
      </p:sp>
    </p:spTree>
    <p:extLst>
      <p:ext uri="{BB962C8B-B14F-4D97-AF65-F5344CB8AC3E}">
        <p14:creationId xmlns:p14="http://schemas.microsoft.com/office/powerpoint/2010/main" val="4089448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0AF622-8058-418B-8001-6688E1EA1D7E}" type="datetimeFigureOut">
              <a:rPr lang="en-US" smtClean="0"/>
              <a:t>6/7/2026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8EB34A-0C11-4A69-809C-A67D02E8B230}" type="slidenum">
              <a:rPr lang="en-US" smtClean="0"/>
              <a:t>‹#›</a:t>
            </a:fld>
            <a:endParaRPr lang="en-US" dirty="0"/>
          </a:p>
        </p:txBody>
      </p:sp>
    </p:spTree>
    <p:extLst>
      <p:ext uri="{BB962C8B-B14F-4D97-AF65-F5344CB8AC3E}">
        <p14:creationId xmlns:p14="http://schemas.microsoft.com/office/powerpoint/2010/main" val="3743120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0AF622-8058-418B-8001-6688E1EA1D7E}" type="datetimeFigureOut">
              <a:rPr lang="en-US" smtClean="0"/>
              <a:t>6/7/2026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8EB34A-0C11-4A69-809C-A67D02E8B230}" type="slidenum">
              <a:rPr lang="en-US" smtClean="0"/>
              <a:t>‹#›</a:t>
            </a:fld>
            <a:endParaRPr lang="en-US" dirty="0"/>
          </a:p>
        </p:txBody>
      </p:sp>
    </p:spTree>
    <p:extLst>
      <p:ext uri="{BB962C8B-B14F-4D97-AF65-F5344CB8AC3E}">
        <p14:creationId xmlns:p14="http://schemas.microsoft.com/office/powerpoint/2010/main" val="1304735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80AF622-8058-418B-8001-6688E1EA1D7E}" type="datetimeFigureOut">
              <a:rPr lang="en-US" smtClean="0"/>
              <a:t>6/7/2026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48EB34A-0C11-4A69-809C-A67D02E8B230}" type="slidenum">
              <a:rPr lang="en-US" smtClean="0"/>
              <a:t>‹#›</a:t>
            </a:fld>
            <a:endParaRPr lang="en-US" dirty="0"/>
          </a:p>
        </p:txBody>
      </p:sp>
    </p:spTree>
    <p:extLst>
      <p:ext uri="{BB962C8B-B14F-4D97-AF65-F5344CB8AC3E}">
        <p14:creationId xmlns:p14="http://schemas.microsoft.com/office/powerpoint/2010/main" val="1300111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80AF622-8058-418B-8001-6688E1EA1D7E}" type="datetimeFigureOut">
              <a:rPr lang="en-US" smtClean="0"/>
              <a:t>6/7/2026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48EB34A-0C11-4A69-809C-A67D02E8B230}" type="slidenum">
              <a:rPr lang="en-US" smtClean="0"/>
              <a:t>‹#›</a:t>
            </a:fld>
            <a:endParaRPr lang="en-US" dirty="0"/>
          </a:p>
        </p:txBody>
      </p:sp>
    </p:spTree>
    <p:extLst>
      <p:ext uri="{BB962C8B-B14F-4D97-AF65-F5344CB8AC3E}">
        <p14:creationId xmlns:p14="http://schemas.microsoft.com/office/powerpoint/2010/main" val="3474846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80AF622-8058-418B-8001-6688E1EA1D7E}" type="datetimeFigureOut">
              <a:rPr lang="en-US" smtClean="0"/>
              <a:t>6/7/2026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48EB34A-0C11-4A69-809C-A67D02E8B230}" type="slidenum">
              <a:rPr lang="en-US" smtClean="0"/>
              <a:t>‹#›</a:t>
            </a:fld>
            <a:endParaRPr lang="en-US" dirty="0"/>
          </a:p>
        </p:txBody>
      </p:sp>
    </p:spTree>
    <p:extLst>
      <p:ext uri="{BB962C8B-B14F-4D97-AF65-F5344CB8AC3E}">
        <p14:creationId xmlns:p14="http://schemas.microsoft.com/office/powerpoint/2010/main" val="4279857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0AF622-8058-418B-8001-6688E1EA1D7E}" type="datetimeFigureOut">
              <a:rPr lang="en-US" smtClean="0"/>
              <a:t>6/7/2026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48EB34A-0C11-4A69-809C-A67D02E8B230}" type="slidenum">
              <a:rPr lang="en-US" smtClean="0"/>
              <a:t>‹#›</a:t>
            </a:fld>
            <a:endParaRPr lang="en-US" dirty="0"/>
          </a:p>
        </p:txBody>
      </p:sp>
    </p:spTree>
    <p:extLst>
      <p:ext uri="{BB962C8B-B14F-4D97-AF65-F5344CB8AC3E}">
        <p14:creationId xmlns:p14="http://schemas.microsoft.com/office/powerpoint/2010/main" val="63064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80AF622-8058-418B-8001-6688E1EA1D7E}" type="datetimeFigureOut">
              <a:rPr lang="en-US" smtClean="0"/>
              <a:t>6/7/2026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48EB34A-0C11-4A69-809C-A67D02E8B230}" type="slidenum">
              <a:rPr lang="en-US" smtClean="0"/>
              <a:t>‹#›</a:t>
            </a:fld>
            <a:endParaRPr lang="en-US" dirty="0"/>
          </a:p>
        </p:txBody>
      </p:sp>
    </p:spTree>
    <p:extLst>
      <p:ext uri="{BB962C8B-B14F-4D97-AF65-F5344CB8AC3E}">
        <p14:creationId xmlns:p14="http://schemas.microsoft.com/office/powerpoint/2010/main" val="2124271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80AF622-8058-418B-8001-6688E1EA1D7E}" type="datetimeFigureOut">
              <a:rPr lang="en-US" smtClean="0"/>
              <a:t>6/7/2026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48EB34A-0C11-4A69-809C-A67D02E8B230}" type="slidenum">
              <a:rPr lang="en-US" smtClean="0"/>
              <a:t>‹#›</a:t>
            </a:fld>
            <a:endParaRPr lang="en-US" dirty="0"/>
          </a:p>
        </p:txBody>
      </p:sp>
    </p:spTree>
    <p:extLst>
      <p:ext uri="{BB962C8B-B14F-4D97-AF65-F5344CB8AC3E}">
        <p14:creationId xmlns:p14="http://schemas.microsoft.com/office/powerpoint/2010/main" val="1637403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80AF622-8058-418B-8001-6688E1EA1D7E}" type="datetimeFigureOut">
              <a:rPr lang="en-US" smtClean="0"/>
              <a:t>6/7/2026</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48EB34A-0C11-4A69-809C-A67D02E8B230}" type="slidenum">
              <a:rPr lang="en-US" smtClean="0"/>
              <a:t>‹#›</a:t>
            </a:fld>
            <a:endParaRPr lang="en-US" dirty="0"/>
          </a:p>
        </p:txBody>
      </p:sp>
    </p:spTree>
    <p:extLst>
      <p:ext uri="{BB962C8B-B14F-4D97-AF65-F5344CB8AC3E}">
        <p14:creationId xmlns:p14="http://schemas.microsoft.com/office/powerpoint/2010/main" val="315931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DEF14-4C8D-D605-5376-82FDACA24C7E}"/>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60BC164F-643E-45E5-F990-965DAB0826E4}"/>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955645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he Status of the Priests, Then and Now – The Israel Bible">
            <a:extLst>
              <a:ext uri="{FF2B5EF4-FFF2-40B4-BE49-F238E27FC236}">
                <a16:creationId xmlns:a16="http://schemas.microsoft.com/office/drawing/2014/main" id="{3798A8F3-CDA4-638A-39D7-55AA2560991F}"/>
              </a:ext>
            </a:extLst>
          </p:cNvPr>
          <p:cNvPicPr>
            <a:picLocks noChangeAspect="1"/>
          </p:cNvPicPr>
          <p:nvPr/>
        </p:nvPicPr>
        <p:blipFill>
          <a:blip r:embed="rId2"/>
          <a:stretch>
            <a:fillRect/>
          </a:stretch>
        </p:blipFill>
        <p:spPr>
          <a:xfrm>
            <a:off x="0" y="1"/>
            <a:ext cx="4503661" cy="3866606"/>
          </a:xfrm>
          <a:prstGeom prst="rect">
            <a:avLst/>
          </a:prstGeom>
        </p:spPr>
      </p:pic>
      <p:sp>
        <p:nvSpPr>
          <p:cNvPr id="3" name="TextBox 2">
            <a:extLst>
              <a:ext uri="{FF2B5EF4-FFF2-40B4-BE49-F238E27FC236}">
                <a16:creationId xmlns:a16="http://schemas.microsoft.com/office/drawing/2014/main" id="{6C267F93-9EA7-7916-690F-A07783DFC1F3}"/>
              </a:ext>
            </a:extLst>
          </p:cNvPr>
          <p:cNvSpPr txBox="1"/>
          <p:nvPr/>
        </p:nvSpPr>
        <p:spPr>
          <a:xfrm>
            <a:off x="587829" y="4062549"/>
            <a:ext cx="3654575" cy="1569660"/>
          </a:xfrm>
          <a:prstGeom prst="rect">
            <a:avLst/>
          </a:prstGeom>
          <a:noFill/>
        </p:spPr>
        <p:txBody>
          <a:bodyPr wrap="square" rtlCol="0">
            <a:spAutoFit/>
          </a:bodyPr>
          <a:lstStyle/>
          <a:p>
            <a:r>
              <a:rPr lang="en-US" sz="2400" b="1" dirty="0"/>
              <a:t>The High Priest with the Levitical Priesthood – Serving the People before God </a:t>
            </a:r>
          </a:p>
        </p:txBody>
      </p:sp>
      <p:sp>
        <p:nvSpPr>
          <p:cNvPr id="7" name="Rectangle 6">
            <a:extLst>
              <a:ext uri="{FF2B5EF4-FFF2-40B4-BE49-F238E27FC236}">
                <a16:creationId xmlns:a16="http://schemas.microsoft.com/office/drawing/2014/main" id="{E8415C26-BE76-4AD1-0B46-AB1ABD8F34FB}"/>
              </a:ext>
            </a:extLst>
          </p:cNvPr>
          <p:cNvSpPr/>
          <p:nvPr/>
        </p:nvSpPr>
        <p:spPr>
          <a:xfrm>
            <a:off x="4754880" y="2129246"/>
            <a:ext cx="2756263" cy="404948"/>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CDECB0B2-8928-7A6B-14FF-E708DDB86FAD}"/>
              </a:ext>
            </a:extLst>
          </p:cNvPr>
          <p:cNvSpPr/>
          <p:nvPr/>
        </p:nvSpPr>
        <p:spPr>
          <a:xfrm>
            <a:off x="7511143" y="679269"/>
            <a:ext cx="1632857" cy="404949"/>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5FEE5076-7E5A-6F83-9A92-498F2E575215}"/>
              </a:ext>
            </a:extLst>
          </p:cNvPr>
          <p:cNvSpPr/>
          <p:nvPr/>
        </p:nvSpPr>
        <p:spPr>
          <a:xfrm>
            <a:off x="4754880" y="1084218"/>
            <a:ext cx="2847703" cy="404948"/>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FCF77F3A-CE97-E844-99F3-E1F1B31D1671}"/>
              </a:ext>
            </a:extLst>
          </p:cNvPr>
          <p:cNvSpPr txBox="1"/>
          <p:nvPr/>
        </p:nvSpPr>
        <p:spPr>
          <a:xfrm>
            <a:off x="4640341" y="101210"/>
            <a:ext cx="4572000" cy="6001643"/>
          </a:xfrm>
          <a:prstGeom prst="rect">
            <a:avLst/>
          </a:prstGeom>
          <a:noFill/>
        </p:spPr>
        <p:txBody>
          <a:bodyPr wrap="square">
            <a:spAutoFit/>
          </a:bodyPr>
          <a:lstStyle/>
          <a:p>
            <a:r>
              <a:rPr lang="en-US" sz="3200" dirty="0"/>
              <a:t>And the Lord spoke to Moses, saying: “Bring the tribe of Levi near, and present them before Aaron the priest, that they may serve him. And they shall attend to his needs and the needs of the whole congregation before the tabernacle of meeting, to do the work of the tabernacle.</a:t>
            </a:r>
          </a:p>
        </p:txBody>
      </p:sp>
      <p:sp>
        <p:nvSpPr>
          <p:cNvPr id="6" name="TextBox 5">
            <a:extLst>
              <a:ext uri="{FF2B5EF4-FFF2-40B4-BE49-F238E27FC236}">
                <a16:creationId xmlns:a16="http://schemas.microsoft.com/office/drawing/2014/main" id="{FA49E26A-92E0-BEFC-2EBE-868A321961B6}"/>
              </a:ext>
            </a:extLst>
          </p:cNvPr>
          <p:cNvSpPr txBox="1"/>
          <p:nvPr/>
        </p:nvSpPr>
        <p:spPr>
          <a:xfrm>
            <a:off x="5564777" y="6089086"/>
            <a:ext cx="3265714" cy="523220"/>
          </a:xfrm>
          <a:prstGeom prst="rect">
            <a:avLst/>
          </a:prstGeom>
          <a:noFill/>
        </p:spPr>
        <p:txBody>
          <a:bodyPr wrap="square" rtlCol="0">
            <a:spAutoFit/>
          </a:bodyPr>
          <a:lstStyle/>
          <a:p>
            <a:r>
              <a:rPr lang="en-US" sz="2800" b="1" dirty="0"/>
              <a:t>Numbers 3:5-7</a:t>
            </a:r>
          </a:p>
        </p:txBody>
      </p:sp>
      <p:cxnSp>
        <p:nvCxnSpPr>
          <p:cNvPr id="11" name="Straight Connector 10">
            <a:extLst>
              <a:ext uri="{FF2B5EF4-FFF2-40B4-BE49-F238E27FC236}">
                <a16:creationId xmlns:a16="http://schemas.microsoft.com/office/drawing/2014/main" id="{0426DD95-148D-1061-FBEA-CCE20981065D}"/>
              </a:ext>
            </a:extLst>
          </p:cNvPr>
          <p:cNvCxnSpPr/>
          <p:nvPr/>
        </p:nvCxnSpPr>
        <p:spPr>
          <a:xfrm>
            <a:off x="4754880" y="3540034"/>
            <a:ext cx="3918857" cy="0"/>
          </a:xfrm>
          <a:prstGeom prst="line">
            <a:avLst/>
          </a:prstGeom>
          <a:ln w="57150"/>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61FEE38E-D139-0F9A-17A1-DB1513C5C09D}"/>
              </a:ext>
            </a:extLst>
          </p:cNvPr>
          <p:cNvCxnSpPr>
            <a:cxnSpLocks/>
          </p:cNvCxnSpPr>
          <p:nvPr/>
        </p:nvCxnSpPr>
        <p:spPr>
          <a:xfrm>
            <a:off x="4754880" y="4049488"/>
            <a:ext cx="3918857" cy="0"/>
          </a:xfrm>
          <a:prstGeom prst="line">
            <a:avLst/>
          </a:prstGeom>
          <a:ln w="57150"/>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86A57266-DC32-6EAE-7F22-61B953F61EE1}"/>
              </a:ext>
            </a:extLst>
          </p:cNvPr>
          <p:cNvCxnSpPr/>
          <p:nvPr/>
        </p:nvCxnSpPr>
        <p:spPr>
          <a:xfrm>
            <a:off x="4754880" y="4532812"/>
            <a:ext cx="4075611" cy="0"/>
          </a:xfrm>
          <a:prstGeom prst="line">
            <a:avLst/>
          </a:prstGeom>
          <a:ln w="57150"/>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64992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left)">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left)">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ipe(left)">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wipe(left)">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wipe(left)">
                                      <p:cBhvr>
                                        <p:cTn id="3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314B193-5DB4-CEFC-A0C5-F55519BFA281}"/>
              </a:ext>
            </a:extLst>
          </p:cNvPr>
          <p:cNvSpPr txBox="1"/>
          <p:nvPr/>
        </p:nvSpPr>
        <p:spPr>
          <a:xfrm>
            <a:off x="313509" y="705393"/>
            <a:ext cx="4741817" cy="1200329"/>
          </a:xfrm>
          <a:prstGeom prst="rect">
            <a:avLst/>
          </a:prstGeom>
          <a:noFill/>
        </p:spPr>
        <p:txBody>
          <a:bodyPr wrap="square" rtlCol="0">
            <a:spAutoFit/>
          </a:bodyPr>
          <a:lstStyle/>
          <a:p>
            <a:r>
              <a:rPr lang="en-US" sz="3600" b="1" dirty="0"/>
              <a:t>Jesus is our High Priest today... </a:t>
            </a:r>
          </a:p>
        </p:txBody>
      </p:sp>
      <p:sp>
        <p:nvSpPr>
          <p:cNvPr id="3" name="TextBox 2">
            <a:extLst>
              <a:ext uri="{FF2B5EF4-FFF2-40B4-BE49-F238E27FC236}">
                <a16:creationId xmlns:a16="http://schemas.microsoft.com/office/drawing/2014/main" id="{EE30A52E-896C-D4F3-ED1A-7A5F46868107}"/>
              </a:ext>
            </a:extLst>
          </p:cNvPr>
          <p:cNvSpPr txBox="1"/>
          <p:nvPr/>
        </p:nvSpPr>
        <p:spPr>
          <a:xfrm>
            <a:off x="313509" y="2519859"/>
            <a:ext cx="3631475" cy="2308324"/>
          </a:xfrm>
          <a:prstGeom prst="rect">
            <a:avLst/>
          </a:prstGeom>
          <a:noFill/>
        </p:spPr>
        <p:txBody>
          <a:bodyPr wrap="square" rtlCol="0">
            <a:spAutoFit/>
          </a:bodyPr>
          <a:lstStyle/>
          <a:p>
            <a:r>
              <a:rPr lang="en-US" sz="3600" b="1" dirty="0"/>
              <a:t>We can therefore draw near to God today....</a:t>
            </a:r>
          </a:p>
        </p:txBody>
      </p:sp>
      <p:sp>
        <p:nvSpPr>
          <p:cNvPr id="4" name="TextBox 3">
            <a:extLst>
              <a:ext uri="{FF2B5EF4-FFF2-40B4-BE49-F238E27FC236}">
                <a16:creationId xmlns:a16="http://schemas.microsoft.com/office/drawing/2014/main" id="{EA291AED-DDAE-9B78-41AE-E19177CAEDCF}"/>
              </a:ext>
            </a:extLst>
          </p:cNvPr>
          <p:cNvSpPr txBox="1"/>
          <p:nvPr/>
        </p:nvSpPr>
        <p:spPr>
          <a:xfrm>
            <a:off x="111032" y="5200474"/>
            <a:ext cx="7876905" cy="1200329"/>
          </a:xfrm>
          <a:prstGeom prst="rect">
            <a:avLst/>
          </a:prstGeom>
          <a:noFill/>
        </p:spPr>
        <p:txBody>
          <a:bodyPr wrap="square" rtlCol="0">
            <a:spAutoFit/>
          </a:bodyPr>
          <a:lstStyle/>
          <a:p>
            <a:r>
              <a:rPr lang="en-US" sz="3600" b="1" dirty="0"/>
              <a:t>We can draw near with confidence having such a great High Priest</a:t>
            </a:r>
          </a:p>
        </p:txBody>
      </p:sp>
      <p:sp>
        <p:nvSpPr>
          <p:cNvPr id="5" name="Arrow: Right 4">
            <a:extLst>
              <a:ext uri="{FF2B5EF4-FFF2-40B4-BE49-F238E27FC236}">
                <a16:creationId xmlns:a16="http://schemas.microsoft.com/office/drawing/2014/main" id="{DB2211B3-30AB-06B1-34B1-4AE3FC93BCFC}"/>
              </a:ext>
            </a:extLst>
          </p:cNvPr>
          <p:cNvSpPr/>
          <p:nvPr/>
        </p:nvSpPr>
        <p:spPr>
          <a:xfrm>
            <a:off x="6844937" y="6028511"/>
            <a:ext cx="2049562" cy="74458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6E354E2F-1344-D034-31BF-C93DDD50170A}"/>
              </a:ext>
            </a:extLst>
          </p:cNvPr>
          <p:cNvSpPr txBox="1"/>
          <p:nvPr/>
        </p:nvSpPr>
        <p:spPr>
          <a:xfrm>
            <a:off x="3853543" y="1905722"/>
            <a:ext cx="3448594" cy="584775"/>
          </a:xfrm>
          <a:prstGeom prst="rect">
            <a:avLst/>
          </a:prstGeom>
          <a:noFill/>
        </p:spPr>
        <p:txBody>
          <a:bodyPr wrap="square" rtlCol="0">
            <a:spAutoFit/>
          </a:bodyPr>
          <a:lstStyle/>
          <a:p>
            <a:r>
              <a:rPr lang="en-US" sz="3200" b="1" dirty="0">
                <a:solidFill>
                  <a:srgbClr val="C00000"/>
                </a:solidFill>
              </a:rPr>
              <a:t>Hebrews 2:17-18</a:t>
            </a:r>
          </a:p>
        </p:txBody>
      </p:sp>
      <p:sp>
        <p:nvSpPr>
          <p:cNvPr id="7" name="TextBox 6">
            <a:extLst>
              <a:ext uri="{FF2B5EF4-FFF2-40B4-BE49-F238E27FC236}">
                <a16:creationId xmlns:a16="http://schemas.microsoft.com/office/drawing/2014/main" id="{4F998B13-E208-A342-0025-C3211A3C88D0}"/>
              </a:ext>
            </a:extLst>
          </p:cNvPr>
          <p:cNvSpPr txBox="1"/>
          <p:nvPr/>
        </p:nvSpPr>
        <p:spPr>
          <a:xfrm>
            <a:off x="3853543" y="3106051"/>
            <a:ext cx="3775166" cy="584775"/>
          </a:xfrm>
          <a:prstGeom prst="rect">
            <a:avLst/>
          </a:prstGeom>
          <a:noFill/>
        </p:spPr>
        <p:txBody>
          <a:bodyPr wrap="square" rtlCol="0">
            <a:spAutoFit/>
          </a:bodyPr>
          <a:lstStyle/>
          <a:p>
            <a:r>
              <a:rPr lang="en-US" sz="3200" b="1" dirty="0">
                <a:solidFill>
                  <a:srgbClr val="C00000"/>
                </a:solidFill>
              </a:rPr>
              <a:t>Hebrews 10:19-20</a:t>
            </a:r>
          </a:p>
        </p:txBody>
      </p:sp>
      <p:sp>
        <p:nvSpPr>
          <p:cNvPr id="8" name="TextBox 7">
            <a:extLst>
              <a:ext uri="{FF2B5EF4-FFF2-40B4-BE49-F238E27FC236}">
                <a16:creationId xmlns:a16="http://schemas.microsoft.com/office/drawing/2014/main" id="{DCB6F6F3-0FC9-7DBF-2B90-5B0B1A6DC55B}"/>
              </a:ext>
            </a:extLst>
          </p:cNvPr>
          <p:cNvSpPr txBox="1"/>
          <p:nvPr/>
        </p:nvSpPr>
        <p:spPr>
          <a:xfrm>
            <a:off x="2950900" y="3636256"/>
            <a:ext cx="5943599" cy="1384995"/>
          </a:xfrm>
          <a:prstGeom prst="rect">
            <a:avLst/>
          </a:prstGeom>
          <a:noFill/>
        </p:spPr>
        <p:txBody>
          <a:bodyPr wrap="square" rtlCol="0">
            <a:spAutoFit/>
          </a:bodyPr>
          <a:lstStyle/>
          <a:p>
            <a:r>
              <a:rPr lang="en-US" sz="2800" dirty="0"/>
              <a:t>The Law contained the shadow of the good things to come...                          </a:t>
            </a:r>
            <a:r>
              <a:rPr lang="en-US" sz="2800" dirty="0">
                <a:solidFill>
                  <a:srgbClr val="C00000"/>
                </a:solidFill>
              </a:rPr>
              <a:t>Heb. 10:1-18</a:t>
            </a:r>
          </a:p>
        </p:txBody>
      </p:sp>
      <p:sp>
        <p:nvSpPr>
          <p:cNvPr id="10" name="TextBox 9">
            <a:extLst>
              <a:ext uri="{FF2B5EF4-FFF2-40B4-BE49-F238E27FC236}">
                <a16:creationId xmlns:a16="http://schemas.microsoft.com/office/drawing/2014/main" id="{5D23E272-E40B-17E9-A9CD-933655801FC2}"/>
              </a:ext>
            </a:extLst>
          </p:cNvPr>
          <p:cNvSpPr txBox="1"/>
          <p:nvPr/>
        </p:nvSpPr>
        <p:spPr>
          <a:xfrm>
            <a:off x="6511833" y="3960901"/>
            <a:ext cx="2318658" cy="830997"/>
          </a:xfrm>
          <a:prstGeom prst="rect">
            <a:avLst/>
          </a:prstGeom>
          <a:noFill/>
        </p:spPr>
        <p:txBody>
          <a:bodyPr wrap="square" rtlCol="0">
            <a:spAutoFit/>
          </a:bodyPr>
          <a:lstStyle/>
          <a:p>
            <a:r>
              <a:rPr lang="en-US" sz="2400" b="1" dirty="0"/>
              <a:t>The second covenant (Law)</a:t>
            </a:r>
          </a:p>
        </p:txBody>
      </p:sp>
      <p:sp>
        <p:nvSpPr>
          <p:cNvPr id="11" name="TextBox 10">
            <a:extLst>
              <a:ext uri="{FF2B5EF4-FFF2-40B4-BE49-F238E27FC236}">
                <a16:creationId xmlns:a16="http://schemas.microsoft.com/office/drawing/2014/main" id="{C827C882-C4C0-02DE-A7AC-F4EFAF0E242C}"/>
              </a:ext>
            </a:extLst>
          </p:cNvPr>
          <p:cNvSpPr txBox="1"/>
          <p:nvPr/>
        </p:nvSpPr>
        <p:spPr>
          <a:xfrm>
            <a:off x="5754189" y="4654878"/>
            <a:ext cx="3389811" cy="461665"/>
          </a:xfrm>
          <a:prstGeom prst="rect">
            <a:avLst/>
          </a:prstGeom>
          <a:noFill/>
        </p:spPr>
        <p:txBody>
          <a:bodyPr wrap="square" rtlCol="0">
            <a:spAutoFit/>
          </a:bodyPr>
          <a:lstStyle/>
          <a:p>
            <a:r>
              <a:rPr lang="en-US" sz="2400" b="1" dirty="0"/>
              <a:t>The remission of sins</a:t>
            </a:r>
          </a:p>
        </p:txBody>
      </p:sp>
    </p:spTree>
    <p:extLst>
      <p:ext uri="{BB962C8B-B14F-4D97-AF65-F5344CB8AC3E}">
        <p14:creationId xmlns:p14="http://schemas.microsoft.com/office/powerpoint/2010/main" val="3715490734"/>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8" fill="hold" nodeType="clickEffect">
                                  <p:stCondLst>
                                    <p:cond delay="0"/>
                                  </p:stCondLst>
                                  <p:childTnLst>
                                    <p:set>
                                      <p:cBhvr>
                                        <p:cTn id="19" dur="1" fill="hold">
                                          <p:stCondLst>
                                            <p:cond delay="0"/>
                                          </p:stCondLst>
                                        </p:cTn>
                                        <p:tgtEl>
                                          <p:spTgt spid="7">
                                            <p:txEl>
                                              <p:pRg st="0" end="0"/>
                                            </p:txEl>
                                          </p:spTgt>
                                        </p:tgtEl>
                                        <p:attrNameLst>
                                          <p:attrName>style.visibility</p:attrName>
                                        </p:attrNameLst>
                                      </p:cBhvr>
                                      <p:to>
                                        <p:strVal val="visible"/>
                                      </p:to>
                                    </p:set>
                                    <p:anim calcmode="lin" valueType="num">
                                      <p:cBhvr additive="base">
                                        <p:cTn id="20" dur="500" fill="hold"/>
                                        <p:tgtEl>
                                          <p:spTgt spid="7">
                                            <p:txEl>
                                              <p:pRg st="0" end="0"/>
                                            </p:txEl>
                                          </p:spTgt>
                                        </p:tgtEl>
                                        <p:attrNameLst>
                                          <p:attrName>ppt_x</p:attrName>
                                        </p:attrNameLst>
                                      </p:cBhvr>
                                      <p:tavLst>
                                        <p:tav tm="0">
                                          <p:val>
                                            <p:strVal val="0-#ppt_w/2"/>
                                          </p:val>
                                        </p:tav>
                                        <p:tav tm="100000">
                                          <p:val>
                                            <p:strVal val="#ppt_x"/>
                                          </p:val>
                                        </p:tav>
                                      </p:tavLst>
                                    </p:anim>
                                    <p:anim calcmode="lin" valueType="num">
                                      <p:cBhvr additive="base">
                                        <p:cTn id="21" dur="5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8">
                                            <p:txEl>
                                              <p:pRg st="0" end="0"/>
                                            </p:txEl>
                                          </p:spTgt>
                                        </p:tgtEl>
                                        <p:attrNameLst>
                                          <p:attrName>style.visibility</p:attrName>
                                        </p:attrNameLst>
                                      </p:cBhvr>
                                      <p:to>
                                        <p:strVal val="visible"/>
                                      </p:to>
                                    </p:set>
                                    <p:animEffect transition="in" filter="fade">
                                      <p:cBhvr>
                                        <p:cTn id="26" dur="1000"/>
                                        <p:tgtEl>
                                          <p:spTgt spid="8">
                                            <p:txEl>
                                              <p:pRg st="0" end="0"/>
                                            </p:txEl>
                                          </p:spTgt>
                                        </p:tgtEl>
                                      </p:cBhvr>
                                    </p:animEffect>
                                    <p:anim calcmode="lin" valueType="num">
                                      <p:cBhvr>
                                        <p:cTn id="27" dur="1000" fill="hold"/>
                                        <p:tgtEl>
                                          <p:spTgt spid="8">
                                            <p:txEl>
                                              <p:pRg st="0" end="0"/>
                                            </p:txEl>
                                          </p:spTgt>
                                        </p:tgtEl>
                                        <p:attrNameLst>
                                          <p:attrName>ppt_x</p:attrName>
                                        </p:attrNameLst>
                                      </p:cBhvr>
                                      <p:tavLst>
                                        <p:tav tm="0">
                                          <p:val>
                                            <p:strVal val="#ppt_x"/>
                                          </p:val>
                                        </p:tav>
                                        <p:tav tm="100000">
                                          <p:val>
                                            <p:strVal val="#ppt_x"/>
                                          </p:val>
                                        </p:tav>
                                      </p:tavLst>
                                    </p:anim>
                                    <p:anim calcmode="lin" valueType="num">
                                      <p:cBhvr>
                                        <p:cTn id="28" dur="1000" fill="hold"/>
                                        <p:tgtEl>
                                          <p:spTgt spid="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2"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 calcmode="lin" valueType="num">
                                      <p:cBhvr additive="base">
                                        <p:cTn id="33" dur="500" fill="hold"/>
                                        <p:tgtEl>
                                          <p:spTgt spid="10"/>
                                        </p:tgtEl>
                                        <p:attrNameLst>
                                          <p:attrName>ppt_x</p:attrName>
                                        </p:attrNameLst>
                                      </p:cBhvr>
                                      <p:tavLst>
                                        <p:tav tm="0">
                                          <p:val>
                                            <p:strVal val="1+#ppt_w/2"/>
                                          </p:val>
                                        </p:tav>
                                        <p:tav tm="100000">
                                          <p:val>
                                            <p:strVal val="#ppt_x"/>
                                          </p:val>
                                        </p:tav>
                                      </p:tavLst>
                                    </p:anim>
                                    <p:anim calcmode="lin" valueType="num">
                                      <p:cBhvr additive="base">
                                        <p:cTn id="34"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2" fill="hold" nodeType="clickEffect">
                                  <p:stCondLst>
                                    <p:cond delay="0"/>
                                  </p:stCondLst>
                                  <p:childTnLst>
                                    <p:set>
                                      <p:cBhvr>
                                        <p:cTn id="38" dur="1" fill="hold">
                                          <p:stCondLst>
                                            <p:cond delay="0"/>
                                          </p:stCondLst>
                                        </p:cTn>
                                        <p:tgtEl>
                                          <p:spTgt spid="11">
                                            <p:txEl>
                                              <p:pRg st="0" end="0"/>
                                            </p:txEl>
                                          </p:spTgt>
                                        </p:tgtEl>
                                        <p:attrNameLst>
                                          <p:attrName>style.visibility</p:attrName>
                                        </p:attrNameLst>
                                      </p:cBhvr>
                                      <p:to>
                                        <p:strVal val="visible"/>
                                      </p:to>
                                    </p:set>
                                    <p:anim calcmode="lin" valueType="num">
                                      <p:cBhvr additive="base">
                                        <p:cTn id="39" dur="500" fill="hold"/>
                                        <p:tgtEl>
                                          <p:spTgt spid="11">
                                            <p:txEl>
                                              <p:pRg st="0" end="0"/>
                                            </p:txEl>
                                          </p:spTgt>
                                        </p:tgtEl>
                                        <p:attrNameLst>
                                          <p:attrName>ppt_x</p:attrName>
                                        </p:attrNameLst>
                                      </p:cBhvr>
                                      <p:tavLst>
                                        <p:tav tm="0">
                                          <p:val>
                                            <p:strVal val="1+#ppt_w/2"/>
                                          </p:val>
                                        </p:tav>
                                        <p:tav tm="100000">
                                          <p:val>
                                            <p:strVal val="#ppt_x"/>
                                          </p:val>
                                        </p:tav>
                                      </p:tavLst>
                                    </p:anim>
                                    <p:anim calcmode="lin" valueType="num">
                                      <p:cBhvr additive="base">
                                        <p:cTn id="40" dur="500" fill="hold"/>
                                        <p:tgtEl>
                                          <p:spTgt spid="1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4"/>
                                        </p:tgtEl>
                                        <p:attrNameLst>
                                          <p:attrName>style.visibility</p:attrName>
                                        </p:attrNameLst>
                                      </p:cBhvr>
                                      <p:to>
                                        <p:strVal val="visible"/>
                                      </p:to>
                                    </p:set>
                                    <p:animEffect transition="in" filter="fade">
                                      <p:cBhvr>
                                        <p:cTn id="45" dur="1000"/>
                                        <p:tgtEl>
                                          <p:spTgt spid="4"/>
                                        </p:tgtEl>
                                      </p:cBhvr>
                                    </p:animEffect>
                                    <p:anim calcmode="lin" valueType="num">
                                      <p:cBhvr>
                                        <p:cTn id="46" dur="1000" fill="hold"/>
                                        <p:tgtEl>
                                          <p:spTgt spid="4"/>
                                        </p:tgtEl>
                                        <p:attrNameLst>
                                          <p:attrName>ppt_x</p:attrName>
                                        </p:attrNameLst>
                                      </p:cBhvr>
                                      <p:tavLst>
                                        <p:tav tm="0">
                                          <p:val>
                                            <p:strVal val="#ppt_x"/>
                                          </p:val>
                                        </p:tav>
                                        <p:tav tm="100000">
                                          <p:val>
                                            <p:strVal val="#ppt_x"/>
                                          </p:val>
                                        </p:tav>
                                      </p:tavLst>
                                    </p:anim>
                                    <p:anim calcmode="lin" valueType="num">
                                      <p:cBhvr>
                                        <p:cTn id="4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5"/>
                                        </p:tgtEl>
                                        <p:attrNameLst>
                                          <p:attrName>style.visibility</p:attrName>
                                        </p:attrNameLst>
                                      </p:cBhvr>
                                      <p:to>
                                        <p:strVal val="visible"/>
                                      </p:to>
                                    </p:set>
                                    <p:animEffect transition="in" filter="wipe(left)">
                                      <p:cBhvr>
                                        <p:cTn id="5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animBg="1"/>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42813-D838-41F9-E1EA-6B77DBB7E364}"/>
              </a:ext>
            </a:extLst>
          </p:cNvPr>
          <p:cNvSpPr>
            <a:spLocks noGrp="1"/>
          </p:cNvSpPr>
          <p:nvPr>
            <p:ph type="title"/>
          </p:nvPr>
        </p:nvSpPr>
        <p:spPr/>
        <p:txBody>
          <a:bodyPr>
            <a:normAutofit/>
          </a:bodyPr>
          <a:lstStyle/>
          <a:p>
            <a:pPr algn="ctr"/>
            <a:r>
              <a:rPr lang="en-US" sz="3600" b="1" dirty="0"/>
              <a:t>What Should Happen...                                      Heb. 10:21-25</a:t>
            </a:r>
          </a:p>
        </p:txBody>
      </p:sp>
      <p:sp>
        <p:nvSpPr>
          <p:cNvPr id="3" name="Content Placeholder 2">
            <a:extLst>
              <a:ext uri="{FF2B5EF4-FFF2-40B4-BE49-F238E27FC236}">
                <a16:creationId xmlns:a16="http://schemas.microsoft.com/office/drawing/2014/main" id="{CEF1B8E0-92A3-224A-9099-ECCA6F06A3E4}"/>
              </a:ext>
            </a:extLst>
          </p:cNvPr>
          <p:cNvSpPr>
            <a:spLocks noGrp="1"/>
          </p:cNvSpPr>
          <p:nvPr>
            <p:ph idx="1"/>
          </p:nvPr>
        </p:nvSpPr>
        <p:spPr/>
        <p:txBody>
          <a:bodyPr/>
          <a:lstStyle/>
          <a:p>
            <a:r>
              <a:rPr lang="en-US" dirty="0"/>
              <a:t>We should draw near with confidence, having a cleansed heart –true heart in fullness of faith      </a:t>
            </a:r>
            <a:r>
              <a:rPr lang="en-US" b="1" dirty="0"/>
              <a:t>(v. 21-22)</a:t>
            </a:r>
          </a:p>
          <a:p>
            <a:pPr lvl="1"/>
            <a:r>
              <a:rPr lang="en-US" dirty="0"/>
              <a:t>Heart sprinkled clean by the blood of Christ – conscience deep </a:t>
            </a:r>
            <a:r>
              <a:rPr lang="en-US" dirty="0">
                <a:solidFill>
                  <a:srgbClr val="C00000"/>
                </a:solidFill>
              </a:rPr>
              <a:t>(Heb. 9:14)</a:t>
            </a:r>
          </a:p>
          <a:p>
            <a:pPr lvl="1"/>
            <a:r>
              <a:rPr lang="en-US" b="1" dirty="0"/>
              <a:t>When:</a:t>
            </a:r>
            <a:r>
              <a:rPr lang="en-US" dirty="0"/>
              <a:t> we submit our body to be immersed in water – baptism </a:t>
            </a:r>
            <a:r>
              <a:rPr lang="en-US" dirty="0">
                <a:solidFill>
                  <a:srgbClr val="C00000"/>
                </a:solidFill>
              </a:rPr>
              <a:t>(Rev. 1:5, Acts 22:16, I Cor. 6:11, Heb. 10:14)</a:t>
            </a:r>
          </a:p>
          <a:p>
            <a:pPr lvl="1"/>
            <a:r>
              <a:rPr lang="en-US" dirty="0"/>
              <a:t>Baptism is the moment we enter into Christ with confidence  </a:t>
            </a:r>
            <a:r>
              <a:rPr lang="en-US" dirty="0">
                <a:solidFill>
                  <a:srgbClr val="C00000"/>
                </a:solidFill>
              </a:rPr>
              <a:t>(Gal. 3:26-27)</a:t>
            </a:r>
          </a:p>
          <a:p>
            <a:pPr lvl="1"/>
            <a:r>
              <a:rPr lang="en-US" dirty="0"/>
              <a:t>No longer having to wonder </a:t>
            </a:r>
            <a:r>
              <a:rPr lang="en-US" b="1" dirty="0"/>
              <a:t>– when did I really get saved? </a:t>
            </a:r>
          </a:p>
        </p:txBody>
      </p:sp>
    </p:spTree>
    <p:extLst>
      <p:ext uri="{BB962C8B-B14F-4D97-AF65-F5344CB8AC3E}">
        <p14:creationId xmlns:p14="http://schemas.microsoft.com/office/powerpoint/2010/main" val="1158393347"/>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9"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additive="base">
                                        <p:cTn id="28"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9" dur="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1D4265-BCEB-1D1D-6F34-54CD0D6757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33CD0A-9346-1ED6-4917-2B229F59C025}"/>
              </a:ext>
            </a:extLst>
          </p:cNvPr>
          <p:cNvSpPr>
            <a:spLocks noGrp="1"/>
          </p:cNvSpPr>
          <p:nvPr>
            <p:ph type="title"/>
          </p:nvPr>
        </p:nvSpPr>
        <p:spPr/>
        <p:txBody>
          <a:bodyPr>
            <a:normAutofit/>
          </a:bodyPr>
          <a:lstStyle/>
          <a:p>
            <a:pPr algn="ctr"/>
            <a:r>
              <a:rPr lang="en-US" sz="3600" b="1" dirty="0"/>
              <a:t>What Should Happen...                                      Heb. 10:21-25</a:t>
            </a:r>
          </a:p>
        </p:txBody>
      </p:sp>
      <p:sp>
        <p:nvSpPr>
          <p:cNvPr id="3" name="Content Placeholder 2">
            <a:extLst>
              <a:ext uri="{FF2B5EF4-FFF2-40B4-BE49-F238E27FC236}">
                <a16:creationId xmlns:a16="http://schemas.microsoft.com/office/drawing/2014/main" id="{507F7715-FDD9-0FF6-1771-A9A04DCF1CE2}"/>
              </a:ext>
            </a:extLst>
          </p:cNvPr>
          <p:cNvSpPr>
            <a:spLocks noGrp="1"/>
          </p:cNvSpPr>
          <p:nvPr>
            <p:ph idx="1"/>
          </p:nvPr>
        </p:nvSpPr>
        <p:spPr/>
        <p:txBody>
          <a:bodyPr/>
          <a:lstStyle/>
          <a:p>
            <a:r>
              <a:rPr lang="en-US" sz="3200" dirty="0"/>
              <a:t>We should hold fast to our hope  which we confess... </a:t>
            </a:r>
            <a:r>
              <a:rPr lang="en-US" sz="3200" b="1" dirty="0"/>
              <a:t>(v. 23)</a:t>
            </a:r>
          </a:p>
          <a:p>
            <a:pPr lvl="1"/>
            <a:r>
              <a:rPr lang="en-US" sz="2800" dirty="0"/>
              <a:t>Jesus is our hope – heaven is God’s  promise            </a:t>
            </a:r>
            <a:r>
              <a:rPr lang="en-US" sz="2800" dirty="0">
                <a:solidFill>
                  <a:srgbClr val="C00000"/>
                </a:solidFill>
              </a:rPr>
              <a:t>(Heb. 3:1, I Tim. 1:1, Titus 1:2, I Pet. 1:1-3)</a:t>
            </a:r>
            <a:endParaRPr lang="en-US" sz="2800" b="1" dirty="0">
              <a:solidFill>
                <a:srgbClr val="C00000"/>
              </a:solidFill>
            </a:endParaRPr>
          </a:p>
        </p:txBody>
      </p:sp>
    </p:spTree>
    <p:extLst>
      <p:ext uri="{BB962C8B-B14F-4D97-AF65-F5344CB8AC3E}">
        <p14:creationId xmlns:p14="http://schemas.microsoft.com/office/powerpoint/2010/main" val="1856075901"/>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Wor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FBEA39-06E3-32B6-D5FB-240106FB5D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762FAD-A44B-3665-8B08-F7F34C6D64D4}"/>
              </a:ext>
            </a:extLst>
          </p:cNvPr>
          <p:cNvSpPr>
            <a:spLocks noGrp="1"/>
          </p:cNvSpPr>
          <p:nvPr>
            <p:ph type="title"/>
          </p:nvPr>
        </p:nvSpPr>
        <p:spPr/>
        <p:txBody>
          <a:bodyPr>
            <a:normAutofit/>
          </a:bodyPr>
          <a:lstStyle/>
          <a:p>
            <a:pPr algn="ctr"/>
            <a:r>
              <a:rPr lang="en-US" sz="3600" b="1" dirty="0"/>
              <a:t>What Should Happen...                                      Heb. 10:21-25</a:t>
            </a:r>
          </a:p>
        </p:txBody>
      </p:sp>
      <p:sp>
        <p:nvSpPr>
          <p:cNvPr id="3" name="Content Placeholder 2">
            <a:extLst>
              <a:ext uri="{FF2B5EF4-FFF2-40B4-BE49-F238E27FC236}">
                <a16:creationId xmlns:a16="http://schemas.microsoft.com/office/drawing/2014/main" id="{6DABF157-BB68-EFC2-A663-3D0CB1323807}"/>
              </a:ext>
            </a:extLst>
          </p:cNvPr>
          <p:cNvSpPr>
            <a:spLocks noGrp="1"/>
          </p:cNvSpPr>
          <p:nvPr>
            <p:ph idx="1"/>
          </p:nvPr>
        </p:nvSpPr>
        <p:spPr/>
        <p:txBody>
          <a:bodyPr/>
          <a:lstStyle/>
          <a:p>
            <a:r>
              <a:rPr lang="en-US" sz="3200" dirty="0"/>
              <a:t>We should consider one another – to motivate unto love and good works             </a:t>
            </a:r>
            <a:r>
              <a:rPr lang="en-US" sz="3200" b="1" dirty="0"/>
              <a:t>(v. 24-25) </a:t>
            </a:r>
          </a:p>
          <a:p>
            <a:pPr lvl="1"/>
            <a:r>
              <a:rPr lang="en-US" sz="2800" dirty="0"/>
              <a:t>Not forsaking our assembling together... But exhorting one another </a:t>
            </a:r>
          </a:p>
          <a:p>
            <a:pPr lvl="1"/>
            <a:r>
              <a:rPr lang="en-US" sz="2800" dirty="0"/>
              <a:t>Proclaim good tidings of righteousness in the great assembly </a:t>
            </a:r>
            <a:r>
              <a:rPr lang="en-US" sz="2800" dirty="0">
                <a:solidFill>
                  <a:srgbClr val="C00000"/>
                </a:solidFill>
              </a:rPr>
              <a:t>(cf. Psm. 40:8-10,                      Psm. 22:22-23, Heb. 2:11-12) </a:t>
            </a:r>
          </a:p>
        </p:txBody>
      </p:sp>
    </p:spTree>
    <p:extLst>
      <p:ext uri="{BB962C8B-B14F-4D97-AF65-F5344CB8AC3E}">
        <p14:creationId xmlns:p14="http://schemas.microsoft.com/office/powerpoint/2010/main" val="349456267"/>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D7671EB-BC5C-0A53-5C88-9EC76681E2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141228-4941-40D8-353B-56923758ECC9}"/>
              </a:ext>
            </a:extLst>
          </p:cNvPr>
          <p:cNvSpPr>
            <a:spLocks noGrp="1"/>
          </p:cNvSpPr>
          <p:nvPr>
            <p:ph type="ctrTitle"/>
          </p:nvPr>
        </p:nvSpPr>
        <p:spPr/>
        <p:txBody>
          <a:bodyPr/>
          <a:lstStyle/>
          <a:p>
            <a:endParaRPr lang="en-US" dirty="0"/>
          </a:p>
        </p:txBody>
      </p:sp>
      <p:sp>
        <p:nvSpPr>
          <p:cNvPr id="3" name="Subtitle 2">
            <a:extLst>
              <a:ext uri="{FF2B5EF4-FFF2-40B4-BE49-F238E27FC236}">
                <a16:creationId xmlns:a16="http://schemas.microsoft.com/office/drawing/2014/main" id="{14A20615-6967-B977-7B9B-F90DF7D97475}"/>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61580429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149</TotalTime>
  <Words>344</Words>
  <Application>Microsoft Office PowerPoint</Application>
  <PresentationFormat>On-screen Show (4:3)</PresentationFormat>
  <Paragraphs>24</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Aptos</vt:lpstr>
      <vt:lpstr>Aptos Display</vt:lpstr>
      <vt:lpstr>Arial</vt:lpstr>
      <vt:lpstr>Office Theme</vt:lpstr>
      <vt:lpstr>PowerPoint Presentation</vt:lpstr>
      <vt:lpstr>PowerPoint Presentation</vt:lpstr>
      <vt:lpstr>PowerPoint Presentation</vt:lpstr>
      <vt:lpstr>What Should Happen...                                      Heb. 10:21-25</vt:lpstr>
      <vt:lpstr>What Should Happen...                                      Heb. 10:21-25</vt:lpstr>
      <vt:lpstr>What Should Happen...                                      Heb. 10:21-25</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Jerry Fite</dc:creator>
  <cp:lastModifiedBy>Jerry Fite</cp:lastModifiedBy>
  <cp:revision>1</cp:revision>
  <dcterms:created xsi:type="dcterms:W3CDTF">2026-06-07T10:56:36Z</dcterms:created>
  <dcterms:modified xsi:type="dcterms:W3CDTF">2026-06-07T13:26:01Z</dcterms:modified>
</cp:coreProperties>
</file>