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1" r:id="rId2"/>
    <p:sldId id="259" r:id="rId3"/>
    <p:sldId id="262" r:id="rId4"/>
    <p:sldId id="260" r:id="rId5"/>
    <p:sldId id="264" r:id="rId6"/>
    <p:sldId id="265" r:id="rId7"/>
    <p:sldId id="263"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rry Fite" initials="JF" lastIdx="1" clrIdx="0">
    <p:extLst>
      <p:ext uri="{19B8F6BF-5375-455C-9EA6-DF929625EA0E}">
        <p15:presenceInfo xmlns:p15="http://schemas.microsoft.com/office/powerpoint/2012/main" userId="5c817e7aab5c3f9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108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441094-B36F-445D-9111-69B8A3E620C6}" type="datetimeFigureOut">
              <a:rPr lang="en-US" smtClean="0"/>
              <a:t>8/23/2020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1173B5-2C8E-4526-9338-5E14CDF03372}" type="slidenum">
              <a:rPr lang="en-US" smtClean="0"/>
              <a:t>‹#›</a:t>
            </a:fld>
            <a:endParaRPr lang="en-US" dirty="0"/>
          </a:p>
        </p:txBody>
      </p:sp>
    </p:spTree>
    <p:extLst>
      <p:ext uri="{BB962C8B-B14F-4D97-AF65-F5344CB8AC3E}">
        <p14:creationId xmlns:p14="http://schemas.microsoft.com/office/powerpoint/2010/main" val="3093428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441094-B36F-445D-9111-69B8A3E620C6}" type="datetimeFigureOut">
              <a:rPr lang="en-US" smtClean="0"/>
              <a:t>8/23/2020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1173B5-2C8E-4526-9338-5E14CDF03372}" type="slidenum">
              <a:rPr lang="en-US" smtClean="0"/>
              <a:t>‹#›</a:t>
            </a:fld>
            <a:endParaRPr lang="en-US" dirty="0"/>
          </a:p>
        </p:txBody>
      </p:sp>
    </p:spTree>
    <p:extLst>
      <p:ext uri="{BB962C8B-B14F-4D97-AF65-F5344CB8AC3E}">
        <p14:creationId xmlns:p14="http://schemas.microsoft.com/office/powerpoint/2010/main" val="1840425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441094-B36F-445D-9111-69B8A3E620C6}" type="datetimeFigureOut">
              <a:rPr lang="en-US" smtClean="0"/>
              <a:t>8/23/2020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1173B5-2C8E-4526-9338-5E14CDF03372}" type="slidenum">
              <a:rPr lang="en-US" smtClean="0"/>
              <a:t>‹#›</a:t>
            </a:fld>
            <a:endParaRPr lang="en-US" dirty="0"/>
          </a:p>
        </p:txBody>
      </p:sp>
    </p:spTree>
    <p:extLst>
      <p:ext uri="{BB962C8B-B14F-4D97-AF65-F5344CB8AC3E}">
        <p14:creationId xmlns:p14="http://schemas.microsoft.com/office/powerpoint/2010/main" val="3590981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441094-B36F-445D-9111-69B8A3E620C6}" type="datetimeFigureOut">
              <a:rPr lang="en-US" smtClean="0"/>
              <a:t>8/23/2020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1173B5-2C8E-4526-9338-5E14CDF03372}" type="slidenum">
              <a:rPr lang="en-US" smtClean="0"/>
              <a:t>‹#›</a:t>
            </a:fld>
            <a:endParaRPr lang="en-US" dirty="0"/>
          </a:p>
        </p:txBody>
      </p:sp>
    </p:spTree>
    <p:extLst>
      <p:ext uri="{BB962C8B-B14F-4D97-AF65-F5344CB8AC3E}">
        <p14:creationId xmlns:p14="http://schemas.microsoft.com/office/powerpoint/2010/main" val="2382783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441094-B36F-445D-9111-69B8A3E620C6}" type="datetimeFigureOut">
              <a:rPr lang="en-US" smtClean="0"/>
              <a:t>8/23/2020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1173B5-2C8E-4526-9338-5E14CDF03372}" type="slidenum">
              <a:rPr lang="en-US" smtClean="0"/>
              <a:t>‹#›</a:t>
            </a:fld>
            <a:endParaRPr lang="en-US" dirty="0"/>
          </a:p>
        </p:txBody>
      </p:sp>
    </p:spTree>
    <p:extLst>
      <p:ext uri="{BB962C8B-B14F-4D97-AF65-F5344CB8AC3E}">
        <p14:creationId xmlns:p14="http://schemas.microsoft.com/office/powerpoint/2010/main" val="4022606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F441094-B36F-445D-9111-69B8A3E620C6}" type="datetimeFigureOut">
              <a:rPr lang="en-US" smtClean="0"/>
              <a:t>8/23/2020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1173B5-2C8E-4526-9338-5E14CDF03372}" type="slidenum">
              <a:rPr lang="en-US" smtClean="0"/>
              <a:t>‹#›</a:t>
            </a:fld>
            <a:endParaRPr lang="en-US" dirty="0"/>
          </a:p>
        </p:txBody>
      </p:sp>
    </p:spTree>
    <p:extLst>
      <p:ext uri="{BB962C8B-B14F-4D97-AF65-F5344CB8AC3E}">
        <p14:creationId xmlns:p14="http://schemas.microsoft.com/office/powerpoint/2010/main" val="1763027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F441094-B36F-445D-9111-69B8A3E620C6}" type="datetimeFigureOut">
              <a:rPr lang="en-US" smtClean="0"/>
              <a:t>8/23/2020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81173B5-2C8E-4526-9338-5E14CDF03372}" type="slidenum">
              <a:rPr lang="en-US" smtClean="0"/>
              <a:t>‹#›</a:t>
            </a:fld>
            <a:endParaRPr lang="en-US" dirty="0"/>
          </a:p>
        </p:txBody>
      </p:sp>
    </p:spTree>
    <p:extLst>
      <p:ext uri="{BB962C8B-B14F-4D97-AF65-F5344CB8AC3E}">
        <p14:creationId xmlns:p14="http://schemas.microsoft.com/office/powerpoint/2010/main" val="4106341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441094-B36F-445D-9111-69B8A3E620C6}" type="datetimeFigureOut">
              <a:rPr lang="en-US" smtClean="0"/>
              <a:t>8/23/2020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81173B5-2C8E-4526-9338-5E14CDF03372}" type="slidenum">
              <a:rPr lang="en-US" smtClean="0"/>
              <a:t>‹#›</a:t>
            </a:fld>
            <a:endParaRPr lang="en-US" dirty="0"/>
          </a:p>
        </p:txBody>
      </p:sp>
    </p:spTree>
    <p:extLst>
      <p:ext uri="{BB962C8B-B14F-4D97-AF65-F5344CB8AC3E}">
        <p14:creationId xmlns:p14="http://schemas.microsoft.com/office/powerpoint/2010/main" val="1590750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441094-B36F-445D-9111-69B8A3E620C6}" type="datetimeFigureOut">
              <a:rPr lang="en-US" smtClean="0"/>
              <a:t>8/23/2020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81173B5-2C8E-4526-9338-5E14CDF03372}" type="slidenum">
              <a:rPr lang="en-US" smtClean="0"/>
              <a:t>‹#›</a:t>
            </a:fld>
            <a:endParaRPr lang="en-US" dirty="0"/>
          </a:p>
        </p:txBody>
      </p:sp>
    </p:spTree>
    <p:extLst>
      <p:ext uri="{BB962C8B-B14F-4D97-AF65-F5344CB8AC3E}">
        <p14:creationId xmlns:p14="http://schemas.microsoft.com/office/powerpoint/2010/main" val="1055330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441094-B36F-445D-9111-69B8A3E620C6}" type="datetimeFigureOut">
              <a:rPr lang="en-US" smtClean="0"/>
              <a:t>8/23/2020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1173B5-2C8E-4526-9338-5E14CDF03372}" type="slidenum">
              <a:rPr lang="en-US" smtClean="0"/>
              <a:t>‹#›</a:t>
            </a:fld>
            <a:endParaRPr lang="en-US" dirty="0"/>
          </a:p>
        </p:txBody>
      </p:sp>
    </p:spTree>
    <p:extLst>
      <p:ext uri="{BB962C8B-B14F-4D97-AF65-F5344CB8AC3E}">
        <p14:creationId xmlns:p14="http://schemas.microsoft.com/office/powerpoint/2010/main" val="1439040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441094-B36F-445D-9111-69B8A3E620C6}" type="datetimeFigureOut">
              <a:rPr lang="en-US" smtClean="0"/>
              <a:t>8/23/2020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1173B5-2C8E-4526-9338-5E14CDF03372}" type="slidenum">
              <a:rPr lang="en-US" smtClean="0"/>
              <a:t>‹#›</a:t>
            </a:fld>
            <a:endParaRPr lang="en-US" dirty="0"/>
          </a:p>
        </p:txBody>
      </p:sp>
    </p:spTree>
    <p:extLst>
      <p:ext uri="{BB962C8B-B14F-4D97-AF65-F5344CB8AC3E}">
        <p14:creationId xmlns:p14="http://schemas.microsoft.com/office/powerpoint/2010/main" val="4037784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441094-B36F-445D-9111-69B8A3E620C6}" type="datetimeFigureOut">
              <a:rPr lang="en-US" smtClean="0"/>
              <a:t>8/23/2020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1173B5-2C8E-4526-9338-5E14CDF03372}" type="slidenum">
              <a:rPr lang="en-US" smtClean="0"/>
              <a:t>‹#›</a:t>
            </a:fld>
            <a:endParaRPr lang="en-US" dirty="0"/>
          </a:p>
        </p:txBody>
      </p:sp>
    </p:spTree>
    <p:extLst>
      <p:ext uri="{BB962C8B-B14F-4D97-AF65-F5344CB8AC3E}">
        <p14:creationId xmlns:p14="http://schemas.microsoft.com/office/powerpoint/2010/main" val="2788195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ortland police ID Marquise Love as alleged attacker in vicious ...">
            <a:extLst>
              <a:ext uri="{FF2B5EF4-FFF2-40B4-BE49-F238E27FC236}">
                <a16:creationId xmlns:a16="http://schemas.microsoft.com/office/drawing/2014/main" id="{0434A317-0E8D-46DC-8E67-988B0CB397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782857" cy="37795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E8BA49D-F11C-4DD0-8784-3D64062512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5360" y="3850640"/>
            <a:ext cx="4358640" cy="30073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WATCH laughing looters clear out Chicago Nike store in UNDER A ...">
            <a:extLst>
              <a:ext uri="{FF2B5EF4-FFF2-40B4-BE49-F238E27FC236}">
                <a16:creationId xmlns:a16="http://schemas.microsoft.com/office/drawing/2014/main" id="{A535FAA6-A012-4FC6-B034-BD22FC2BC0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779520"/>
            <a:ext cx="4782857" cy="307848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25FE9C7B-D857-465E-B222-1C82C17260A5}"/>
              </a:ext>
            </a:extLst>
          </p:cNvPr>
          <p:cNvSpPr/>
          <p:nvPr/>
        </p:nvSpPr>
        <p:spPr>
          <a:xfrm rot="19038802">
            <a:off x="4650178" y="1278841"/>
            <a:ext cx="4493822" cy="132343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000" b="1" cap="none" spc="0" dirty="0">
                <a:ln/>
                <a:solidFill>
                  <a:schemeClr val="accent4"/>
                </a:solidFill>
                <a:effectLst/>
              </a:rPr>
              <a:t>How do you like the chaos?</a:t>
            </a:r>
          </a:p>
        </p:txBody>
      </p:sp>
    </p:spTree>
    <p:extLst>
      <p:ext uri="{BB962C8B-B14F-4D97-AF65-F5344CB8AC3E}">
        <p14:creationId xmlns:p14="http://schemas.microsoft.com/office/powerpoint/2010/main" val="799815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30"/>
                                        </p:tgtEl>
                                        <p:attrNameLst>
                                          <p:attrName>style.visibility</p:attrName>
                                        </p:attrNameLst>
                                      </p:cBhvr>
                                      <p:to>
                                        <p:strVal val="visible"/>
                                      </p:to>
                                    </p:set>
                                    <p:animEffect transition="in" filter="fade">
                                      <p:cBhvr>
                                        <p:cTn id="14" dur="1000"/>
                                        <p:tgtEl>
                                          <p:spTgt spid="1030"/>
                                        </p:tgtEl>
                                      </p:cBhvr>
                                    </p:animEffect>
                                    <p:anim calcmode="lin" valueType="num">
                                      <p:cBhvr>
                                        <p:cTn id="15" dur="1000" fill="hold"/>
                                        <p:tgtEl>
                                          <p:spTgt spid="1030"/>
                                        </p:tgtEl>
                                        <p:attrNameLst>
                                          <p:attrName>ppt_x</p:attrName>
                                        </p:attrNameLst>
                                      </p:cBhvr>
                                      <p:tavLst>
                                        <p:tav tm="0">
                                          <p:val>
                                            <p:strVal val="#ppt_x"/>
                                          </p:val>
                                        </p:tav>
                                        <p:tav tm="100000">
                                          <p:val>
                                            <p:strVal val="#ppt_x"/>
                                          </p:val>
                                        </p:tav>
                                      </p:tavLst>
                                    </p:anim>
                                    <p:anim calcmode="lin" valueType="num">
                                      <p:cBhvr>
                                        <p:cTn id="16"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1026" name="Picture 2" descr="upload.wikimedia.org/wikipedia/commons/thumb/1/...">
            <a:extLst>
              <a:ext uri="{FF2B5EF4-FFF2-40B4-BE49-F238E27FC236}">
                <a16:creationId xmlns:a16="http://schemas.microsoft.com/office/drawing/2014/main" id="{48105C29-9924-4519-82B2-28A615509F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161" r="1" b="27537"/>
          <a:stretch/>
        </p:blipFill>
        <p:spPr bwMode="auto">
          <a:xfrm>
            <a:off x="21" y="1282"/>
            <a:ext cx="3073952" cy="230503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D8862B4-5F6C-47BF-9AEF-5F747CB3AA2B}"/>
              </a:ext>
            </a:extLst>
          </p:cNvPr>
          <p:cNvSpPr txBox="1"/>
          <p:nvPr/>
        </p:nvSpPr>
        <p:spPr>
          <a:xfrm>
            <a:off x="0" y="2428219"/>
            <a:ext cx="3180080" cy="954107"/>
          </a:xfrm>
          <a:prstGeom prst="rect">
            <a:avLst/>
          </a:prstGeom>
          <a:noFill/>
        </p:spPr>
        <p:txBody>
          <a:bodyPr wrap="square" rtlCol="0">
            <a:spAutoFit/>
          </a:bodyPr>
          <a:lstStyle/>
          <a:p>
            <a:pPr algn="ctr"/>
            <a:r>
              <a:rPr lang="en-US" sz="2800" i="1" dirty="0">
                <a:solidFill>
                  <a:srgbClr val="002060"/>
                </a:solidFill>
              </a:rPr>
              <a:t>Friedrich Nietzsche</a:t>
            </a:r>
          </a:p>
          <a:p>
            <a:pPr algn="ctr"/>
            <a:r>
              <a:rPr lang="en-US" sz="2800" i="1" dirty="0">
                <a:solidFill>
                  <a:srgbClr val="002060"/>
                </a:solidFill>
              </a:rPr>
              <a:t>1844-1900</a:t>
            </a:r>
          </a:p>
        </p:txBody>
      </p:sp>
      <p:sp>
        <p:nvSpPr>
          <p:cNvPr id="17" name="TextBox 16">
            <a:extLst>
              <a:ext uri="{FF2B5EF4-FFF2-40B4-BE49-F238E27FC236}">
                <a16:creationId xmlns:a16="http://schemas.microsoft.com/office/drawing/2014/main" id="{C3E62A42-7C28-4596-86AB-F34B83D67923}"/>
              </a:ext>
            </a:extLst>
          </p:cNvPr>
          <p:cNvSpPr txBox="1"/>
          <p:nvPr/>
        </p:nvSpPr>
        <p:spPr>
          <a:xfrm>
            <a:off x="228600" y="3475675"/>
            <a:ext cx="8686800" cy="3416320"/>
          </a:xfrm>
          <a:prstGeom prst="rect">
            <a:avLst/>
          </a:prstGeom>
          <a:noFill/>
        </p:spPr>
        <p:txBody>
          <a:bodyPr wrap="square">
            <a:spAutoFit/>
          </a:bodyPr>
          <a:lstStyle/>
          <a:p>
            <a:pPr algn="l"/>
            <a:r>
              <a:rPr lang="en-US" sz="2400" b="0" i="0" dirty="0">
                <a:solidFill>
                  <a:srgbClr val="001637"/>
                </a:solidFill>
                <a:effectLst/>
                <a:latin typeface="Chronicle SSm A"/>
              </a:rPr>
              <a:t>“The real truth about ‘objective truth’ is that the latter is a fiction. Every candidate for truth must first be expressed in language, and language is notoriously unable to get us to reality.  Words, like a hall of mirrors, reflect only each other and in the end point to the condition of their users, without having established anything about the way things really are. Truth is the name we give to that which agrees with our own instinctive preferences. It is what we call our interpretation of the world, especially when we want to foist it upon others.”</a:t>
            </a:r>
            <a:endParaRPr lang="en-US" b="0" i="0" dirty="0">
              <a:solidFill>
                <a:srgbClr val="001637"/>
              </a:solidFill>
              <a:effectLst/>
              <a:latin typeface="Chronicle SSm A"/>
            </a:endParaRPr>
          </a:p>
        </p:txBody>
      </p:sp>
      <p:sp>
        <p:nvSpPr>
          <p:cNvPr id="8" name="TextBox 7">
            <a:extLst>
              <a:ext uri="{FF2B5EF4-FFF2-40B4-BE49-F238E27FC236}">
                <a16:creationId xmlns:a16="http://schemas.microsoft.com/office/drawing/2014/main" id="{A366F3AA-6713-4B4D-B300-AACB14DB6B8C}"/>
              </a:ext>
            </a:extLst>
          </p:cNvPr>
          <p:cNvSpPr txBox="1"/>
          <p:nvPr/>
        </p:nvSpPr>
        <p:spPr>
          <a:xfrm>
            <a:off x="5690310" y="503966"/>
            <a:ext cx="2956560" cy="1569660"/>
          </a:xfrm>
          <a:prstGeom prst="rect">
            <a:avLst/>
          </a:prstGeom>
          <a:noFill/>
        </p:spPr>
        <p:txBody>
          <a:bodyPr wrap="square">
            <a:spAutoFit/>
          </a:bodyPr>
          <a:lstStyle/>
          <a:p>
            <a:r>
              <a:rPr lang="en-US" sz="2400" b="1" i="0" dirty="0">
                <a:solidFill>
                  <a:srgbClr val="001637"/>
                </a:solidFill>
                <a:effectLst/>
                <a:latin typeface="Chronicle SSm A"/>
              </a:rPr>
              <a:t>“I am still too pious that even I worship at the altar where God’s name is truth.”</a:t>
            </a:r>
            <a:endParaRPr lang="en-US" sz="2400" b="1" dirty="0"/>
          </a:p>
        </p:txBody>
      </p:sp>
      <p:sp>
        <p:nvSpPr>
          <p:cNvPr id="4" name="Arrow: Right 3">
            <a:extLst>
              <a:ext uri="{FF2B5EF4-FFF2-40B4-BE49-F238E27FC236}">
                <a16:creationId xmlns:a16="http://schemas.microsoft.com/office/drawing/2014/main" id="{95403670-B8A6-4D36-8CB2-E49CEC719F00}"/>
              </a:ext>
            </a:extLst>
          </p:cNvPr>
          <p:cNvSpPr/>
          <p:nvPr/>
        </p:nvSpPr>
        <p:spPr>
          <a:xfrm>
            <a:off x="3840480" y="104648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41086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3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2D7967-56BB-46AC-A860-E5E0B146F20D}"/>
              </a:ext>
            </a:extLst>
          </p:cNvPr>
          <p:cNvSpPr txBox="1"/>
          <p:nvPr/>
        </p:nvSpPr>
        <p:spPr>
          <a:xfrm>
            <a:off x="0" y="0"/>
            <a:ext cx="9144000" cy="6715760"/>
          </a:xfrm>
          <a:prstGeom prst="rect">
            <a:avLst/>
          </a:prstGeom>
          <a:noFill/>
        </p:spPr>
        <p:txBody>
          <a:bodyPr wrap="square" rtlCol="0">
            <a:spAutoFit/>
          </a:bodyPr>
          <a:lstStyle/>
          <a:p>
            <a:endParaRPr lang="en-US" dirty="0"/>
          </a:p>
        </p:txBody>
      </p:sp>
      <p:pic>
        <p:nvPicPr>
          <p:cNvPr id="2050" name="Picture 2" descr="If Theism is True, is Nihilism False? : Strange Notions">
            <a:extLst>
              <a:ext uri="{FF2B5EF4-FFF2-40B4-BE49-F238E27FC236}">
                <a16:creationId xmlns:a16="http://schemas.microsoft.com/office/drawing/2014/main" id="{E813457E-A7DC-43F6-BF57-8D1588F27C31}"/>
              </a:ext>
            </a:extLst>
          </p:cNvPr>
          <p:cNvPicPr>
            <a:picLocks noChangeAspect="1" noChangeArrowheads="1"/>
          </p:cNvPicPr>
          <p:nvPr/>
        </p:nvPicPr>
        <p:blipFill>
          <a:blip r:embed="rId2">
            <a:alphaModFix amt="40000"/>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72FEF4F-08B0-4781-8D2A-51EC274D9069}"/>
              </a:ext>
            </a:extLst>
          </p:cNvPr>
          <p:cNvSpPr txBox="1"/>
          <p:nvPr/>
        </p:nvSpPr>
        <p:spPr>
          <a:xfrm>
            <a:off x="2702560" y="962075"/>
            <a:ext cx="4673600" cy="1815882"/>
          </a:xfrm>
          <a:prstGeom prst="rect">
            <a:avLst/>
          </a:prstGeom>
          <a:noFill/>
        </p:spPr>
        <p:txBody>
          <a:bodyPr wrap="square">
            <a:spAutoFit/>
          </a:bodyPr>
          <a:lstStyle/>
          <a:p>
            <a:pPr algn="ctr"/>
            <a:r>
              <a:rPr lang="en-US" sz="2800" b="1" i="0" dirty="0">
                <a:solidFill>
                  <a:srgbClr val="222222"/>
                </a:solidFill>
                <a:effectLst/>
                <a:latin typeface="Roboto"/>
              </a:rPr>
              <a:t>extreme skepticism maintaining that nothing in the world has a real existence.</a:t>
            </a:r>
            <a:endParaRPr lang="en-US" sz="2800" b="1" dirty="0"/>
          </a:p>
        </p:txBody>
      </p:sp>
      <p:sp>
        <p:nvSpPr>
          <p:cNvPr id="4" name="TextBox 3">
            <a:extLst>
              <a:ext uri="{FF2B5EF4-FFF2-40B4-BE49-F238E27FC236}">
                <a16:creationId xmlns:a16="http://schemas.microsoft.com/office/drawing/2014/main" id="{9901C7EC-963A-452F-95F7-9436B135C3F0}"/>
              </a:ext>
            </a:extLst>
          </p:cNvPr>
          <p:cNvSpPr txBox="1"/>
          <p:nvPr/>
        </p:nvSpPr>
        <p:spPr>
          <a:xfrm>
            <a:off x="1554480" y="325120"/>
            <a:ext cx="2854960" cy="646331"/>
          </a:xfrm>
          <a:prstGeom prst="rect">
            <a:avLst/>
          </a:prstGeom>
          <a:noFill/>
        </p:spPr>
        <p:txBody>
          <a:bodyPr wrap="square" rtlCol="0">
            <a:spAutoFit/>
          </a:bodyPr>
          <a:lstStyle/>
          <a:p>
            <a:r>
              <a:rPr lang="en-US" sz="3600" b="1" dirty="0"/>
              <a:t>Nihilism…</a:t>
            </a:r>
          </a:p>
        </p:txBody>
      </p:sp>
    </p:spTree>
    <p:extLst>
      <p:ext uri="{BB962C8B-B14F-4D97-AF65-F5344CB8AC3E}">
        <p14:creationId xmlns:p14="http://schemas.microsoft.com/office/powerpoint/2010/main" val="2175295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C contributes to two studies reporting MIS-C in children with ...">
            <a:extLst>
              <a:ext uri="{FF2B5EF4-FFF2-40B4-BE49-F238E27FC236}">
                <a16:creationId xmlns:a16="http://schemas.microsoft.com/office/drawing/2014/main" id="{0EADCC78-E1D7-4B50-A694-77C8DC0322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065" y="2505075"/>
            <a:ext cx="4476750" cy="18478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22DDF4E-CDEF-452D-BE14-0E090B879E03}"/>
              </a:ext>
            </a:extLst>
          </p:cNvPr>
          <p:cNvSpPr txBox="1"/>
          <p:nvPr/>
        </p:nvSpPr>
        <p:spPr>
          <a:xfrm>
            <a:off x="393065" y="447040"/>
            <a:ext cx="3474720" cy="1200329"/>
          </a:xfrm>
          <a:prstGeom prst="rect">
            <a:avLst/>
          </a:prstGeom>
          <a:noFill/>
        </p:spPr>
        <p:txBody>
          <a:bodyPr wrap="square">
            <a:spAutoFit/>
          </a:bodyPr>
          <a:lstStyle/>
          <a:p>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anel </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urveys among America’s ≥18 </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years old</a:t>
            </a:r>
          </a:p>
          <a:p>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June 24–30, 2020. </a:t>
            </a:r>
            <a:endParaRPr lang="en-US" sz="24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CBFEBC14-6DE8-4008-A790-3DD6EDE2878E}"/>
              </a:ext>
            </a:extLst>
          </p:cNvPr>
          <p:cNvSpPr txBox="1"/>
          <p:nvPr/>
        </p:nvSpPr>
        <p:spPr>
          <a:xfrm>
            <a:off x="4951094" y="400040"/>
            <a:ext cx="3938905" cy="3046988"/>
          </a:xfrm>
          <a:prstGeom prst="rect">
            <a:avLst/>
          </a:prstGeom>
          <a:noFill/>
        </p:spPr>
        <p:txBody>
          <a:bodyPr wrap="square">
            <a:spAutoFit/>
          </a:bodyPr>
          <a:lstStyle/>
          <a:p>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percentage of respondents who reported having seriously considered suicide in the 30 days before completing the survey (10.7%)… </a:t>
            </a:r>
            <a:endPar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was significantly higher among respondents aged 18–24 years (25.5%)… </a:t>
            </a:r>
            <a:endParaRPr lang="en-US" sz="24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C47B27A1-0B3E-4CDD-8E1D-A27E6E299E52}"/>
              </a:ext>
            </a:extLst>
          </p:cNvPr>
          <p:cNvSpPr txBox="1"/>
          <p:nvPr/>
        </p:nvSpPr>
        <p:spPr>
          <a:xfrm>
            <a:off x="4890134" y="3568749"/>
            <a:ext cx="4253866" cy="1200329"/>
          </a:xfrm>
          <a:prstGeom prst="rect">
            <a:avLst/>
          </a:prstGeom>
          <a:noFill/>
        </p:spPr>
        <p:txBody>
          <a:bodyPr wrap="square">
            <a:spAutoFit/>
          </a:bodyPr>
          <a:lstStyle/>
          <a:p>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self-reported unpaid caregivers for adults</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(30.7%), and essential workers (21.7%). </a:t>
            </a:r>
            <a:endParaRPr lang="en-US" sz="24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CF919FC1-A927-4B6A-AABD-0DE9432A2025}"/>
              </a:ext>
            </a:extLst>
          </p:cNvPr>
          <p:cNvSpPr txBox="1"/>
          <p:nvPr/>
        </p:nvSpPr>
        <p:spPr>
          <a:xfrm>
            <a:off x="548640" y="5092283"/>
            <a:ext cx="2580640" cy="830997"/>
          </a:xfrm>
          <a:prstGeom prst="rect">
            <a:avLst/>
          </a:prstGeom>
          <a:noFill/>
        </p:spPr>
        <p:txBody>
          <a:bodyPr wrap="square" rtlCol="0">
            <a:spAutoFit/>
          </a:bodyPr>
          <a:lstStyle/>
          <a:p>
            <a:pPr algn="ctr"/>
            <a:r>
              <a:rPr lang="en-US" sz="2400" b="1" dirty="0"/>
              <a:t>5, 412      completed survey</a:t>
            </a:r>
          </a:p>
        </p:txBody>
      </p:sp>
      <p:sp>
        <p:nvSpPr>
          <p:cNvPr id="11" name="TextBox 10">
            <a:extLst>
              <a:ext uri="{FF2B5EF4-FFF2-40B4-BE49-F238E27FC236}">
                <a16:creationId xmlns:a16="http://schemas.microsoft.com/office/drawing/2014/main" id="{6B39B7A9-905A-416F-B581-16D8D6CA6127}"/>
              </a:ext>
            </a:extLst>
          </p:cNvPr>
          <p:cNvSpPr txBox="1"/>
          <p:nvPr/>
        </p:nvSpPr>
        <p:spPr>
          <a:xfrm>
            <a:off x="4951094" y="4890799"/>
            <a:ext cx="3799839" cy="1569660"/>
          </a:xfrm>
          <a:prstGeom prst="rect">
            <a:avLst/>
          </a:prstGeom>
          <a:noFill/>
        </p:spPr>
        <p:txBody>
          <a:bodyPr wrap="square">
            <a:spAutoFit/>
          </a:bodyPr>
          <a:lstStyle/>
          <a:p>
            <a:r>
              <a:rPr lang="en-US" sz="2400" i="0" dirty="0">
                <a:solidFill>
                  <a:srgbClr val="111111"/>
                </a:solidFill>
                <a:effectLst/>
                <a:latin typeface="Times New Roman" panose="02020603050405020304" pitchFamily="18" charset="0"/>
                <a:cs typeface="Times New Roman" panose="02020603050405020304" pitchFamily="18" charset="0"/>
              </a:rPr>
              <a:t>The suicide rate for people ages 10 to 24 increased by 56% between 2007 to 2017, according to the CDC.</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504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B2C46-D938-43A6-B9EB-B6DE390A7D96}"/>
              </a:ext>
            </a:extLst>
          </p:cNvPr>
          <p:cNvSpPr>
            <a:spLocks noGrp="1"/>
          </p:cNvSpPr>
          <p:nvPr>
            <p:ph type="title"/>
          </p:nvPr>
        </p:nvSpPr>
        <p:spPr/>
        <p:txBody>
          <a:bodyPr/>
          <a:lstStyle/>
          <a:p>
            <a:r>
              <a:rPr lang="en-US" b="1" dirty="0"/>
              <a:t>Post Modernism is Not New…</a:t>
            </a:r>
          </a:p>
        </p:txBody>
      </p:sp>
      <p:sp>
        <p:nvSpPr>
          <p:cNvPr id="3" name="Content Placeholder 2">
            <a:extLst>
              <a:ext uri="{FF2B5EF4-FFF2-40B4-BE49-F238E27FC236}">
                <a16:creationId xmlns:a16="http://schemas.microsoft.com/office/drawing/2014/main" id="{CFF17649-F947-402B-A3F6-206BEC279490}"/>
              </a:ext>
            </a:extLst>
          </p:cNvPr>
          <p:cNvSpPr>
            <a:spLocks noGrp="1"/>
          </p:cNvSpPr>
          <p:nvPr>
            <p:ph idx="1"/>
          </p:nvPr>
        </p:nvSpPr>
        <p:spPr/>
        <p:txBody>
          <a:bodyPr/>
          <a:lstStyle/>
          <a:p>
            <a:r>
              <a:rPr lang="en-US" b="1" dirty="0"/>
              <a:t>Just another way to replace God with Self – Question objective Truth </a:t>
            </a:r>
            <a:r>
              <a:rPr lang="en-US" dirty="0">
                <a:solidFill>
                  <a:srgbClr val="C00000"/>
                </a:solidFill>
              </a:rPr>
              <a:t>(Gen. 3:1-3, 6)</a:t>
            </a:r>
          </a:p>
          <a:p>
            <a:r>
              <a:rPr lang="en-US" b="1" dirty="0"/>
              <a:t>Effects are the same: - Marred the way before God and violence filled the earth </a:t>
            </a:r>
            <a:r>
              <a:rPr lang="en-US" dirty="0">
                <a:solidFill>
                  <a:srgbClr val="C00000"/>
                </a:solidFill>
              </a:rPr>
              <a:t>(Gen. 6:11-12)</a:t>
            </a:r>
          </a:p>
          <a:p>
            <a:r>
              <a:rPr lang="en-US" b="1" dirty="0"/>
              <a:t>Continues to repeat itself …  </a:t>
            </a:r>
            <a:r>
              <a:rPr lang="en-US" dirty="0">
                <a:solidFill>
                  <a:srgbClr val="C00000"/>
                </a:solidFill>
              </a:rPr>
              <a:t>Judges 19:22-26, 21:25, Prov. 16:2, 25</a:t>
            </a:r>
          </a:p>
        </p:txBody>
      </p:sp>
    </p:spTree>
    <p:extLst>
      <p:ext uri="{BB962C8B-B14F-4D97-AF65-F5344CB8AC3E}">
        <p14:creationId xmlns:p14="http://schemas.microsoft.com/office/powerpoint/2010/main" val="2132210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AB84F6-406F-4112-BEDD-8339390DC015}"/>
              </a:ext>
            </a:extLst>
          </p:cNvPr>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4" name="Picture 2" descr="Bigger Pictures: Pondering Priorities | The Weingarten Blog">
            <a:extLst>
              <a:ext uri="{FF2B5EF4-FFF2-40B4-BE49-F238E27FC236}">
                <a16:creationId xmlns:a16="http://schemas.microsoft.com/office/drawing/2014/main" id="{6C4CCAD3-5F8A-405B-AE20-E3267F84E79E}"/>
              </a:ext>
            </a:extLst>
          </p:cNvPr>
          <p:cNvPicPr>
            <a:picLocks noChangeAspect="1" noChangeArrowheads="1"/>
          </p:cNvPicPr>
          <p:nvPr/>
        </p:nvPicPr>
        <p:blipFill>
          <a:blip r:embed="rId2">
            <a:alphaModFix amt="26000"/>
            <a:extLst>
              <a:ext uri="{28A0092B-C50C-407E-A947-70E740481C1C}">
                <a14:useLocalDpi xmlns:a14="http://schemas.microsoft.com/office/drawing/2010/main" val="0"/>
              </a:ext>
            </a:extLst>
          </a:blip>
          <a:srcRect/>
          <a:stretch>
            <a:fillRect/>
          </a:stretch>
        </p:blipFill>
        <p:spPr bwMode="auto">
          <a:xfrm>
            <a:off x="0" y="0"/>
            <a:ext cx="9144000" cy="693927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51F2D20-FE0E-4F7B-99E4-717EDE00CB3E}"/>
              </a:ext>
            </a:extLst>
          </p:cNvPr>
          <p:cNvSpPr/>
          <p:nvPr/>
        </p:nvSpPr>
        <p:spPr>
          <a:xfrm>
            <a:off x="-276461" y="85020"/>
            <a:ext cx="4929741" cy="120032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600" b="1" cap="none" spc="0" dirty="0">
                <a:ln/>
                <a:solidFill>
                  <a:schemeClr val="accent1"/>
                </a:solidFill>
                <a:effectLst/>
              </a:rPr>
              <a:t>OBJECTIVE TRUTH – JESUS CHRIST</a:t>
            </a:r>
          </a:p>
        </p:txBody>
      </p:sp>
      <p:sp>
        <p:nvSpPr>
          <p:cNvPr id="5" name="TextBox 4">
            <a:extLst>
              <a:ext uri="{FF2B5EF4-FFF2-40B4-BE49-F238E27FC236}">
                <a16:creationId xmlns:a16="http://schemas.microsoft.com/office/drawing/2014/main" id="{365B22C0-C24D-4FF1-BC39-D58F6794D966}"/>
              </a:ext>
            </a:extLst>
          </p:cNvPr>
          <p:cNvSpPr txBox="1"/>
          <p:nvPr/>
        </p:nvSpPr>
        <p:spPr>
          <a:xfrm>
            <a:off x="472439" y="1473200"/>
            <a:ext cx="2915920" cy="830997"/>
          </a:xfrm>
          <a:prstGeom prst="rect">
            <a:avLst/>
          </a:prstGeom>
          <a:noFill/>
        </p:spPr>
        <p:txBody>
          <a:bodyPr wrap="square" rtlCol="0">
            <a:spAutoFit/>
          </a:bodyPr>
          <a:lstStyle/>
          <a:p>
            <a:r>
              <a:rPr lang="en-US" sz="2400" b="1" dirty="0"/>
              <a:t>I Am the Way- Truth- Life </a:t>
            </a:r>
            <a:r>
              <a:rPr lang="en-US" sz="2400" b="1" dirty="0">
                <a:solidFill>
                  <a:srgbClr val="C00000"/>
                </a:solidFill>
              </a:rPr>
              <a:t>(Jn. 14:6) </a:t>
            </a:r>
          </a:p>
        </p:txBody>
      </p:sp>
      <p:sp>
        <p:nvSpPr>
          <p:cNvPr id="6" name="TextBox 5">
            <a:extLst>
              <a:ext uri="{FF2B5EF4-FFF2-40B4-BE49-F238E27FC236}">
                <a16:creationId xmlns:a16="http://schemas.microsoft.com/office/drawing/2014/main" id="{894D12F8-170B-4894-8AFE-06D956CB622A}"/>
              </a:ext>
            </a:extLst>
          </p:cNvPr>
          <p:cNvSpPr txBox="1"/>
          <p:nvPr/>
        </p:nvSpPr>
        <p:spPr>
          <a:xfrm>
            <a:off x="472439" y="2337265"/>
            <a:ext cx="3175001" cy="1200329"/>
          </a:xfrm>
          <a:prstGeom prst="rect">
            <a:avLst/>
          </a:prstGeom>
          <a:noFill/>
        </p:spPr>
        <p:txBody>
          <a:bodyPr wrap="square" rtlCol="0">
            <a:spAutoFit/>
          </a:bodyPr>
          <a:lstStyle/>
          <a:p>
            <a:r>
              <a:rPr lang="en-US" sz="2400" b="1" dirty="0"/>
              <a:t>My spoken word will judge you in the last day </a:t>
            </a:r>
            <a:r>
              <a:rPr lang="en-US" sz="2400" b="1" dirty="0">
                <a:solidFill>
                  <a:srgbClr val="C00000"/>
                </a:solidFill>
              </a:rPr>
              <a:t>(Jn. 12:47-48)</a:t>
            </a:r>
          </a:p>
        </p:txBody>
      </p:sp>
      <p:sp>
        <p:nvSpPr>
          <p:cNvPr id="7" name="TextBox 6">
            <a:extLst>
              <a:ext uri="{FF2B5EF4-FFF2-40B4-BE49-F238E27FC236}">
                <a16:creationId xmlns:a16="http://schemas.microsoft.com/office/drawing/2014/main" id="{5013103C-17A9-4273-8E3D-F8EC4B070369}"/>
              </a:ext>
            </a:extLst>
          </p:cNvPr>
          <p:cNvSpPr txBox="1"/>
          <p:nvPr/>
        </p:nvSpPr>
        <p:spPr>
          <a:xfrm>
            <a:off x="472439" y="5235152"/>
            <a:ext cx="3291842" cy="1569660"/>
          </a:xfrm>
          <a:prstGeom prst="rect">
            <a:avLst/>
          </a:prstGeom>
          <a:noFill/>
        </p:spPr>
        <p:txBody>
          <a:bodyPr wrap="square" rtlCol="0">
            <a:spAutoFit/>
          </a:bodyPr>
          <a:lstStyle/>
          <a:p>
            <a:r>
              <a:rPr lang="en-US" sz="2400" b="1" dirty="0"/>
              <a:t>God’s Revealed Word is Truth that will set you apart from the World </a:t>
            </a:r>
            <a:r>
              <a:rPr lang="en-US" sz="2400" b="1" dirty="0">
                <a:solidFill>
                  <a:srgbClr val="C00000"/>
                </a:solidFill>
              </a:rPr>
              <a:t>(Jn. 17:17)</a:t>
            </a:r>
          </a:p>
        </p:txBody>
      </p:sp>
      <p:sp>
        <p:nvSpPr>
          <p:cNvPr id="8" name="Rectangle 7">
            <a:extLst>
              <a:ext uri="{FF2B5EF4-FFF2-40B4-BE49-F238E27FC236}">
                <a16:creationId xmlns:a16="http://schemas.microsoft.com/office/drawing/2014/main" id="{1CD5AB84-48AC-4F78-9343-346C28A72100}"/>
              </a:ext>
            </a:extLst>
          </p:cNvPr>
          <p:cNvSpPr/>
          <p:nvPr/>
        </p:nvSpPr>
        <p:spPr>
          <a:xfrm>
            <a:off x="4653280" y="125659"/>
            <a:ext cx="4251961" cy="120032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600" b="1" cap="none" spc="0" dirty="0">
                <a:ln/>
                <a:solidFill>
                  <a:schemeClr val="accent1"/>
                </a:solidFill>
                <a:effectLst/>
              </a:rPr>
              <a:t>SUBJECTIVE TRUTH – “AS YOU SEE IT”</a:t>
            </a:r>
          </a:p>
        </p:txBody>
      </p:sp>
      <p:sp>
        <p:nvSpPr>
          <p:cNvPr id="9" name="TextBox 8">
            <a:extLst>
              <a:ext uri="{FF2B5EF4-FFF2-40B4-BE49-F238E27FC236}">
                <a16:creationId xmlns:a16="http://schemas.microsoft.com/office/drawing/2014/main" id="{8A0EE88B-011C-40F7-BB97-D278FBA6C449}"/>
              </a:ext>
            </a:extLst>
          </p:cNvPr>
          <p:cNvSpPr txBox="1"/>
          <p:nvPr/>
        </p:nvSpPr>
        <p:spPr>
          <a:xfrm>
            <a:off x="4572000" y="1256877"/>
            <a:ext cx="4099561" cy="461665"/>
          </a:xfrm>
          <a:prstGeom prst="rect">
            <a:avLst/>
          </a:prstGeom>
          <a:noFill/>
        </p:spPr>
        <p:txBody>
          <a:bodyPr wrap="square" rtlCol="0">
            <a:spAutoFit/>
          </a:bodyPr>
          <a:lstStyle/>
          <a:p>
            <a:r>
              <a:rPr lang="en-US" sz="2400" b="1" dirty="0"/>
              <a:t>New Testament is “inclusive…”</a:t>
            </a:r>
          </a:p>
        </p:txBody>
      </p:sp>
      <p:sp>
        <p:nvSpPr>
          <p:cNvPr id="10" name="TextBox 9">
            <a:extLst>
              <a:ext uri="{FF2B5EF4-FFF2-40B4-BE49-F238E27FC236}">
                <a16:creationId xmlns:a16="http://schemas.microsoft.com/office/drawing/2014/main" id="{1040109A-041B-4DA2-9340-14FBEBCEC5F9}"/>
              </a:ext>
            </a:extLst>
          </p:cNvPr>
          <p:cNvSpPr txBox="1"/>
          <p:nvPr/>
        </p:nvSpPr>
        <p:spPr>
          <a:xfrm>
            <a:off x="4439922" y="1744608"/>
            <a:ext cx="4348480" cy="830997"/>
          </a:xfrm>
          <a:prstGeom prst="rect">
            <a:avLst/>
          </a:prstGeom>
          <a:noFill/>
        </p:spPr>
        <p:txBody>
          <a:bodyPr wrap="square" rtlCol="0">
            <a:spAutoFit/>
          </a:bodyPr>
          <a:lstStyle/>
          <a:p>
            <a:pPr algn="ctr"/>
            <a:r>
              <a:rPr lang="en-US" sz="2400" b="1" dirty="0"/>
              <a:t>Homosexuality – Episcopal Church</a:t>
            </a:r>
          </a:p>
        </p:txBody>
      </p:sp>
      <p:sp>
        <p:nvSpPr>
          <p:cNvPr id="11" name="TextBox 10">
            <a:extLst>
              <a:ext uri="{FF2B5EF4-FFF2-40B4-BE49-F238E27FC236}">
                <a16:creationId xmlns:a16="http://schemas.microsoft.com/office/drawing/2014/main" id="{87EEAE3B-8E21-408D-9B1B-C47572276AE1}"/>
              </a:ext>
            </a:extLst>
          </p:cNvPr>
          <p:cNvSpPr txBox="1"/>
          <p:nvPr/>
        </p:nvSpPr>
        <p:spPr>
          <a:xfrm>
            <a:off x="4968240" y="3742983"/>
            <a:ext cx="3820162" cy="3046988"/>
          </a:xfrm>
          <a:prstGeom prst="rect">
            <a:avLst/>
          </a:prstGeom>
          <a:noFill/>
        </p:spPr>
        <p:txBody>
          <a:bodyPr wrap="square" rtlCol="0">
            <a:spAutoFit/>
          </a:bodyPr>
          <a:lstStyle/>
          <a:p>
            <a:r>
              <a:rPr lang="en-US" sz="2400" b="1" dirty="0"/>
              <a:t>“I could argue that the overwhelming emphasis on </a:t>
            </a:r>
            <a:r>
              <a:rPr lang="en-US" sz="2400" b="1" dirty="0">
                <a:highlight>
                  <a:srgbClr val="FFFF00"/>
                </a:highlight>
              </a:rPr>
              <a:t>the inclusion in the New Testament </a:t>
            </a:r>
            <a:r>
              <a:rPr lang="en-US" sz="2400" b="1" dirty="0"/>
              <a:t>trumps the two or three passages from St. Paul that may condemn homosexuality…” </a:t>
            </a:r>
            <a:r>
              <a:rPr lang="en-US" sz="2400" b="1" dirty="0">
                <a:solidFill>
                  <a:srgbClr val="0070C0"/>
                </a:solidFill>
              </a:rPr>
              <a:t>William Barnwell </a:t>
            </a:r>
          </a:p>
        </p:txBody>
      </p:sp>
      <p:sp>
        <p:nvSpPr>
          <p:cNvPr id="12" name="TextBox 11">
            <a:extLst>
              <a:ext uri="{FF2B5EF4-FFF2-40B4-BE49-F238E27FC236}">
                <a16:creationId xmlns:a16="http://schemas.microsoft.com/office/drawing/2014/main" id="{3AE07142-E2F7-40E4-AE78-F24A231A3D19}"/>
              </a:ext>
            </a:extLst>
          </p:cNvPr>
          <p:cNvSpPr txBox="1"/>
          <p:nvPr/>
        </p:nvSpPr>
        <p:spPr>
          <a:xfrm>
            <a:off x="472439" y="3616163"/>
            <a:ext cx="3093719" cy="1569660"/>
          </a:xfrm>
          <a:prstGeom prst="rect">
            <a:avLst/>
          </a:prstGeom>
          <a:noFill/>
        </p:spPr>
        <p:txBody>
          <a:bodyPr wrap="square" rtlCol="0">
            <a:spAutoFit/>
          </a:bodyPr>
          <a:lstStyle/>
          <a:p>
            <a:r>
              <a:rPr lang="en-US" sz="2400" b="1" dirty="0"/>
              <a:t>Spirit of Truth (Holy Spirit)  will Guide you (Apostles) in all the truth </a:t>
            </a:r>
            <a:r>
              <a:rPr lang="en-US" sz="2400" b="1" dirty="0">
                <a:solidFill>
                  <a:srgbClr val="C00000"/>
                </a:solidFill>
              </a:rPr>
              <a:t>(Jn. 16:13)</a:t>
            </a:r>
          </a:p>
        </p:txBody>
      </p:sp>
    </p:spTree>
    <p:extLst>
      <p:ext uri="{BB962C8B-B14F-4D97-AF65-F5344CB8AC3E}">
        <p14:creationId xmlns:p14="http://schemas.microsoft.com/office/powerpoint/2010/main" val="1753502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wipe(down)">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ipe(down)">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1000"/>
                                        <p:tgtEl>
                                          <p:spTgt spid="11"/>
                                        </p:tgtEl>
                                      </p:cBhvr>
                                    </p:animEffect>
                                    <p:anim calcmode="lin" valueType="num">
                                      <p:cBhvr>
                                        <p:cTn id="49" dur="1000" fill="hold"/>
                                        <p:tgtEl>
                                          <p:spTgt spid="11"/>
                                        </p:tgtEl>
                                        <p:attrNameLst>
                                          <p:attrName>ppt_x</p:attrName>
                                        </p:attrNameLst>
                                      </p:cBhvr>
                                      <p:tavLst>
                                        <p:tav tm="0">
                                          <p:val>
                                            <p:strVal val="#ppt_x"/>
                                          </p:val>
                                        </p:tav>
                                        <p:tav tm="100000">
                                          <p:val>
                                            <p:strVal val="#ppt_x"/>
                                          </p:val>
                                        </p:tav>
                                      </p:tavLst>
                                    </p:anim>
                                    <p:anim calcmode="lin" valueType="num">
                                      <p:cBhvr>
                                        <p:cTn id="5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2D7967-56BB-46AC-A860-E5E0B146F20D}"/>
              </a:ext>
            </a:extLst>
          </p:cNvPr>
          <p:cNvSpPr txBox="1"/>
          <p:nvPr/>
        </p:nvSpPr>
        <p:spPr>
          <a:xfrm>
            <a:off x="0" y="0"/>
            <a:ext cx="9144000" cy="6715760"/>
          </a:xfrm>
          <a:prstGeom prst="rect">
            <a:avLst/>
          </a:prstGeom>
          <a:noFill/>
        </p:spPr>
        <p:txBody>
          <a:bodyPr wrap="square" rtlCol="0">
            <a:spAutoFit/>
          </a:bodyPr>
          <a:lstStyle/>
          <a:p>
            <a:endParaRPr lang="en-US" dirty="0"/>
          </a:p>
        </p:txBody>
      </p:sp>
      <p:pic>
        <p:nvPicPr>
          <p:cNvPr id="2050" name="Picture 2" descr="If Theism is True, is Nihilism False? : Strange Notions">
            <a:extLst>
              <a:ext uri="{FF2B5EF4-FFF2-40B4-BE49-F238E27FC236}">
                <a16:creationId xmlns:a16="http://schemas.microsoft.com/office/drawing/2014/main" id="{E813457E-A7DC-43F6-BF57-8D1588F27C31}"/>
              </a:ext>
            </a:extLst>
          </p:cNvPr>
          <p:cNvPicPr>
            <a:picLocks noChangeAspect="1" noChangeArrowheads="1"/>
          </p:cNvPicPr>
          <p:nvPr/>
        </p:nvPicPr>
        <p:blipFill>
          <a:blip r:embed="rId2">
            <a:alphaModFix amt="40000"/>
            <a:extLst>
              <a:ext uri="{28A0092B-C50C-407E-A947-70E740481C1C}">
                <a14:useLocalDpi xmlns:a14="http://schemas.microsoft.com/office/drawing/2010/main" val="0"/>
              </a:ext>
            </a:extLst>
          </a:blip>
          <a:srcRect/>
          <a:stretch>
            <a:fillRect/>
          </a:stretch>
        </p:blipFill>
        <p:spPr bwMode="auto">
          <a:xfrm>
            <a:off x="0" y="-1524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72FEF4F-08B0-4781-8D2A-51EC274D9069}"/>
              </a:ext>
            </a:extLst>
          </p:cNvPr>
          <p:cNvSpPr txBox="1"/>
          <p:nvPr/>
        </p:nvSpPr>
        <p:spPr>
          <a:xfrm>
            <a:off x="2702560" y="962075"/>
            <a:ext cx="4673600" cy="523220"/>
          </a:xfrm>
          <a:prstGeom prst="rect">
            <a:avLst/>
          </a:prstGeom>
          <a:noFill/>
        </p:spPr>
        <p:txBody>
          <a:bodyPr wrap="square">
            <a:spAutoFit/>
          </a:bodyPr>
          <a:lstStyle/>
          <a:p>
            <a:pPr algn="ctr"/>
            <a:endParaRPr lang="en-US" sz="2800" b="1" dirty="0"/>
          </a:p>
        </p:txBody>
      </p:sp>
      <p:sp>
        <p:nvSpPr>
          <p:cNvPr id="4" name="TextBox 3">
            <a:extLst>
              <a:ext uri="{FF2B5EF4-FFF2-40B4-BE49-F238E27FC236}">
                <a16:creationId xmlns:a16="http://schemas.microsoft.com/office/drawing/2014/main" id="{9901C7EC-963A-452F-95F7-9436B135C3F0}"/>
              </a:ext>
            </a:extLst>
          </p:cNvPr>
          <p:cNvSpPr txBox="1"/>
          <p:nvPr/>
        </p:nvSpPr>
        <p:spPr>
          <a:xfrm>
            <a:off x="1554480" y="325120"/>
            <a:ext cx="2854960" cy="646331"/>
          </a:xfrm>
          <a:prstGeom prst="rect">
            <a:avLst/>
          </a:prstGeom>
          <a:noFill/>
        </p:spPr>
        <p:txBody>
          <a:bodyPr wrap="square" rtlCol="0">
            <a:spAutoFit/>
          </a:bodyPr>
          <a:lstStyle/>
          <a:p>
            <a:endParaRPr lang="en-US" sz="3600" b="1" dirty="0"/>
          </a:p>
        </p:txBody>
      </p:sp>
      <p:sp>
        <p:nvSpPr>
          <p:cNvPr id="3" name="TextBox 2">
            <a:extLst>
              <a:ext uri="{FF2B5EF4-FFF2-40B4-BE49-F238E27FC236}">
                <a16:creationId xmlns:a16="http://schemas.microsoft.com/office/drawing/2014/main" id="{6A2EA8C9-69B5-42BD-A1F8-EC67757A9FCB}"/>
              </a:ext>
            </a:extLst>
          </p:cNvPr>
          <p:cNvSpPr txBox="1"/>
          <p:nvPr/>
        </p:nvSpPr>
        <p:spPr>
          <a:xfrm>
            <a:off x="1168400" y="0"/>
            <a:ext cx="4673600" cy="3539430"/>
          </a:xfrm>
          <a:prstGeom prst="rect">
            <a:avLst/>
          </a:prstGeom>
          <a:noFill/>
        </p:spPr>
        <p:txBody>
          <a:bodyPr wrap="square" rtlCol="0">
            <a:spAutoFit/>
          </a:bodyPr>
          <a:lstStyle/>
          <a:p>
            <a:pPr algn="ctr"/>
            <a:r>
              <a:rPr lang="en-US" sz="2800" b="1" dirty="0"/>
              <a:t>“And be not fashioned according to this world; but be ye transformed by the renewing of your mind, that ye may </a:t>
            </a:r>
            <a:r>
              <a:rPr lang="en-US" sz="2800" b="1" dirty="0">
                <a:highlight>
                  <a:srgbClr val="FFFF00"/>
                </a:highlight>
              </a:rPr>
              <a:t>prove</a:t>
            </a:r>
            <a:r>
              <a:rPr lang="en-US" sz="2800" b="1" dirty="0"/>
              <a:t> what is the </a:t>
            </a:r>
            <a:r>
              <a:rPr lang="en-US" sz="2800" b="1" dirty="0">
                <a:highlight>
                  <a:srgbClr val="00FFFF"/>
                </a:highlight>
              </a:rPr>
              <a:t>good</a:t>
            </a:r>
            <a:r>
              <a:rPr lang="en-US" sz="2800" b="1" dirty="0"/>
              <a:t> and </a:t>
            </a:r>
            <a:r>
              <a:rPr lang="en-US" sz="2800" b="1" dirty="0">
                <a:highlight>
                  <a:srgbClr val="00FFFF"/>
                </a:highlight>
              </a:rPr>
              <a:t>acceptable</a:t>
            </a:r>
            <a:r>
              <a:rPr lang="en-US" sz="2800" b="1" dirty="0"/>
              <a:t> and </a:t>
            </a:r>
            <a:r>
              <a:rPr lang="en-US" sz="2800" b="1" dirty="0">
                <a:highlight>
                  <a:srgbClr val="00FFFF"/>
                </a:highlight>
              </a:rPr>
              <a:t>perfect</a:t>
            </a:r>
            <a:r>
              <a:rPr lang="en-US" sz="2800" b="1" dirty="0"/>
              <a:t> will of God”         (Rom. 12:2)</a:t>
            </a:r>
          </a:p>
        </p:txBody>
      </p:sp>
      <p:sp>
        <p:nvSpPr>
          <p:cNvPr id="6" name="TextBox 5">
            <a:extLst>
              <a:ext uri="{FF2B5EF4-FFF2-40B4-BE49-F238E27FC236}">
                <a16:creationId xmlns:a16="http://schemas.microsoft.com/office/drawing/2014/main" id="{4A510BD0-AEB4-4E0A-AD32-154F20CDA56D}"/>
              </a:ext>
            </a:extLst>
          </p:cNvPr>
          <p:cNvSpPr txBox="1"/>
          <p:nvPr/>
        </p:nvSpPr>
        <p:spPr>
          <a:xfrm>
            <a:off x="1554480" y="4551680"/>
            <a:ext cx="2854960" cy="523220"/>
          </a:xfrm>
          <a:prstGeom prst="rect">
            <a:avLst/>
          </a:prstGeom>
          <a:noFill/>
        </p:spPr>
        <p:txBody>
          <a:bodyPr wrap="square" rtlCol="0">
            <a:spAutoFit/>
          </a:bodyPr>
          <a:lstStyle/>
          <a:p>
            <a:r>
              <a:rPr lang="en-US" sz="2800" b="1" dirty="0">
                <a:highlight>
                  <a:srgbClr val="FFFF00"/>
                </a:highlight>
              </a:rPr>
              <a:t>TRUTH</a:t>
            </a:r>
          </a:p>
        </p:txBody>
      </p:sp>
      <p:sp>
        <p:nvSpPr>
          <p:cNvPr id="7" name="TextBox 6">
            <a:extLst>
              <a:ext uri="{FF2B5EF4-FFF2-40B4-BE49-F238E27FC236}">
                <a16:creationId xmlns:a16="http://schemas.microsoft.com/office/drawing/2014/main" id="{022E8150-953D-41C1-B9F8-5D2C12B14B62}"/>
              </a:ext>
            </a:extLst>
          </p:cNvPr>
          <p:cNvSpPr txBox="1"/>
          <p:nvPr/>
        </p:nvSpPr>
        <p:spPr>
          <a:xfrm>
            <a:off x="3180080" y="3781667"/>
            <a:ext cx="2265680" cy="523220"/>
          </a:xfrm>
          <a:prstGeom prst="rect">
            <a:avLst/>
          </a:prstGeom>
          <a:noFill/>
        </p:spPr>
        <p:txBody>
          <a:bodyPr wrap="square" rtlCol="0">
            <a:spAutoFit/>
          </a:bodyPr>
          <a:lstStyle/>
          <a:p>
            <a:r>
              <a:rPr lang="en-US" sz="2800" b="1" dirty="0">
                <a:highlight>
                  <a:srgbClr val="FFFF00"/>
                </a:highlight>
              </a:rPr>
              <a:t>MEANING</a:t>
            </a:r>
            <a:r>
              <a:rPr lang="en-US" dirty="0">
                <a:highlight>
                  <a:srgbClr val="FFFF00"/>
                </a:highlight>
              </a:rPr>
              <a:t> </a:t>
            </a:r>
          </a:p>
        </p:txBody>
      </p:sp>
      <p:sp>
        <p:nvSpPr>
          <p:cNvPr id="8" name="TextBox 7">
            <a:extLst>
              <a:ext uri="{FF2B5EF4-FFF2-40B4-BE49-F238E27FC236}">
                <a16:creationId xmlns:a16="http://schemas.microsoft.com/office/drawing/2014/main" id="{33AF1ED7-8C94-4D6A-B821-7092B8DBB617}"/>
              </a:ext>
            </a:extLst>
          </p:cNvPr>
          <p:cNvSpPr txBox="1"/>
          <p:nvPr/>
        </p:nvSpPr>
        <p:spPr>
          <a:xfrm>
            <a:off x="5344160" y="3152150"/>
            <a:ext cx="2286000" cy="523220"/>
          </a:xfrm>
          <a:prstGeom prst="rect">
            <a:avLst/>
          </a:prstGeom>
          <a:noFill/>
        </p:spPr>
        <p:txBody>
          <a:bodyPr wrap="square" rtlCol="0">
            <a:spAutoFit/>
          </a:bodyPr>
          <a:lstStyle/>
          <a:p>
            <a:pPr lvl="1"/>
            <a:r>
              <a:rPr lang="en-US" sz="2800" b="1" dirty="0">
                <a:highlight>
                  <a:srgbClr val="FFFF00"/>
                </a:highlight>
              </a:rPr>
              <a:t>CERTAINTY</a:t>
            </a:r>
            <a:r>
              <a:rPr lang="en-US" b="1" dirty="0">
                <a:highlight>
                  <a:srgbClr val="FFFF00"/>
                </a:highlight>
              </a:rPr>
              <a:t> </a:t>
            </a:r>
          </a:p>
        </p:txBody>
      </p:sp>
      <p:sp>
        <p:nvSpPr>
          <p:cNvPr id="9" name="TextBox 8">
            <a:extLst>
              <a:ext uri="{FF2B5EF4-FFF2-40B4-BE49-F238E27FC236}">
                <a16:creationId xmlns:a16="http://schemas.microsoft.com/office/drawing/2014/main" id="{DEFCCDA4-728B-475B-889C-C17740BA0206}"/>
              </a:ext>
            </a:extLst>
          </p:cNvPr>
          <p:cNvSpPr txBox="1"/>
          <p:nvPr/>
        </p:nvSpPr>
        <p:spPr>
          <a:xfrm>
            <a:off x="5798822" y="4086006"/>
            <a:ext cx="2672078" cy="830997"/>
          </a:xfrm>
          <a:prstGeom prst="rect">
            <a:avLst/>
          </a:prstGeom>
          <a:noFill/>
        </p:spPr>
        <p:txBody>
          <a:bodyPr wrap="square" rtlCol="0">
            <a:spAutoFit/>
          </a:bodyPr>
          <a:lstStyle/>
          <a:p>
            <a:r>
              <a:rPr lang="en-US" sz="2400" b="1" dirty="0"/>
              <a:t>Death – Judgment (Heb. 9:27)</a:t>
            </a:r>
          </a:p>
        </p:txBody>
      </p:sp>
      <p:sp>
        <p:nvSpPr>
          <p:cNvPr id="10" name="TextBox 9">
            <a:extLst>
              <a:ext uri="{FF2B5EF4-FFF2-40B4-BE49-F238E27FC236}">
                <a16:creationId xmlns:a16="http://schemas.microsoft.com/office/drawing/2014/main" id="{D59634C1-6DA4-4022-AF73-E0953BC88F03}"/>
              </a:ext>
            </a:extLst>
          </p:cNvPr>
          <p:cNvSpPr txBox="1"/>
          <p:nvPr/>
        </p:nvSpPr>
        <p:spPr>
          <a:xfrm>
            <a:off x="5735319" y="4826425"/>
            <a:ext cx="3708401" cy="1200329"/>
          </a:xfrm>
          <a:prstGeom prst="rect">
            <a:avLst/>
          </a:prstGeom>
          <a:noFill/>
        </p:spPr>
        <p:txBody>
          <a:bodyPr wrap="square" rtlCol="0">
            <a:spAutoFit/>
          </a:bodyPr>
          <a:lstStyle/>
          <a:p>
            <a:r>
              <a:rPr lang="en-US" sz="2400" b="1" dirty="0"/>
              <a:t>“Inclusiveness” has boundaries (I Tim. 2:4,6, Rom. 1:16, Mk. 16:16)</a:t>
            </a:r>
          </a:p>
        </p:txBody>
      </p:sp>
      <p:sp>
        <p:nvSpPr>
          <p:cNvPr id="11" name="TextBox 10">
            <a:extLst>
              <a:ext uri="{FF2B5EF4-FFF2-40B4-BE49-F238E27FC236}">
                <a16:creationId xmlns:a16="http://schemas.microsoft.com/office/drawing/2014/main" id="{750E89CE-971E-4E3C-A6C5-C0475A6DA338}"/>
              </a:ext>
            </a:extLst>
          </p:cNvPr>
          <p:cNvSpPr txBox="1"/>
          <p:nvPr/>
        </p:nvSpPr>
        <p:spPr>
          <a:xfrm>
            <a:off x="5742938" y="6076411"/>
            <a:ext cx="2870201" cy="461665"/>
          </a:xfrm>
          <a:prstGeom prst="rect">
            <a:avLst/>
          </a:prstGeom>
          <a:noFill/>
        </p:spPr>
        <p:txBody>
          <a:bodyPr wrap="square" rtlCol="0">
            <a:spAutoFit/>
          </a:bodyPr>
          <a:lstStyle/>
          <a:p>
            <a:r>
              <a:rPr lang="en-US" sz="2400" b="1" dirty="0">
                <a:solidFill>
                  <a:schemeClr val="bg1"/>
                </a:solidFill>
              </a:rPr>
              <a:t>Hope…</a:t>
            </a:r>
            <a:r>
              <a:rPr lang="en-US" sz="2400" b="1" dirty="0"/>
              <a:t> I Pet. 1:3-4</a:t>
            </a:r>
          </a:p>
        </p:txBody>
      </p:sp>
    </p:spTree>
    <p:extLst>
      <p:ext uri="{BB962C8B-B14F-4D97-AF65-F5344CB8AC3E}">
        <p14:creationId xmlns:p14="http://schemas.microsoft.com/office/powerpoint/2010/main" val="2799443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anim calcmode="lin" valueType="num">
                                      <p:cBhvr additive="base">
                                        <p:cTn id="29"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1+#ppt_w/2"/>
                                          </p:val>
                                        </p:tav>
                                        <p:tav tm="100000">
                                          <p:val>
                                            <p:strVal val="#ppt_x"/>
                                          </p:val>
                                        </p:tav>
                                      </p:tavLst>
                                    </p:anim>
                                    <p:anim calcmode="lin" valueType="num">
                                      <p:cBhvr additive="base">
                                        <p:cTn id="3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10" grpId="0"/>
      <p:bldP spid="11"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733</TotalTime>
  <Words>505</Words>
  <Application>Microsoft Office PowerPoint</Application>
  <PresentationFormat>On-screen Show (4:3)</PresentationFormat>
  <Paragraphs>34</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Calibri Light</vt:lpstr>
      <vt:lpstr>Chronicle SSm A</vt:lpstr>
      <vt:lpstr>Roboto</vt:lpstr>
      <vt:lpstr>Times New Roman</vt:lpstr>
      <vt:lpstr>Office Theme</vt:lpstr>
      <vt:lpstr>PowerPoint Presentation</vt:lpstr>
      <vt:lpstr>PowerPoint Presentation</vt:lpstr>
      <vt:lpstr>PowerPoint Presentation</vt:lpstr>
      <vt:lpstr>PowerPoint Presentation</vt:lpstr>
      <vt:lpstr>Post Modernism is Not New…</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Jerry Fite</dc:creator>
  <cp:lastModifiedBy>Norris Long</cp:lastModifiedBy>
  <cp:revision>24</cp:revision>
  <dcterms:created xsi:type="dcterms:W3CDTF">2020-08-22T18:46:16Z</dcterms:created>
  <dcterms:modified xsi:type="dcterms:W3CDTF">2020-08-23T20:07:58Z</dcterms:modified>
</cp:coreProperties>
</file>