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480795-D221-4958-B839-75AEAB4F77F0}" v="7" dt="2026-05-10T13:14:22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692" y="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modSld">
      <pc:chgData name="Jerry Fite" userId="5c817e7aab5c3f9a" providerId="LiveId" clId="{C01970DF-CA25-4E40-B922-894826FCC483}" dt="2026-05-10T13:14:22.774" v="6" actId="20577"/>
      <pc:docMkLst>
        <pc:docMk/>
      </pc:docMkLst>
      <pc:sldChg chg="modSp">
        <pc:chgData name="Jerry Fite" userId="5c817e7aab5c3f9a" providerId="LiveId" clId="{C01970DF-CA25-4E40-B922-894826FCC483}" dt="2026-05-10T13:14:22.774" v="6" actId="20577"/>
        <pc:sldMkLst>
          <pc:docMk/>
          <pc:sldMk cId="1735379974" sldId="259"/>
        </pc:sldMkLst>
        <pc:spChg chg="mod">
          <ac:chgData name="Jerry Fite" userId="5c817e7aab5c3f9a" providerId="LiveId" clId="{C01970DF-CA25-4E40-B922-894826FCC483}" dt="2026-05-10T13:14:22.774" v="6" actId="20577"/>
          <ac:spMkLst>
            <pc:docMk/>
            <pc:sldMk cId="1735379974" sldId="259"/>
            <ac:spMk id="3" creationId="{406FB457-82B4-21E8-0040-D7E73DC6A0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87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69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11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44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0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13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1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10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9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94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55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7BF473-3FEE-4A1C-B624-0F67E1E4AC04}" type="datetimeFigureOut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009AAB-38B2-4718-87BF-99F913741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3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3AE3C-D9EE-C1DC-F17C-9599D774A8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DA518-4681-C720-712E-304AC24C44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9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veryone's a Critic: How do Ratings and Reviews Work?">
            <a:extLst>
              <a:ext uri="{FF2B5EF4-FFF2-40B4-BE49-F238E27FC236}">
                <a16:creationId xmlns:a16="http://schemas.microsoft.com/office/drawing/2014/main" id="{F4F00553-25A0-BCE6-9190-6020F267D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5880"/>
            <a:ext cx="4572001" cy="420624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A191187-16DC-C04A-3986-7419ADFC67F0}"/>
              </a:ext>
            </a:extLst>
          </p:cNvPr>
          <p:cNvSpPr/>
          <p:nvPr/>
        </p:nvSpPr>
        <p:spPr>
          <a:xfrm>
            <a:off x="4963886" y="1438980"/>
            <a:ext cx="348778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How Would You Rate a church?</a:t>
            </a:r>
          </a:p>
        </p:txBody>
      </p:sp>
    </p:spTree>
    <p:extLst>
      <p:ext uri="{BB962C8B-B14F-4D97-AF65-F5344CB8AC3E}">
        <p14:creationId xmlns:p14="http://schemas.microsoft.com/office/powerpoint/2010/main" val="2087695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B86E8-2EC9-366E-15C3-D5482EC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church?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FB457-82B4-21E8-0040-D7E73DC6A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is the </a:t>
            </a:r>
            <a:r>
              <a:rPr lang="en-US" b="1" i="1" dirty="0"/>
              <a:t>“called out”  </a:t>
            </a:r>
            <a:r>
              <a:rPr lang="en-US" b="1" dirty="0"/>
              <a:t>(ekklesia) people of God in Christ </a:t>
            </a:r>
            <a:r>
              <a:rPr lang="en-US" dirty="0">
                <a:solidFill>
                  <a:srgbClr val="C00000"/>
                </a:solidFill>
              </a:rPr>
              <a:t>(Matt. 16:18, Acts 2:47, Acts 8:3)</a:t>
            </a:r>
          </a:p>
          <a:p>
            <a:r>
              <a:rPr lang="en-US" b="1" dirty="0"/>
              <a:t>The spiritual </a:t>
            </a:r>
            <a:r>
              <a:rPr lang="en-US" b="1" i="1" dirty="0"/>
              <a:t>“house of God” </a:t>
            </a:r>
            <a:r>
              <a:rPr lang="en-US" dirty="0"/>
              <a:t>– the “family” of </a:t>
            </a:r>
            <a:r>
              <a:rPr lang="en-US"/>
              <a:t>God –of  </a:t>
            </a:r>
            <a:r>
              <a:rPr lang="en-US" dirty="0"/>
              <a:t>the truth of God </a:t>
            </a:r>
            <a:r>
              <a:rPr lang="en-US" dirty="0">
                <a:solidFill>
                  <a:srgbClr val="C00000"/>
                </a:solidFill>
              </a:rPr>
              <a:t>(I Tim. 3:15, cf. I Cor. 1:16) </a:t>
            </a:r>
          </a:p>
          <a:p>
            <a:r>
              <a:rPr lang="en-US" b="1" dirty="0"/>
              <a:t>The spiritual </a:t>
            </a:r>
            <a:r>
              <a:rPr lang="en-US" b="1" i="1" dirty="0"/>
              <a:t>“Temple” </a:t>
            </a:r>
            <a:r>
              <a:rPr lang="en-US" b="1" dirty="0"/>
              <a:t>or holy people of God   </a:t>
            </a:r>
            <a:r>
              <a:rPr lang="en-US" dirty="0">
                <a:solidFill>
                  <a:srgbClr val="C00000"/>
                </a:solidFill>
              </a:rPr>
              <a:t>(I Cor. 3:16, 6:19-20)</a:t>
            </a:r>
          </a:p>
          <a:p>
            <a:r>
              <a:rPr lang="en-US" b="1" dirty="0"/>
              <a:t>The spiritual </a:t>
            </a:r>
            <a:r>
              <a:rPr lang="en-US" b="1" i="1" dirty="0"/>
              <a:t>“kingdom” </a:t>
            </a:r>
            <a:r>
              <a:rPr lang="en-US" b="1" dirty="0"/>
              <a:t>of God”  (rule of God)      </a:t>
            </a:r>
            <a:r>
              <a:rPr lang="en-US" dirty="0">
                <a:solidFill>
                  <a:srgbClr val="C00000"/>
                </a:solidFill>
              </a:rPr>
              <a:t>(Heb. 12:23, 28; Col. 1:13)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3799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5595838-6F07-9A44-4C4A-D59B52DB0F37}"/>
              </a:ext>
            </a:extLst>
          </p:cNvPr>
          <p:cNvSpPr/>
          <p:nvPr/>
        </p:nvSpPr>
        <p:spPr>
          <a:xfrm>
            <a:off x="2155369" y="1822268"/>
            <a:ext cx="4532813" cy="32134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845B8E-E48E-B1AB-5F89-4FC1AC1D34CF}"/>
              </a:ext>
            </a:extLst>
          </p:cNvPr>
          <p:cNvSpPr txBox="1"/>
          <p:nvPr/>
        </p:nvSpPr>
        <p:spPr>
          <a:xfrm>
            <a:off x="2488475" y="2520569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The Church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The Spiritual  BODY of CHRIST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5B27F6-5972-ECF0-52C6-DAC8CAFAEE77}"/>
              </a:ext>
            </a:extLst>
          </p:cNvPr>
          <p:cNvSpPr txBox="1"/>
          <p:nvPr/>
        </p:nvSpPr>
        <p:spPr>
          <a:xfrm>
            <a:off x="3278775" y="3997896"/>
            <a:ext cx="2782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Eph. 1:22-23, </a:t>
            </a:r>
            <a:r>
              <a:rPr lang="en-US" sz="2800" b="1" dirty="0">
                <a:solidFill>
                  <a:srgbClr val="FFFF00"/>
                </a:solidFill>
              </a:rPr>
              <a:t>4:4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A72A93-D998-FA00-2A46-CC50B15BE4C8}"/>
              </a:ext>
            </a:extLst>
          </p:cNvPr>
          <p:cNvSpPr txBox="1"/>
          <p:nvPr/>
        </p:nvSpPr>
        <p:spPr>
          <a:xfrm>
            <a:off x="522512" y="494271"/>
            <a:ext cx="45328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Members “one of another” individually  functioning          with humility </a:t>
            </a:r>
          </a:p>
          <a:p>
            <a:r>
              <a:rPr lang="en-US" sz="2400" dirty="0">
                <a:solidFill>
                  <a:srgbClr val="C00000"/>
                </a:solidFill>
              </a:rPr>
              <a:t>Rom. 12:3-8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676B9E-A2CB-6B31-5EF5-6015CF00E4B4}"/>
              </a:ext>
            </a:extLst>
          </p:cNvPr>
          <p:cNvSpPr txBox="1"/>
          <p:nvPr/>
        </p:nvSpPr>
        <p:spPr>
          <a:xfrm>
            <a:off x="6140918" y="485400"/>
            <a:ext cx="3003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Many Members united In Christ  </a:t>
            </a:r>
          </a:p>
          <a:p>
            <a:r>
              <a:rPr lang="en-US" sz="2400" dirty="0">
                <a:solidFill>
                  <a:srgbClr val="C00000"/>
                </a:solidFill>
              </a:rPr>
              <a:t>I Cor. 12:12-14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87406D-5D22-88B9-63A5-C471E755F7AC}"/>
              </a:ext>
            </a:extLst>
          </p:cNvPr>
          <p:cNvSpPr txBox="1"/>
          <p:nvPr/>
        </p:nvSpPr>
        <p:spPr>
          <a:xfrm>
            <a:off x="7016817" y="1580605"/>
            <a:ext cx="20261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“in one Spirit” </a:t>
            </a:r>
          </a:p>
          <a:p>
            <a:r>
              <a:rPr lang="en-US" sz="2400" dirty="0">
                <a:solidFill>
                  <a:srgbClr val="C00000"/>
                </a:solidFill>
              </a:rPr>
              <a:t>I Cor. 12:1-11,   	     28-31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12A99F-B2DF-87D3-915E-AF53F7368DC6}"/>
              </a:ext>
            </a:extLst>
          </p:cNvPr>
          <p:cNvSpPr txBox="1"/>
          <p:nvPr/>
        </p:nvSpPr>
        <p:spPr>
          <a:xfrm>
            <a:off x="7243700" y="3150265"/>
            <a:ext cx="1727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 one can say, </a:t>
            </a:r>
            <a:r>
              <a:rPr lang="en-US" b="1" i="1" dirty="0"/>
              <a:t>“I do not belong.” </a:t>
            </a:r>
          </a:p>
          <a:p>
            <a:r>
              <a:rPr lang="en-US" dirty="0">
                <a:solidFill>
                  <a:srgbClr val="C00000"/>
                </a:solidFill>
              </a:rPr>
              <a:t>1 Cor. 12: 15-20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95ECF5-95C3-9836-85BE-50911C2B2862}"/>
              </a:ext>
            </a:extLst>
          </p:cNvPr>
          <p:cNvSpPr txBox="1"/>
          <p:nvPr/>
        </p:nvSpPr>
        <p:spPr>
          <a:xfrm>
            <a:off x="7189727" y="4431192"/>
            <a:ext cx="1857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 one should say, </a:t>
            </a:r>
            <a:r>
              <a:rPr lang="en-US" b="1" i="1" dirty="0"/>
              <a:t>“I do not need you</a:t>
            </a:r>
            <a:r>
              <a:rPr lang="en-US" i="1" dirty="0"/>
              <a:t>.”                  </a:t>
            </a:r>
            <a:r>
              <a:rPr lang="en-US" dirty="0">
                <a:solidFill>
                  <a:srgbClr val="C00000"/>
                </a:solidFill>
              </a:rPr>
              <a:t>I Cor. 12:21-25</a:t>
            </a:r>
            <a:br>
              <a:rPr lang="en-US" dirty="0"/>
            </a:b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0201A6-7946-EA0B-4B72-360ED72CE8FD}"/>
              </a:ext>
            </a:extLst>
          </p:cNvPr>
          <p:cNvSpPr txBox="1"/>
          <p:nvPr/>
        </p:nvSpPr>
        <p:spPr>
          <a:xfrm>
            <a:off x="1636741" y="5169856"/>
            <a:ext cx="1972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One member suffers – all members suffer with it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627FB5-5775-EE63-AA4A-43A528E775E0}"/>
              </a:ext>
            </a:extLst>
          </p:cNvPr>
          <p:cNvSpPr txBox="1"/>
          <p:nvPr/>
        </p:nvSpPr>
        <p:spPr>
          <a:xfrm>
            <a:off x="5055325" y="5128063"/>
            <a:ext cx="1857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One member honored – all members rejoice with it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190A74-0972-A6F9-3761-9F3D960EFDC8}"/>
              </a:ext>
            </a:extLst>
          </p:cNvPr>
          <p:cNvSpPr txBox="1"/>
          <p:nvPr/>
        </p:nvSpPr>
        <p:spPr>
          <a:xfrm>
            <a:off x="3444124" y="5492369"/>
            <a:ext cx="1776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1 Cor. 12:26-27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2CB60F-1178-3537-84B8-869AB1D6F1F7}"/>
              </a:ext>
            </a:extLst>
          </p:cNvPr>
          <p:cNvSpPr txBox="1"/>
          <p:nvPr/>
        </p:nvSpPr>
        <p:spPr>
          <a:xfrm>
            <a:off x="110067" y="2599267"/>
            <a:ext cx="17166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Ministry, Teaching, Exhorting, Giving,</a:t>
            </a:r>
          </a:p>
          <a:p>
            <a:r>
              <a:rPr lang="en-US" b="1" dirty="0"/>
              <a:t>Ruling, </a:t>
            </a:r>
          </a:p>
          <a:p>
            <a:r>
              <a:rPr lang="en-US" b="1" dirty="0"/>
              <a:t>Showing Mercy</a:t>
            </a:r>
          </a:p>
        </p:txBody>
      </p:sp>
    </p:spTree>
    <p:extLst>
      <p:ext uri="{BB962C8B-B14F-4D97-AF65-F5344CB8AC3E}">
        <p14:creationId xmlns:p14="http://schemas.microsoft.com/office/powerpoint/2010/main" val="23637581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758D4F-6A16-2C59-CD95-E21F0338F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11B9D-603B-0DB7-6D08-EF62A1E6A8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8F3D2-FAC7-6B30-98F1-FCD3D353C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4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228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What is the church?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2026-05-10T11:20:25Z</dcterms:created>
  <dcterms:modified xsi:type="dcterms:W3CDTF">2026-05-10T13:14:28Z</dcterms:modified>
</cp:coreProperties>
</file>