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65" r:id="rId3"/>
    <p:sldId id="266" r:id="rId4"/>
    <p:sldId id="267" r:id="rId5"/>
    <p:sldId id="268" r:id="rId6"/>
    <p:sldId id="259" r:id="rId7"/>
    <p:sldId id="260" r:id="rId8"/>
    <p:sldId id="261" r:id="rId9"/>
    <p:sldId id="263" r:id="rId10"/>
    <p:sldId id="262" r:id="rId11"/>
    <p:sldId id="269" r:id="rId12"/>
    <p:sldId id="26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D0FBE8-3B3E-4AF3-BBA3-2B2A27BB780E}" v="154" dt="2026-02-22T14:25:46.37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6" autoAdjust="0"/>
    <p:restoredTop sz="94660"/>
  </p:normalViewPr>
  <p:slideViewPr>
    <p:cSldViewPr snapToGrid="0" showGuides="1">
      <p:cViewPr varScale="1">
        <p:scale>
          <a:sx n="41" d="100"/>
          <a:sy n="41" d="100"/>
        </p:scale>
        <p:origin x="940" y="2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448E16-3239-4FE9-97EF-6B70D2938CC2}" type="datetimeFigureOut">
              <a:rPr lang="en-US" smtClean="0"/>
              <a:t>2/22/2026</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28338A-4677-406B-989D-8C7B566641AB}" type="slidenum">
              <a:rPr lang="en-US" smtClean="0"/>
              <a:t>‹#›</a:t>
            </a:fld>
            <a:endParaRPr lang="en-US" dirty="0"/>
          </a:p>
        </p:txBody>
      </p:sp>
    </p:spTree>
    <p:extLst>
      <p:ext uri="{BB962C8B-B14F-4D97-AF65-F5344CB8AC3E}">
        <p14:creationId xmlns:p14="http://schemas.microsoft.com/office/powerpoint/2010/main" val="401064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28338A-4677-406B-989D-8C7B566641AB}" type="slidenum">
              <a:rPr lang="en-US" smtClean="0"/>
              <a:t>6</a:t>
            </a:fld>
            <a:endParaRPr lang="en-US" dirty="0"/>
          </a:p>
        </p:txBody>
      </p:sp>
    </p:spTree>
    <p:extLst>
      <p:ext uri="{BB962C8B-B14F-4D97-AF65-F5344CB8AC3E}">
        <p14:creationId xmlns:p14="http://schemas.microsoft.com/office/powerpoint/2010/main" val="3768413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A19228-67E6-4DAD-88C1-C896E36B0902}" type="datetimeFigureOut">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229B9A-3954-4E5C-BEA0-F173CFB67E4B}" type="slidenum">
              <a:rPr lang="en-US" smtClean="0"/>
              <a:t>‹#›</a:t>
            </a:fld>
            <a:endParaRPr lang="en-US" dirty="0"/>
          </a:p>
        </p:txBody>
      </p:sp>
    </p:spTree>
    <p:extLst>
      <p:ext uri="{BB962C8B-B14F-4D97-AF65-F5344CB8AC3E}">
        <p14:creationId xmlns:p14="http://schemas.microsoft.com/office/powerpoint/2010/main" val="3486857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A19228-67E6-4DAD-88C1-C896E36B0902}" type="datetimeFigureOut">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229B9A-3954-4E5C-BEA0-F173CFB67E4B}" type="slidenum">
              <a:rPr lang="en-US" smtClean="0"/>
              <a:t>‹#›</a:t>
            </a:fld>
            <a:endParaRPr lang="en-US" dirty="0"/>
          </a:p>
        </p:txBody>
      </p:sp>
    </p:spTree>
    <p:extLst>
      <p:ext uri="{BB962C8B-B14F-4D97-AF65-F5344CB8AC3E}">
        <p14:creationId xmlns:p14="http://schemas.microsoft.com/office/powerpoint/2010/main" val="96041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A19228-67E6-4DAD-88C1-C896E36B0902}" type="datetimeFigureOut">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229B9A-3954-4E5C-BEA0-F173CFB67E4B}" type="slidenum">
              <a:rPr lang="en-US" smtClean="0"/>
              <a:t>‹#›</a:t>
            </a:fld>
            <a:endParaRPr lang="en-US" dirty="0"/>
          </a:p>
        </p:txBody>
      </p:sp>
    </p:spTree>
    <p:extLst>
      <p:ext uri="{BB962C8B-B14F-4D97-AF65-F5344CB8AC3E}">
        <p14:creationId xmlns:p14="http://schemas.microsoft.com/office/powerpoint/2010/main" val="1148830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A19228-67E6-4DAD-88C1-C896E36B0902}" type="datetimeFigureOut">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229B9A-3954-4E5C-BEA0-F173CFB67E4B}" type="slidenum">
              <a:rPr lang="en-US" smtClean="0"/>
              <a:t>‹#›</a:t>
            </a:fld>
            <a:endParaRPr lang="en-US" dirty="0"/>
          </a:p>
        </p:txBody>
      </p:sp>
    </p:spTree>
    <p:extLst>
      <p:ext uri="{BB962C8B-B14F-4D97-AF65-F5344CB8AC3E}">
        <p14:creationId xmlns:p14="http://schemas.microsoft.com/office/powerpoint/2010/main" val="1478992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A19228-67E6-4DAD-88C1-C896E36B0902}" type="datetimeFigureOut">
              <a:rPr lang="en-US" smtClean="0"/>
              <a:t>2/22/2026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229B9A-3954-4E5C-BEA0-F173CFB67E4B}" type="slidenum">
              <a:rPr lang="en-US" smtClean="0"/>
              <a:t>‹#›</a:t>
            </a:fld>
            <a:endParaRPr lang="en-US" dirty="0"/>
          </a:p>
        </p:txBody>
      </p:sp>
    </p:spTree>
    <p:extLst>
      <p:ext uri="{BB962C8B-B14F-4D97-AF65-F5344CB8AC3E}">
        <p14:creationId xmlns:p14="http://schemas.microsoft.com/office/powerpoint/2010/main" val="2302114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1A19228-67E6-4DAD-88C1-C896E36B0902}" type="datetimeFigureOut">
              <a:rPr lang="en-US" smtClean="0"/>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229B9A-3954-4E5C-BEA0-F173CFB67E4B}" type="slidenum">
              <a:rPr lang="en-US" smtClean="0"/>
              <a:t>‹#›</a:t>
            </a:fld>
            <a:endParaRPr lang="en-US" dirty="0"/>
          </a:p>
        </p:txBody>
      </p:sp>
    </p:spTree>
    <p:extLst>
      <p:ext uri="{BB962C8B-B14F-4D97-AF65-F5344CB8AC3E}">
        <p14:creationId xmlns:p14="http://schemas.microsoft.com/office/powerpoint/2010/main" val="3663179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1A19228-67E6-4DAD-88C1-C896E36B0902}" type="datetimeFigureOut">
              <a:rPr lang="en-US" smtClean="0"/>
              <a:t>2/22/2026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D229B9A-3954-4E5C-BEA0-F173CFB67E4B}" type="slidenum">
              <a:rPr lang="en-US" smtClean="0"/>
              <a:t>‹#›</a:t>
            </a:fld>
            <a:endParaRPr lang="en-US" dirty="0"/>
          </a:p>
        </p:txBody>
      </p:sp>
    </p:spTree>
    <p:extLst>
      <p:ext uri="{BB962C8B-B14F-4D97-AF65-F5344CB8AC3E}">
        <p14:creationId xmlns:p14="http://schemas.microsoft.com/office/powerpoint/2010/main" val="4077641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A19228-67E6-4DAD-88C1-C896E36B0902}" type="datetimeFigureOut">
              <a:rPr lang="en-US" smtClean="0"/>
              <a:t>2/22/2026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D229B9A-3954-4E5C-BEA0-F173CFB67E4B}" type="slidenum">
              <a:rPr lang="en-US" smtClean="0"/>
              <a:t>‹#›</a:t>
            </a:fld>
            <a:endParaRPr lang="en-US" dirty="0"/>
          </a:p>
        </p:txBody>
      </p:sp>
    </p:spTree>
    <p:extLst>
      <p:ext uri="{BB962C8B-B14F-4D97-AF65-F5344CB8AC3E}">
        <p14:creationId xmlns:p14="http://schemas.microsoft.com/office/powerpoint/2010/main" val="1683090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A19228-67E6-4DAD-88C1-C896E36B0902}" type="datetimeFigureOut">
              <a:rPr lang="en-US" smtClean="0"/>
              <a:t>2/22/2026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D229B9A-3954-4E5C-BEA0-F173CFB67E4B}" type="slidenum">
              <a:rPr lang="en-US" smtClean="0"/>
              <a:t>‹#›</a:t>
            </a:fld>
            <a:endParaRPr lang="en-US" dirty="0"/>
          </a:p>
        </p:txBody>
      </p:sp>
    </p:spTree>
    <p:extLst>
      <p:ext uri="{BB962C8B-B14F-4D97-AF65-F5344CB8AC3E}">
        <p14:creationId xmlns:p14="http://schemas.microsoft.com/office/powerpoint/2010/main" val="1068145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A19228-67E6-4DAD-88C1-C896E36B0902}" type="datetimeFigureOut">
              <a:rPr lang="en-US" smtClean="0"/>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229B9A-3954-4E5C-BEA0-F173CFB67E4B}" type="slidenum">
              <a:rPr lang="en-US" smtClean="0"/>
              <a:t>‹#›</a:t>
            </a:fld>
            <a:endParaRPr lang="en-US" dirty="0"/>
          </a:p>
        </p:txBody>
      </p:sp>
    </p:spTree>
    <p:extLst>
      <p:ext uri="{BB962C8B-B14F-4D97-AF65-F5344CB8AC3E}">
        <p14:creationId xmlns:p14="http://schemas.microsoft.com/office/powerpoint/2010/main" val="4205361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A19228-67E6-4DAD-88C1-C896E36B0902}" type="datetimeFigureOut">
              <a:rPr lang="en-US" smtClean="0"/>
              <a:t>2/22/2026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229B9A-3954-4E5C-BEA0-F173CFB67E4B}" type="slidenum">
              <a:rPr lang="en-US" smtClean="0"/>
              <a:t>‹#›</a:t>
            </a:fld>
            <a:endParaRPr lang="en-US" dirty="0"/>
          </a:p>
        </p:txBody>
      </p:sp>
    </p:spTree>
    <p:extLst>
      <p:ext uri="{BB962C8B-B14F-4D97-AF65-F5344CB8AC3E}">
        <p14:creationId xmlns:p14="http://schemas.microsoft.com/office/powerpoint/2010/main" val="3969495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1A19228-67E6-4DAD-88C1-C896E36B0902}" type="datetimeFigureOut">
              <a:rPr lang="en-US" smtClean="0"/>
              <a:t>2/22/2026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D229B9A-3954-4E5C-BEA0-F173CFB67E4B}" type="slidenum">
              <a:rPr lang="en-US" smtClean="0"/>
              <a:t>‹#›</a:t>
            </a:fld>
            <a:endParaRPr lang="en-US" dirty="0"/>
          </a:p>
        </p:txBody>
      </p:sp>
    </p:spTree>
    <p:extLst>
      <p:ext uri="{BB962C8B-B14F-4D97-AF65-F5344CB8AC3E}">
        <p14:creationId xmlns:p14="http://schemas.microsoft.com/office/powerpoint/2010/main" val="2948232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3.jpeg"/><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01B37-CFE1-C1CA-7EAE-184CE9A529D3}"/>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DCA5611F-FD9C-2F38-3A88-BB8BDD22FECD}"/>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99663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descr="California Outline – Embroidery Library">
            <a:extLst>
              <a:ext uri="{FF2B5EF4-FFF2-40B4-BE49-F238E27FC236}">
                <a16:creationId xmlns:a16="http://schemas.microsoft.com/office/drawing/2014/main" id="{D7A9521B-6F9B-CECC-F3A9-216357A2D6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5659" y="1919852"/>
            <a:ext cx="3603840" cy="411867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OREO GOLDEN Sandwich Cookies Vanilla ...">
            <a:extLst>
              <a:ext uri="{FF2B5EF4-FFF2-40B4-BE49-F238E27FC236}">
                <a16:creationId xmlns:a16="http://schemas.microsoft.com/office/drawing/2014/main" id="{52EFAADB-3542-B01D-4FC2-22B881A52D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6223" y="3735091"/>
            <a:ext cx="631554" cy="63155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Oreo Chocolate Chocolate Sweets ...">
            <a:extLst>
              <a:ext uri="{FF2B5EF4-FFF2-40B4-BE49-F238E27FC236}">
                <a16:creationId xmlns:a16="http://schemas.microsoft.com/office/drawing/2014/main" id="{D758DA7D-C654-565F-BD39-027B25CC3C3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973" y="3429000"/>
            <a:ext cx="3045659" cy="16002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DDF4FD90-9682-E61E-D84F-EBE865CBAC22}"/>
              </a:ext>
            </a:extLst>
          </p:cNvPr>
          <p:cNvSpPr txBox="1"/>
          <p:nvPr/>
        </p:nvSpPr>
        <p:spPr>
          <a:xfrm>
            <a:off x="6587506" y="3398103"/>
            <a:ext cx="2308521" cy="1200329"/>
          </a:xfrm>
          <a:prstGeom prst="rect">
            <a:avLst/>
          </a:prstGeom>
          <a:noFill/>
        </p:spPr>
        <p:txBody>
          <a:bodyPr wrap="square" rtlCol="0">
            <a:spAutoFit/>
          </a:bodyPr>
          <a:lstStyle/>
          <a:p>
            <a:pPr algn="ctr"/>
            <a:r>
              <a:rPr lang="en-US" sz="2400" dirty="0"/>
              <a:t>4.44 cm. – diameter </a:t>
            </a:r>
          </a:p>
          <a:p>
            <a:pPr algn="ctr"/>
            <a:r>
              <a:rPr lang="en-US" sz="2400" dirty="0"/>
              <a:t>0.798 cm thick </a:t>
            </a:r>
          </a:p>
        </p:txBody>
      </p:sp>
      <p:sp>
        <p:nvSpPr>
          <p:cNvPr id="3" name="TextBox 2">
            <a:extLst>
              <a:ext uri="{FF2B5EF4-FFF2-40B4-BE49-F238E27FC236}">
                <a16:creationId xmlns:a16="http://schemas.microsoft.com/office/drawing/2014/main" id="{07FD2513-ABEB-7B11-A26E-A0EEEE234074}"/>
              </a:ext>
            </a:extLst>
          </p:cNvPr>
          <p:cNvSpPr txBox="1"/>
          <p:nvPr/>
        </p:nvSpPr>
        <p:spPr>
          <a:xfrm>
            <a:off x="3494384" y="6089636"/>
            <a:ext cx="3603840" cy="523220"/>
          </a:xfrm>
          <a:prstGeom prst="rect">
            <a:avLst/>
          </a:prstGeom>
          <a:noFill/>
        </p:spPr>
        <p:txBody>
          <a:bodyPr wrap="square" rtlCol="0">
            <a:spAutoFit/>
          </a:bodyPr>
          <a:lstStyle/>
          <a:p>
            <a:r>
              <a:rPr lang="en-US" sz="2800" dirty="0"/>
              <a:t>163, 695 sq. mi. </a:t>
            </a:r>
          </a:p>
        </p:txBody>
      </p:sp>
      <p:sp>
        <p:nvSpPr>
          <p:cNvPr id="4" name="TextBox 3">
            <a:extLst>
              <a:ext uri="{FF2B5EF4-FFF2-40B4-BE49-F238E27FC236}">
                <a16:creationId xmlns:a16="http://schemas.microsoft.com/office/drawing/2014/main" id="{426BF4C7-B709-3F8A-46E1-47BBDC544F49}"/>
              </a:ext>
            </a:extLst>
          </p:cNvPr>
          <p:cNvSpPr txBox="1"/>
          <p:nvPr/>
        </p:nvSpPr>
        <p:spPr>
          <a:xfrm>
            <a:off x="1735810" y="280865"/>
            <a:ext cx="6974237" cy="707886"/>
          </a:xfrm>
          <a:prstGeom prst="rect">
            <a:avLst/>
          </a:prstGeom>
          <a:noFill/>
        </p:spPr>
        <p:txBody>
          <a:bodyPr wrap="square" rtlCol="0">
            <a:spAutoFit/>
          </a:bodyPr>
          <a:lstStyle/>
          <a:p>
            <a:r>
              <a:rPr lang="en-US" sz="4000" b="1" dirty="0">
                <a:solidFill>
                  <a:srgbClr val="C00000"/>
                </a:solidFill>
              </a:rPr>
              <a:t>Probability   2.94 X 10</a:t>
            </a:r>
            <a:r>
              <a:rPr lang="en-US" sz="4000" b="1" baseline="30000" dirty="0">
                <a:solidFill>
                  <a:srgbClr val="C00000"/>
                </a:solidFill>
              </a:rPr>
              <a:t>14  </a:t>
            </a:r>
          </a:p>
        </p:txBody>
      </p:sp>
      <p:pic>
        <p:nvPicPr>
          <p:cNvPr id="5" name="Picture 6" descr="Blindfolded man Images - Free Download ...">
            <a:extLst>
              <a:ext uri="{FF2B5EF4-FFF2-40B4-BE49-F238E27FC236}">
                <a16:creationId xmlns:a16="http://schemas.microsoft.com/office/drawing/2014/main" id="{BAE547C2-6650-3655-714E-EFCAB2B9EB3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5236" y="1900376"/>
            <a:ext cx="2297112" cy="152862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D5FF4BF1-542D-537C-1F95-6A77FD7C567D}"/>
              </a:ext>
            </a:extLst>
          </p:cNvPr>
          <p:cNvSpPr txBox="1"/>
          <p:nvPr/>
        </p:nvSpPr>
        <p:spPr>
          <a:xfrm>
            <a:off x="488076" y="5227861"/>
            <a:ext cx="2410470" cy="1384995"/>
          </a:xfrm>
          <a:prstGeom prst="rect">
            <a:avLst/>
          </a:prstGeom>
          <a:noFill/>
        </p:spPr>
        <p:txBody>
          <a:bodyPr wrap="square" rtlCol="0">
            <a:spAutoFit/>
          </a:bodyPr>
          <a:lstStyle/>
          <a:p>
            <a:r>
              <a:rPr lang="en-US" sz="2800" dirty="0"/>
              <a:t>7% left over to start second roll </a:t>
            </a:r>
          </a:p>
        </p:txBody>
      </p:sp>
    </p:spTree>
    <p:extLst>
      <p:ext uri="{BB962C8B-B14F-4D97-AF65-F5344CB8AC3E}">
        <p14:creationId xmlns:p14="http://schemas.microsoft.com/office/powerpoint/2010/main" val="217341313"/>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2"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additive="base">
                                        <p:cTn id="14"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5"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FF7031-95FC-0655-B9C9-124F4DC23C25}"/>
              </a:ext>
            </a:extLst>
          </p:cNvPr>
          <p:cNvSpPr txBox="1"/>
          <p:nvPr/>
        </p:nvSpPr>
        <p:spPr>
          <a:xfrm>
            <a:off x="1224366" y="2090172"/>
            <a:ext cx="7098223" cy="2677656"/>
          </a:xfrm>
          <a:prstGeom prst="rect">
            <a:avLst/>
          </a:prstGeom>
          <a:noFill/>
        </p:spPr>
        <p:txBody>
          <a:bodyPr wrap="square">
            <a:spAutoFit/>
          </a:bodyPr>
          <a:lstStyle/>
          <a:p>
            <a:r>
              <a:rPr lang="en-US" sz="2800" b="1" dirty="0"/>
              <a:t>All Scripture is given by inspiration of God, and is profitable for doctrine, for reproof, for correction, for instruction in righteousness, that the man of God may be complete, thoroughly equipped for every good work.                                     </a:t>
            </a:r>
            <a:r>
              <a:rPr lang="en-US" sz="2800" dirty="0">
                <a:solidFill>
                  <a:srgbClr val="C00000"/>
                </a:solidFill>
              </a:rPr>
              <a:t>2 Tim. 3:16-17</a:t>
            </a:r>
          </a:p>
        </p:txBody>
      </p:sp>
    </p:spTree>
    <p:extLst>
      <p:ext uri="{BB962C8B-B14F-4D97-AF65-F5344CB8AC3E}">
        <p14:creationId xmlns:p14="http://schemas.microsoft.com/office/powerpoint/2010/main" val="2363484602"/>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E445CE-B9C2-B9BD-FCB7-3F4390DFB2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061023-C832-51E3-7313-4E3D8BA089DF}"/>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2C11CCEF-6762-6C95-87C1-D2127C4C61B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60614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E43CF788-A0A8-296E-B3E2-CEF4633B54D4}"/>
              </a:ext>
            </a:extLst>
          </p:cNvPr>
          <p:cNvSpPr/>
          <p:nvPr/>
        </p:nvSpPr>
        <p:spPr>
          <a:xfrm>
            <a:off x="2022529" y="2488768"/>
            <a:ext cx="4417017" cy="282069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F1F87FBB-47B8-9D5E-F22D-996E83BDCFE1}"/>
              </a:ext>
            </a:extLst>
          </p:cNvPr>
          <p:cNvSpPr txBox="1"/>
          <p:nvPr/>
        </p:nvSpPr>
        <p:spPr>
          <a:xfrm>
            <a:off x="960895" y="325465"/>
            <a:ext cx="7640664" cy="769441"/>
          </a:xfrm>
          <a:prstGeom prst="rect">
            <a:avLst/>
          </a:prstGeom>
          <a:noFill/>
        </p:spPr>
        <p:txBody>
          <a:bodyPr wrap="square" rtlCol="0">
            <a:spAutoFit/>
          </a:bodyPr>
          <a:lstStyle/>
          <a:p>
            <a:r>
              <a:rPr lang="en-US" sz="4400" dirty="0"/>
              <a:t>Is the Bible  Truly  From God ?</a:t>
            </a:r>
          </a:p>
        </p:txBody>
      </p:sp>
      <p:sp>
        <p:nvSpPr>
          <p:cNvPr id="4" name="TextBox 3">
            <a:extLst>
              <a:ext uri="{FF2B5EF4-FFF2-40B4-BE49-F238E27FC236}">
                <a16:creationId xmlns:a16="http://schemas.microsoft.com/office/drawing/2014/main" id="{348DBC38-397D-9587-D641-7E6EC5CEDC03}"/>
              </a:ext>
            </a:extLst>
          </p:cNvPr>
          <p:cNvSpPr txBox="1"/>
          <p:nvPr/>
        </p:nvSpPr>
        <p:spPr>
          <a:xfrm>
            <a:off x="3037667" y="2882685"/>
            <a:ext cx="3068665" cy="1815882"/>
          </a:xfrm>
          <a:prstGeom prst="rect">
            <a:avLst/>
          </a:prstGeom>
          <a:noFill/>
        </p:spPr>
        <p:txBody>
          <a:bodyPr wrap="square" rtlCol="0">
            <a:spAutoFit/>
          </a:bodyPr>
          <a:lstStyle/>
          <a:p>
            <a:r>
              <a:rPr lang="en-US" sz="2800" b="1" dirty="0">
                <a:solidFill>
                  <a:schemeClr val="bg1"/>
                </a:solidFill>
              </a:rPr>
              <a:t>Jesus Fulfilled  Prophecy – Foundation for Our Faith </a:t>
            </a:r>
          </a:p>
        </p:txBody>
      </p:sp>
      <p:sp>
        <p:nvSpPr>
          <p:cNvPr id="5" name="TextBox 4">
            <a:extLst>
              <a:ext uri="{FF2B5EF4-FFF2-40B4-BE49-F238E27FC236}">
                <a16:creationId xmlns:a16="http://schemas.microsoft.com/office/drawing/2014/main" id="{D9A08D05-FE1A-F92F-2100-DB0F2039B360}"/>
              </a:ext>
            </a:extLst>
          </p:cNvPr>
          <p:cNvSpPr txBox="1"/>
          <p:nvPr/>
        </p:nvSpPr>
        <p:spPr>
          <a:xfrm>
            <a:off x="960895" y="5703376"/>
            <a:ext cx="3006671" cy="369332"/>
          </a:xfrm>
          <a:prstGeom prst="rect">
            <a:avLst/>
          </a:prstGeom>
          <a:noFill/>
        </p:spPr>
        <p:txBody>
          <a:bodyPr wrap="square" rtlCol="0">
            <a:spAutoFit/>
          </a:bodyPr>
          <a:lstStyle/>
          <a:p>
            <a:r>
              <a:rPr lang="en-US" dirty="0"/>
              <a:t>T</a:t>
            </a:r>
          </a:p>
        </p:txBody>
      </p:sp>
    </p:spTree>
    <p:extLst>
      <p:ext uri="{BB962C8B-B14F-4D97-AF65-F5344CB8AC3E}">
        <p14:creationId xmlns:p14="http://schemas.microsoft.com/office/powerpoint/2010/main" val="3282218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7AE1EE0-6EE0-9A6C-6B36-833CB4C48427}"/>
              </a:ext>
            </a:extLst>
          </p:cNvPr>
          <p:cNvSpPr txBox="1"/>
          <p:nvPr/>
        </p:nvSpPr>
        <p:spPr>
          <a:xfrm>
            <a:off x="1441344" y="1485343"/>
            <a:ext cx="7268704" cy="3046988"/>
          </a:xfrm>
          <a:prstGeom prst="rect">
            <a:avLst/>
          </a:prstGeom>
          <a:noFill/>
        </p:spPr>
        <p:txBody>
          <a:bodyPr wrap="square">
            <a:spAutoFit/>
          </a:bodyPr>
          <a:lstStyle/>
          <a:p>
            <a:r>
              <a:rPr lang="en-US" sz="3200" b="1" dirty="0"/>
              <a:t>“...but when the fulness of the time came, God sent forth his Son, born of a woman, born under the law, that he might redeem them that were under the law, that we might receive the adoption of sons</a:t>
            </a:r>
            <a:r>
              <a:rPr lang="en-US" sz="3200" b="1" dirty="0">
                <a:solidFill>
                  <a:srgbClr val="C00000"/>
                </a:solidFill>
              </a:rPr>
              <a:t>.  </a:t>
            </a:r>
            <a:r>
              <a:rPr lang="en-US" sz="3200" dirty="0">
                <a:solidFill>
                  <a:srgbClr val="C00000"/>
                </a:solidFill>
              </a:rPr>
              <a:t>Galatians 4:4-5</a:t>
            </a:r>
          </a:p>
        </p:txBody>
      </p:sp>
    </p:spTree>
    <p:extLst>
      <p:ext uri="{BB962C8B-B14F-4D97-AF65-F5344CB8AC3E}">
        <p14:creationId xmlns:p14="http://schemas.microsoft.com/office/powerpoint/2010/main" val="181412932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5B1F30-7DA3-CFF2-F5DC-24AD7DBCCF75}"/>
              </a:ext>
            </a:extLst>
          </p:cNvPr>
          <p:cNvSpPr txBox="1"/>
          <p:nvPr/>
        </p:nvSpPr>
        <p:spPr>
          <a:xfrm>
            <a:off x="712922" y="1999743"/>
            <a:ext cx="8121111" cy="3108543"/>
          </a:xfrm>
          <a:prstGeom prst="rect">
            <a:avLst/>
          </a:prstGeom>
          <a:noFill/>
        </p:spPr>
        <p:txBody>
          <a:bodyPr wrap="square">
            <a:spAutoFit/>
          </a:bodyPr>
          <a:lstStyle/>
          <a:p>
            <a:r>
              <a:rPr lang="en-US" sz="2800" b="1" dirty="0"/>
              <a:t>And he said unto them, O foolish men, and slow of heart to believe in all that the prophets have spoken! Behooved it not the Christ to suffer these things, and to enter into his glory? And beginning from Moses and from all the prophets, he interpreted to them in all the scriptures the things concerning himself</a:t>
            </a:r>
            <a:r>
              <a:rPr lang="en-US" sz="2800" b="1" dirty="0">
                <a:solidFill>
                  <a:srgbClr val="C00000"/>
                </a:solidFill>
              </a:rPr>
              <a:t>.  </a:t>
            </a:r>
            <a:r>
              <a:rPr lang="en-US" sz="2800" dirty="0">
                <a:solidFill>
                  <a:srgbClr val="C00000"/>
                </a:solidFill>
              </a:rPr>
              <a:t>Luke 24:25-27</a:t>
            </a:r>
          </a:p>
        </p:txBody>
      </p:sp>
    </p:spTree>
    <p:extLst>
      <p:ext uri="{BB962C8B-B14F-4D97-AF65-F5344CB8AC3E}">
        <p14:creationId xmlns:p14="http://schemas.microsoft.com/office/powerpoint/2010/main" val="195223113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D2198E9-FC34-527F-FB99-9DDB4F29D253}"/>
              </a:ext>
            </a:extLst>
          </p:cNvPr>
          <p:cNvSpPr txBox="1"/>
          <p:nvPr/>
        </p:nvSpPr>
        <p:spPr>
          <a:xfrm>
            <a:off x="619933" y="2029754"/>
            <a:ext cx="8152107" cy="3108543"/>
          </a:xfrm>
          <a:prstGeom prst="rect">
            <a:avLst/>
          </a:prstGeom>
          <a:noFill/>
        </p:spPr>
        <p:txBody>
          <a:bodyPr wrap="square">
            <a:spAutoFit/>
          </a:bodyPr>
          <a:lstStyle/>
          <a:p>
            <a:r>
              <a:rPr lang="en-US" sz="2800" b="1" dirty="0"/>
              <a:t>“...and Paul, as his custom was, went in unto them, and for three sabbath days reasoned with them from the Scriptures, opening and alleging that it behooved the Christ to suffer, and to rise again from the dead; and that this Jesus, whom, said he, I proclaim unto you, is the Christ.”              		                                                                        </a:t>
            </a:r>
            <a:r>
              <a:rPr lang="en-US" sz="2800" dirty="0">
                <a:solidFill>
                  <a:srgbClr val="C00000"/>
                </a:solidFill>
              </a:rPr>
              <a:t>Acts 17:2-3</a:t>
            </a:r>
          </a:p>
        </p:txBody>
      </p:sp>
    </p:spTree>
    <p:extLst>
      <p:ext uri="{BB962C8B-B14F-4D97-AF65-F5344CB8AC3E}">
        <p14:creationId xmlns:p14="http://schemas.microsoft.com/office/powerpoint/2010/main" val="420624976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85EE4-6067-BE0A-5731-D5E9225778A1}"/>
              </a:ext>
            </a:extLst>
          </p:cNvPr>
          <p:cNvSpPr>
            <a:spLocks noGrp="1"/>
          </p:cNvSpPr>
          <p:nvPr>
            <p:ph type="title"/>
          </p:nvPr>
        </p:nvSpPr>
        <p:spPr>
          <a:xfrm>
            <a:off x="1026472" y="302802"/>
            <a:ext cx="1704913" cy="489371"/>
          </a:xfrm>
        </p:spPr>
        <p:txBody>
          <a:bodyPr>
            <a:normAutofit/>
          </a:bodyPr>
          <a:lstStyle/>
          <a:p>
            <a:pPr algn="ctr"/>
            <a:r>
              <a:rPr lang="en-US" sz="2400" b="1" dirty="0"/>
              <a:t>Matt. 2:5-6</a:t>
            </a:r>
          </a:p>
        </p:txBody>
      </p:sp>
      <p:graphicFrame>
        <p:nvGraphicFramePr>
          <p:cNvPr id="7" name="Content Placeholder 6">
            <a:extLst>
              <a:ext uri="{FF2B5EF4-FFF2-40B4-BE49-F238E27FC236}">
                <a16:creationId xmlns:a16="http://schemas.microsoft.com/office/drawing/2014/main" id="{67666C3A-406E-1CB6-4641-DFE4D7BE9A60}"/>
              </a:ext>
            </a:extLst>
          </p:cNvPr>
          <p:cNvGraphicFramePr>
            <a:graphicFrameLocks noGrp="1"/>
          </p:cNvGraphicFramePr>
          <p:nvPr>
            <p:ph idx="1"/>
            <p:extLst>
              <p:ext uri="{D42A27DB-BD31-4B8C-83A1-F6EECF244321}">
                <p14:modId xmlns:p14="http://schemas.microsoft.com/office/powerpoint/2010/main" val="563404536"/>
              </p:ext>
            </p:extLst>
          </p:nvPr>
        </p:nvGraphicFramePr>
        <p:xfrm>
          <a:off x="1542227" y="1153891"/>
          <a:ext cx="7474008" cy="5577840"/>
        </p:xfrm>
        <a:graphic>
          <a:graphicData uri="http://schemas.openxmlformats.org/drawingml/2006/table">
            <a:tbl>
              <a:tblPr firstRow="1" bandRow="1">
                <a:tableStyleId>{5C22544A-7EE6-4342-B048-85BDC9FD1C3A}</a:tableStyleId>
              </a:tblPr>
              <a:tblGrid>
                <a:gridCol w="2346066">
                  <a:extLst>
                    <a:ext uri="{9D8B030D-6E8A-4147-A177-3AD203B41FA5}">
                      <a16:colId xmlns:a16="http://schemas.microsoft.com/office/drawing/2014/main" val="254018105"/>
                    </a:ext>
                  </a:extLst>
                </a:gridCol>
                <a:gridCol w="3113887">
                  <a:extLst>
                    <a:ext uri="{9D8B030D-6E8A-4147-A177-3AD203B41FA5}">
                      <a16:colId xmlns:a16="http://schemas.microsoft.com/office/drawing/2014/main" val="3325094961"/>
                    </a:ext>
                  </a:extLst>
                </a:gridCol>
                <a:gridCol w="2014055">
                  <a:extLst>
                    <a:ext uri="{9D8B030D-6E8A-4147-A177-3AD203B41FA5}">
                      <a16:colId xmlns:a16="http://schemas.microsoft.com/office/drawing/2014/main" val="2230547438"/>
                    </a:ext>
                  </a:extLst>
                </a:gridCol>
              </a:tblGrid>
              <a:tr h="390634">
                <a:tc>
                  <a:txBody>
                    <a:bodyPr/>
                    <a:lstStyle/>
                    <a:p>
                      <a:pPr algn="ctr"/>
                      <a:r>
                        <a:rPr lang="en-US" sz="2400" dirty="0"/>
                        <a:t>Prophecy      </a:t>
                      </a:r>
                    </a:p>
                  </a:txBody>
                  <a:tcPr/>
                </a:tc>
                <a:tc>
                  <a:txBody>
                    <a:bodyPr/>
                    <a:lstStyle/>
                    <a:p>
                      <a:r>
                        <a:rPr lang="en-US" sz="2400" dirty="0"/>
                        <a:t>          Detail</a:t>
                      </a:r>
                    </a:p>
                  </a:txBody>
                  <a:tcPr/>
                </a:tc>
                <a:tc>
                  <a:txBody>
                    <a:bodyPr/>
                    <a:lstStyle/>
                    <a:p>
                      <a:r>
                        <a:rPr lang="en-US" sz="2400" dirty="0"/>
                        <a:t>  Probability </a:t>
                      </a:r>
                    </a:p>
                  </a:txBody>
                  <a:tcPr/>
                </a:tc>
                <a:extLst>
                  <a:ext uri="{0D108BD9-81ED-4DB2-BD59-A6C34878D82A}">
                    <a16:rowId xmlns:a16="http://schemas.microsoft.com/office/drawing/2014/main" val="2862018139"/>
                  </a:ext>
                </a:extLst>
              </a:tr>
              <a:tr h="390634">
                <a:tc>
                  <a:txBody>
                    <a:bodyPr/>
                    <a:lstStyle/>
                    <a:p>
                      <a:r>
                        <a:rPr lang="en-US" sz="2400" b="1" dirty="0"/>
                        <a:t>Micah 5:2 </a:t>
                      </a:r>
                    </a:p>
                  </a:txBody>
                  <a:tcPr/>
                </a:tc>
                <a:tc>
                  <a:txBody>
                    <a:bodyPr/>
                    <a:lstStyle/>
                    <a:p>
                      <a:r>
                        <a:rPr lang="en-US" sz="2400" dirty="0"/>
                        <a:t>Born in Bethlehem</a:t>
                      </a:r>
                    </a:p>
                  </a:txBody>
                  <a:tcPr/>
                </a:tc>
                <a:tc>
                  <a:txBody>
                    <a:bodyPr/>
                    <a:lstStyle/>
                    <a:p>
                      <a:r>
                        <a:rPr lang="en-US" sz="2400" dirty="0"/>
                        <a:t>1 in 280,000</a:t>
                      </a:r>
                    </a:p>
                  </a:txBody>
                  <a:tcPr/>
                </a:tc>
                <a:extLst>
                  <a:ext uri="{0D108BD9-81ED-4DB2-BD59-A6C34878D82A}">
                    <a16:rowId xmlns:a16="http://schemas.microsoft.com/office/drawing/2014/main" val="524912287"/>
                  </a:ext>
                </a:extLst>
              </a:tr>
              <a:tr h="390634">
                <a:tc>
                  <a:txBody>
                    <a:bodyPr/>
                    <a:lstStyle/>
                    <a:p>
                      <a:r>
                        <a:rPr lang="en-US" sz="2400" b="1" dirty="0"/>
                        <a:t>Malachi 3:1</a:t>
                      </a:r>
                    </a:p>
                  </a:txBody>
                  <a:tcPr/>
                </a:tc>
                <a:tc>
                  <a:txBody>
                    <a:bodyPr/>
                    <a:lstStyle/>
                    <a:p>
                      <a:r>
                        <a:rPr lang="en-US" sz="2400" dirty="0"/>
                        <a:t>Forerunner...</a:t>
                      </a:r>
                    </a:p>
                  </a:txBody>
                  <a:tcPr/>
                </a:tc>
                <a:tc>
                  <a:txBody>
                    <a:bodyPr/>
                    <a:lstStyle/>
                    <a:p>
                      <a:r>
                        <a:rPr lang="en-US" sz="2400" dirty="0"/>
                        <a:t>1 in 1000</a:t>
                      </a:r>
                    </a:p>
                  </a:txBody>
                  <a:tcPr/>
                </a:tc>
                <a:extLst>
                  <a:ext uri="{0D108BD9-81ED-4DB2-BD59-A6C34878D82A}">
                    <a16:rowId xmlns:a16="http://schemas.microsoft.com/office/drawing/2014/main" val="3573755321"/>
                  </a:ext>
                </a:extLst>
              </a:tr>
              <a:tr h="703140">
                <a:tc>
                  <a:txBody>
                    <a:bodyPr/>
                    <a:lstStyle/>
                    <a:p>
                      <a:r>
                        <a:rPr lang="en-US" sz="2400" b="1" dirty="0"/>
                        <a:t>Zechariah 9:9</a:t>
                      </a:r>
                    </a:p>
                  </a:txBody>
                  <a:tcPr/>
                </a:tc>
                <a:tc>
                  <a:txBody>
                    <a:bodyPr/>
                    <a:lstStyle/>
                    <a:p>
                      <a:r>
                        <a:rPr lang="en-US" sz="2400" dirty="0"/>
                        <a:t>Entered Jerusalem as King – on colt </a:t>
                      </a:r>
                    </a:p>
                  </a:txBody>
                  <a:tcPr/>
                </a:tc>
                <a:tc>
                  <a:txBody>
                    <a:bodyPr/>
                    <a:lstStyle/>
                    <a:p>
                      <a:r>
                        <a:rPr lang="en-US" sz="2400" dirty="0"/>
                        <a:t>1 in 10,000</a:t>
                      </a:r>
                    </a:p>
                  </a:txBody>
                  <a:tcPr/>
                </a:tc>
                <a:extLst>
                  <a:ext uri="{0D108BD9-81ED-4DB2-BD59-A6C34878D82A}">
                    <a16:rowId xmlns:a16="http://schemas.microsoft.com/office/drawing/2014/main" val="2910216446"/>
                  </a:ext>
                </a:extLst>
              </a:tr>
              <a:tr h="703140">
                <a:tc>
                  <a:txBody>
                    <a:bodyPr/>
                    <a:lstStyle/>
                    <a:p>
                      <a:r>
                        <a:rPr lang="en-US" sz="2400" b="1" dirty="0"/>
                        <a:t>Zechariah 13:6</a:t>
                      </a:r>
                    </a:p>
                  </a:txBody>
                  <a:tcPr/>
                </a:tc>
                <a:tc>
                  <a:txBody>
                    <a:bodyPr/>
                    <a:lstStyle/>
                    <a:p>
                      <a:r>
                        <a:rPr lang="en-US" sz="2400" dirty="0"/>
                        <a:t>Betrayed by Friend Wounded “Hands”</a:t>
                      </a:r>
                    </a:p>
                  </a:txBody>
                  <a:tcPr/>
                </a:tc>
                <a:tc>
                  <a:txBody>
                    <a:bodyPr/>
                    <a:lstStyle/>
                    <a:p>
                      <a:r>
                        <a:rPr lang="en-US" sz="2400" dirty="0"/>
                        <a:t>1 in 1000</a:t>
                      </a:r>
                    </a:p>
                  </a:txBody>
                  <a:tcPr/>
                </a:tc>
                <a:extLst>
                  <a:ext uri="{0D108BD9-81ED-4DB2-BD59-A6C34878D82A}">
                    <a16:rowId xmlns:a16="http://schemas.microsoft.com/office/drawing/2014/main" val="3853172721"/>
                  </a:ext>
                </a:extLst>
              </a:tr>
              <a:tr h="703140">
                <a:tc>
                  <a:txBody>
                    <a:bodyPr/>
                    <a:lstStyle/>
                    <a:p>
                      <a:r>
                        <a:rPr lang="en-US" sz="2400" b="1" dirty="0"/>
                        <a:t>Zechariah 11:12</a:t>
                      </a:r>
                    </a:p>
                  </a:txBody>
                  <a:tcPr/>
                </a:tc>
                <a:tc>
                  <a:txBody>
                    <a:bodyPr/>
                    <a:lstStyle/>
                    <a:p>
                      <a:r>
                        <a:rPr lang="en-US" sz="2400" dirty="0"/>
                        <a:t>Betrayed for 30 Pieces of silver </a:t>
                      </a:r>
                    </a:p>
                  </a:txBody>
                  <a:tcPr/>
                </a:tc>
                <a:tc>
                  <a:txBody>
                    <a:bodyPr/>
                    <a:lstStyle/>
                    <a:p>
                      <a:r>
                        <a:rPr lang="en-US" sz="2400" dirty="0"/>
                        <a:t>1 in  10,000</a:t>
                      </a:r>
                    </a:p>
                  </a:txBody>
                  <a:tcPr/>
                </a:tc>
                <a:extLst>
                  <a:ext uri="{0D108BD9-81ED-4DB2-BD59-A6C34878D82A}">
                    <a16:rowId xmlns:a16="http://schemas.microsoft.com/office/drawing/2014/main" val="1768394319"/>
                  </a:ext>
                </a:extLst>
              </a:tr>
              <a:tr h="703140">
                <a:tc>
                  <a:txBody>
                    <a:bodyPr/>
                    <a:lstStyle/>
                    <a:p>
                      <a:r>
                        <a:rPr lang="en-US" sz="2400" b="1" dirty="0"/>
                        <a:t>Zechariah 11:13 </a:t>
                      </a:r>
                    </a:p>
                  </a:txBody>
                  <a:tcPr/>
                </a:tc>
                <a:tc>
                  <a:txBody>
                    <a:bodyPr/>
                    <a:lstStyle/>
                    <a:p>
                      <a:r>
                        <a:rPr lang="en-US" sz="2400" dirty="0"/>
                        <a:t>30 Pieces of silver Returned  - Purchase</a:t>
                      </a:r>
                    </a:p>
                  </a:txBody>
                  <a:tcPr/>
                </a:tc>
                <a:tc>
                  <a:txBody>
                    <a:bodyPr/>
                    <a:lstStyle/>
                    <a:p>
                      <a:r>
                        <a:rPr lang="en-US" sz="2400" dirty="0"/>
                        <a:t>1 in  100,000</a:t>
                      </a:r>
                    </a:p>
                  </a:txBody>
                  <a:tcPr/>
                </a:tc>
                <a:extLst>
                  <a:ext uri="{0D108BD9-81ED-4DB2-BD59-A6C34878D82A}">
                    <a16:rowId xmlns:a16="http://schemas.microsoft.com/office/drawing/2014/main" val="1205522312"/>
                  </a:ext>
                </a:extLst>
              </a:tr>
              <a:tr h="390634">
                <a:tc>
                  <a:txBody>
                    <a:bodyPr/>
                    <a:lstStyle/>
                    <a:p>
                      <a:r>
                        <a:rPr lang="en-US" sz="2400" b="1" dirty="0"/>
                        <a:t>Isaiah 53:7</a:t>
                      </a:r>
                    </a:p>
                  </a:txBody>
                  <a:tcPr/>
                </a:tc>
                <a:tc>
                  <a:txBody>
                    <a:bodyPr/>
                    <a:lstStyle/>
                    <a:p>
                      <a:r>
                        <a:rPr lang="en-US" sz="2400" dirty="0"/>
                        <a:t>Trial – No Defense </a:t>
                      </a:r>
                    </a:p>
                  </a:txBody>
                  <a:tcPr/>
                </a:tc>
                <a:tc>
                  <a:txBody>
                    <a:bodyPr/>
                    <a:lstStyle/>
                    <a:p>
                      <a:r>
                        <a:rPr lang="en-US" sz="2400" dirty="0"/>
                        <a:t>1 in 10,000</a:t>
                      </a:r>
                    </a:p>
                  </a:txBody>
                  <a:tcPr/>
                </a:tc>
                <a:extLst>
                  <a:ext uri="{0D108BD9-81ED-4DB2-BD59-A6C34878D82A}">
                    <a16:rowId xmlns:a16="http://schemas.microsoft.com/office/drawing/2014/main" val="107415205"/>
                  </a:ext>
                </a:extLst>
              </a:tr>
              <a:tr h="390634">
                <a:tc>
                  <a:txBody>
                    <a:bodyPr/>
                    <a:lstStyle/>
                    <a:p>
                      <a:r>
                        <a:rPr lang="en-US" sz="2400" dirty="0"/>
                        <a:t> </a:t>
                      </a:r>
                      <a:r>
                        <a:rPr lang="en-US" sz="2400" b="1" dirty="0"/>
                        <a:t>Psalm 22:16</a:t>
                      </a:r>
                    </a:p>
                  </a:txBody>
                  <a:tcPr/>
                </a:tc>
                <a:tc>
                  <a:txBody>
                    <a:bodyPr/>
                    <a:lstStyle/>
                    <a:p>
                      <a:r>
                        <a:rPr lang="en-US" sz="2400" dirty="0"/>
                        <a:t>Crucified </a:t>
                      </a:r>
                    </a:p>
                  </a:txBody>
                  <a:tcPr/>
                </a:tc>
                <a:tc>
                  <a:txBody>
                    <a:bodyPr/>
                    <a:lstStyle/>
                    <a:p>
                      <a:r>
                        <a:rPr lang="en-US" sz="2400" dirty="0"/>
                        <a:t>1 in 10,000</a:t>
                      </a:r>
                    </a:p>
                  </a:txBody>
                  <a:tcPr/>
                </a:tc>
                <a:extLst>
                  <a:ext uri="{0D108BD9-81ED-4DB2-BD59-A6C34878D82A}">
                    <a16:rowId xmlns:a16="http://schemas.microsoft.com/office/drawing/2014/main" val="211293894"/>
                  </a:ext>
                </a:extLst>
              </a:tr>
            </a:tbl>
          </a:graphicData>
        </a:graphic>
      </p:graphicFrame>
      <p:sp>
        <p:nvSpPr>
          <p:cNvPr id="8" name="TextBox 7">
            <a:extLst>
              <a:ext uri="{FF2B5EF4-FFF2-40B4-BE49-F238E27FC236}">
                <a16:creationId xmlns:a16="http://schemas.microsoft.com/office/drawing/2014/main" id="{CBFF00CA-48F0-DA97-C2A5-6E2D551B2C4B}"/>
              </a:ext>
            </a:extLst>
          </p:cNvPr>
          <p:cNvSpPr txBox="1"/>
          <p:nvPr/>
        </p:nvSpPr>
        <p:spPr>
          <a:xfrm>
            <a:off x="0" y="3396541"/>
            <a:ext cx="1704913" cy="584775"/>
          </a:xfrm>
          <a:prstGeom prst="rect">
            <a:avLst/>
          </a:prstGeom>
          <a:noFill/>
        </p:spPr>
        <p:txBody>
          <a:bodyPr wrap="square" rtlCol="0">
            <a:spAutoFit/>
          </a:bodyPr>
          <a:lstStyle/>
          <a:p>
            <a:r>
              <a:rPr lang="en-US" sz="3200" b="1" dirty="0">
                <a:solidFill>
                  <a:srgbClr val="C00000"/>
                </a:solidFill>
              </a:rPr>
              <a:t>1 in 10</a:t>
            </a:r>
            <a:r>
              <a:rPr lang="en-US" sz="3200" b="1" baseline="30000" dirty="0">
                <a:solidFill>
                  <a:srgbClr val="C00000"/>
                </a:solidFill>
              </a:rPr>
              <a:t>17</a:t>
            </a:r>
          </a:p>
        </p:txBody>
      </p:sp>
      <p:sp>
        <p:nvSpPr>
          <p:cNvPr id="3" name="TextBox 2">
            <a:extLst>
              <a:ext uri="{FF2B5EF4-FFF2-40B4-BE49-F238E27FC236}">
                <a16:creationId xmlns:a16="http://schemas.microsoft.com/office/drawing/2014/main" id="{63A849E6-2613-C70E-8750-0D2D9B24FB5E}"/>
              </a:ext>
            </a:extLst>
          </p:cNvPr>
          <p:cNvSpPr txBox="1"/>
          <p:nvPr/>
        </p:nvSpPr>
        <p:spPr>
          <a:xfrm>
            <a:off x="2588021" y="291931"/>
            <a:ext cx="1704913" cy="461665"/>
          </a:xfrm>
          <a:prstGeom prst="rect">
            <a:avLst/>
          </a:prstGeom>
          <a:noFill/>
        </p:spPr>
        <p:txBody>
          <a:bodyPr wrap="square" rtlCol="0">
            <a:spAutoFit/>
          </a:bodyPr>
          <a:lstStyle/>
          <a:p>
            <a:r>
              <a:rPr lang="en-US" sz="2400" b="1" dirty="0"/>
              <a:t>Matt. 3:10</a:t>
            </a:r>
          </a:p>
        </p:txBody>
      </p:sp>
      <p:sp>
        <p:nvSpPr>
          <p:cNvPr id="4" name="TextBox 3">
            <a:extLst>
              <a:ext uri="{FF2B5EF4-FFF2-40B4-BE49-F238E27FC236}">
                <a16:creationId xmlns:a16="http://schemas.microsoft.com/office/drawing/2014/main" id="{8399DA5B-AEEA-88DD-786F-D67C810442A6}"/>
              </a:ext>
            </a:extLst>
          </p:cNvPr>
          <p:cNvSpPr txBox="1"/>
          <p:nvPr/>
        </p:nvSpPr>
        <p:spPr>
          <a:xfrm>
            <a:off x="4081942" y="270682"/>
            <a:ext cx="1999182" cy="461665"/>
          </a:xfrm>
          <a:prstGeom prst="rect">
            <a:avLst/>
          </a:prstGeom>
          <a:noFill/>
        </p:spPr>
        <p:txBody>
          <a:bodyPr wrap="square" rtlCol="0">
            <a:spAutoFit/>
          </a:bodyPr>
          <a:lstStyle/>
          <a:p>
            <a:r>
              <a:rPr lang="en-US" sz="2400" b="1" dirty="0"/>
              <a:t>Matt. 21:4-5</a:t>
            </a:r>
          </a:p>
        </p:txBody>
      </p:sp>
      <p:sp>
        <p:nvSpPr>
          <p:cNvPr id="5" name="TextBox 4">
            <a:extLst>
              <a:ext uri="{FF2B5EF4-FFF2-40B4-BE49-F238E27FC236}">
                <a16:creationId xmlns:a16="http://schemas.microsoft.com/office/drawing/2014/main" id="{177B45FA-1617-7177-2512-6EC93B54FACD}"/>
              </a:ext>
            </a:extLst>
          </p:cNvPr>
          <p:cNvSpPr txBox="1"/>
          <p:nvPr/>
        </p:nvSpPr>
        <p:spPr>
          <a:xfrm>
            <a:off x="5854483" y="241139"/>
            <a:ext cx="3161752" cy="461665"/>
          </a:xfrm>
          <a:prstGeom prst="rect">
            <a:avLst/>
          </a:prstGeom>
          <a:noFill/>
        </p:spPr>
        <p:txBody>
          <a:bodyPr wrap="square" rtlCol="0">
            <a:spAutoFit/>
          </a:bodyPr>
          <a:lstStyle/>
          <a:p>
            <a:r>
              <a:rPr lang="en-US" sz="2400" b="1" dirty="0"/>
              <a:t>Psm. 41:9, Jn. 13:18</a:t>
            </a:r>
          </a:p>
        </p:txBody>
      </p:sp>
      <p:sp>
        <p:nvSpPr>
          <p:cNvPr id="6" name="TextBox 5">
            <a:extLst>
              <a:ext uri="{FF2B5EF4-FFF2-40B4-BE49-F238E27FC236}">
                <a16:creationId xmlns:a16="http://schemas.microsoft.com/office/drawing/2014/main" id="{6CA329E2-B293-1D96-5D44-DC6EC1F75C9B}"/>
              </a:ext>
            </a:extLst>
          </p:cNvPr>
          <p:cNvSpPr txBox="1"/>
          <p:nvPr/>
        </p:nvSpPr>
        <p:spPr>
          <a:xfrm>
            <a:off x="1086666" y="739364"/>
            <a:ext cx="2293750" cy="461665"/>
          </a:xfrm>
          <a:prstGeom prst="rect">
            <a:avLst/>
          </a:prstGeom>
          <a:noFill/>
        </p:spPr>
        <p:txBody>
          <a:bodyPr wrap="square" rtlCol="0">
            <a:spAutoFit/>
          </a:bodyPr>
          <a:lstStyle/>
          <a:p>
            <a:r>
              <a:rPr lang="en-US" sz="2400" b="1" dirty="0"/>
              <a:t>Matt. 26:14-16</a:t>
            </a:r>
          </a:p>
        </p:txBody>
      </p:sp>
      <p:sp>
        <p:nvSpPr>
          <p:cNvPr id="9" name="TextBox 8">
            <a:extLst>
              <a:ext uri="{FF2B5EF4-FFF2-40B4-BE49-F238E27FC236}">
                <a16:creationId xmlns:a16="http://schemas.microsoft.com/office/drawing/2014/main" id="{C5384A0B-6F2A-70CF-F103-8FE353FEF9F0}"/>
              </a:ext>
            </a:extLst>
          </p:cNvPr>
          <p:cNvSpPr txBox="1"/>
          <p:nvPr/>
        </p:nvSpPr>
        <p:spPr>
          <a:xfrm>
            <a:off x="3146014" y="728603"/>
            <a:ext cx="1999182" cy="461665"/>
          </a:xfrm>
          <a:prstGeom prst="rect">
            <a:avLst/>
          </a:prstGeom>
          <a:noFill/>
        </p:spPr>
        <p:txBody>
          <a:bodyPr wrap="square" rtlCol="0">
            <a:spAutoFit/>
          </a:bodyPr>
          <a:lstStyle/>
          <a:p>
            <a:r>
              <a:rPr lang="en-US" sz="2400" b="1" dirty="0"/>
              <a:t>Matt. 27:3,7</a:t>
            </a:r>
          </a:p>
        </p:txBody>
      </p:sp>
      <p:sp>
        <p:nvSpPr>
          <p:cNvPr id="10" name="TextBox 9">
            <a:extLst>
              <a:ext uri="{FF2B5EF4-FFF2-40B4-BE49-F238E27FC236}">
                <a16:creationId xmlns:a16="http://schemas.microsoft.com/office/drawing/2014/main" id="{2818BF9C-7066-A47C-DF4A-D8A91190E6DE}"/>
              </a:ext>
            </a:extLst>
          </p:cNvPr>
          <p:cNvSpPr txBox="1"/>
          <p:nvPr/>
        </p:nvSpPr>
        <p:spPr>
          <a:xfrm>
            <a:off x="4870319" y="698690"/>
            <a:ext cx="2320872" cy="461665"/>
          </a:xfrm>
          <a:prstGeom prst="rect">
            <a:avLst/>
          </a:prstGeom>
          <a:noFill/>
        </p:spPr>
        <p:txBody>
          <a:bodyPr wrap="square" rtlCol="0">
            <a:spAutoFit/>
          </a:bodyPr>
          <a:lstStyle/>
          <a:p>
            <a:r>
              <a:rPr lang="en-US" sz="2400" b="1" dirty="0"/>
              <a:t>Matt. 27:12-14</a:t>
            </a:r>
          </a:p>
        </p:txBody>
      </p:sp>
      <p:sp>
        <p:nvSpPr>
          <p:cNvPr id="11" name="TextBox 10">
            <a:extLst>
              <a:ext uri="{FF2B5EF4-FFF2-40B4-BE49-F238E27FC236}">
                <a16:creationId xmlns:a16="http://schemas.microsoft.com/office/drawing/2014/main" id="{1537A408-167E-F60C-A4C4-C34BBA0C8C8D}"/>
              </a:ext>
            </a:extLst>
          </p:cNvPr>
          <p:cNvSpPr txBox="1"/>
          <p:nvPr/>
        </p:nvSpPr>
        <p:spPr>
          <a:xfrm>
            <a:off x="6970240" y="662313"/>
            <a:ext cx="2200808" cy="461665"/>
          </a:xfrm>
          <a:prstGeom prst="rect">
            <a:avLst/>
          </a:prstGeom>
          <a:noFill/>
        </p:spPr>
        <p:txBody>
          <a:bodyPr wrap="square" rtlCol="0">
            <a:spAutoFit/>
          </a:bodyPr>
          <a:lstStyle/>
          <a:p>
            <a:r>
              <a:rPr lang="en-US" sz="2400" b="1" dirty="0"/>
              <a:t>Jn. 20:25-27</a:t>
            </a:r>
          </a:p>
        </p:txBody>
      </p:sp>
    </p:spTree>
    <p:extLst>
      <p:ext uri="{BB962C8B-B14F-4D97-AF65-F5344CB8AC3E}">
        <p14:creationId xmlns:p14="http://schemas.microsoft.com/office/powerpoint/2010/main" val="120769048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1000"/>
                                        <p:tgtEl>
                                          <p:spTgt spid="5"/>
                                        </p:tgtEl>
                                      </p:cBhvr>
                                    </p:animEffect>
                                    <p:anim calcmode="lin" valueType="num">
                                      <p:cBhvr>
                                        <p:cTn id="29" dur="1000" fill="hold"/>
                                        <p:tgtEl>
                                          <p:spTgt spid="5"/>
                                        </p:tgtEl>
                                        <p:attrNameLst>
                                          <p:attrName>ppt_x</p:attrName>
                                        </p:attrNameLst>
                                      </p:cBhvr>
                                      <p:tavLst>
                                        <p:tav tm="0">
                                          <p:val>
                                            <p:strVal val="#ppt_x"/>
                                          </p:val>
                                        </p:tav>
                                        <p:tav tm="100000">
                                          <p:val>
                                            <p:strVal val="#ppt_x"/>
                                          </p:val>
                                        </p:tav>
                                      </p:tavLst>
                                    </p:anim>
                                    <p:anim calcmode="lin" valueType="num">
                                      <p:cBhvr>
                                        <p:cTn id="3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1000"/>
                                        <p:tgtEl>
                                          <p:spTgt spid="6"/>
                                        </p:tgtEl>
                                      </p:cBhvr>
                                    </p:animEffect>
                                    <p:anim calcmode="lin" valueType="num">
                                      <p:cBhvr>
                                        <p:cTn id="36" dur="1000" fill="hold"/>
                                        <p:tgtEl>
                                          <p:spTgt spid="6"/>
                                        </p:tgtEl>
                                        <p:attrNameLst>
                                          <p:attrName>ppt_x</p:attrName>
                                        </p:attrNameLst>
                                      </p:cBhvr>
                                      <p:tavLst>
                                        <p:tav tm="0">
                                          <p:val>
                                            <p:strVal val="#ppt_x"/>
                                          </p:val>
                                        </p:tav>
                                        <p:tav tm="100000">
                                          <p:val>
                                            <p:strVal val="#ppt_x"/>
                                          </p:val>
                                        </p:tav>
                                      </p:tavLst>
                                    </p:anim>
                                    <p:anim calcmode="lin" valueType="num">
                                      <p:cBhvr>
                                        <p:cTn id="3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1000"/>
                                        <p:tgtEl>
                                          <p:spTgt spid="9"/>
                                        </p:tgtEl>
                                      </p:cBhvr>
                                    </p:animEffect>
                                    <p:anim calcmode="lin" valueType="num">
                                      <p:cBhvr>
                                        <p:cTn id="43" dur="1000" fill="hold"/>
                                        <p:tgtEl>
                                          <p:spTgt spid="9"/>
                                        </p:tgtEl>
                                        <p:attrNameLst>
                                          <p:attrName>ppt_x</p:attrName>
                                        </p:attrNameLst>
                                      </p:cBhvr>
                                      <p:tavLst>
                                        <p:tav tm="0">
                                          <p:val>
                                            <p:strVal val="#ppt_x"/>
                                          </p:val>
                                        </p:tav>
                                        <p:tav tm="100000">
                                          <p:val>
                                            <p:strVal val="#ppt_x"/>
                                          </p:val>
                                        </p:tav>
                                      </p:tavLst>
                                    </p:anim>
                                    <p:anim calcmode="lin" valueType="num">
                                      <p:cBhvr>
                                        <p:cTn id="4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fade">
                                      <p:cBhvr>
                                        <p:cTn id="49" dur="1000"/>
                                        <p:tgtEl>
                                          <p:spTgt spid="10"/>
                                        </p:tgtEl>
                                      </p:cBhvr>
                                    </p:animEffect>
                                    <p:anim calcmode="lin" valueType="num">
                                      <p:cBhvr>
                                        <p:cTn id="50" dur="1000" fill="hold"/>
                                        <p:tgtEl>
                                          <p:spTgt spid="10"/>
                                        </p:tgtEl>
                                        <p:attrNameLst>
                                          <p:attrName>ppt_x</p:attrName>
                                        </p:attrNameLst>
                                      </p:cBhvr>
                                      <p:tavLst>
                                        <p:tav tm="0">
                                          <p:val>
                                            <p:strVal val="#ppt_x"/>
                                          </p:val>
                                        </p:tav>
                                        <p:tav tm="100000">
                                          <p:val>
                                            <p:strVal val="#ppt_x"/>
                                          </p:val>
                                        </p:tav>
                                      </p:tavLst>
                                    </p:anim>
                                    <p:anim calcmode="lin" valueType="num">
                                      <p:cBhvr>
                                        <p:cTn id="5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1"/>
                                        </p:tgtEl>
                                        <p:attrNameLst>
                                          <p:attrName>style.visibility</p:attrName>
                                        </p:attrNameLst>
                                      </p:cBhvr>
                                      <p:to>
                                        <p:strVal val="visible"/>
                                      </p:to>
                                    </p:set>
                                    <p:animEffect transition="in" filter="fade">
                                      <p:cBhvr>
                                        <p:cTn id="56" dur="1000"/>
                                        <p:tgtEl>
                                          <p:spTgt spid="11"/>
                                        </p:tgtEl>
                                      </p:cBhvr>
                                    </p:animEffect>
                                    <p:anim calcmode="lin" valueType="num">
                                      <p:cBhvr>
                                        <p:cTn id="57" dur="1000" fill="hold"/>
                                        <p:tgtEl>
                                          <p:spTgt spid="11"/>
                                        </p:tgtEl>
                                        <p:attrNameLst>
                                          <p:attrName>ppt_x</p:attrName>
                                        </p:attrNameLst>
                                      </p:cBhvr>
                                      <p:tavLst>
                                        <p:tav tm="0">
                                          <p:val>
                                            <p:strVal val="#ppt_x"/>
                                          </p:val>
                                        </p:tav>
                                        <p:tav tm="100000">
                                          <p:val>
                                            <p:strVal val="#ppt_x"/>
                                          </p:val>
                                        </p:tav>
                                      </p:tavLst>
                                    </p:anim>
                                    <p:anim calcmode="lin" valueType="num">
                                      <p:cBhvr>
                                        <p:cTn id="5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1" fill="hold" grpId="0" nodeType="clickEffect">
                                  <p:stCondLst>
                                    <p:cond delay="0"/>
                                  </p:stCondLst>
                                  <p:childTnLst>
                                    <p:set>
                                      <p:cBhvr>
                                        <p:cTn id="62" dur="1" fill="hold">
                                          <p:stCondLst>
                                            <p:cond delay="0"/>
                                          </p:stCondLst>
                                        </p:cTn>
                                        <p:tgtEl>
                                          <p:spTgt spid="8"/>
                                        </p:tgtEl>
                                        <p:attrNameLst>
                                          <p:attrName>style.visibility</p:attrName>
                                        </p:attrNameLst>
                                      </p:cBhvr>
                                      <p:to>
                                        <p:strVal val="visible"/>
                                      </p:to>
                                    </p:set>
                                    <p:anim calcmode="lin" valueType="num">
                                      <p:cBhvr additive="base">
                                        <p:cTn id="63" dur="500" fill="hold"/>
                                        <p:tgtEl>
                                          <p:spTgt spid="8"/>
                                        </p:tgtEl>
                                        <p:attrNameLst>
                                          <p:attrName>ppt_x</p:attrName>
                                        </p:attrNameLst>
                                      </p:cBhvr>
                                      <p:tavLst>
                                        <p:tav tm="0">
                                          <p:val>
                                            <p:strVal val="#ppt_x"/>
                                          </p:val>
                                        </p:tav>
                                        <p:tav tm="100000">
                                          <p:val>
                                            <p:strVal val="#ppt_x"/>
                                          </p:val>
                                        </p:tav>
                                      </p:tavLst>
                                    </p:anim>
                                    <p:anim calcmode="lin" valueType="num">
                                      <p:cBhvr additive="base">
                                        <p:cTn id="64" dur="500" fill="hold"/>
                                        <p:tgtEl>
                                          <p:spTgt spid="8"/>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3" grpId="0"/>
      <p:bldP spid="4" grpId="0"/>
      <p:bldP spid="5" grpId="0"/>
      <p:bldP spid="6" grpId="0"/>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pic>
        <p:nvPicPr>
          <p:cNvPr id="1026" name="Picture 2" descr="1,500+ Texas State Outline Stock Photos, Pictures &amp; Royalty-Free Images -  iStock | Texas state outline vector">
            <a:extLst>
              <a:ext uri="{FF2B5EF4-FFF2-40B4-BE49-F238E27FC236}">
                <a16:creationId xmlns:a16="http://schemas.microsoft.com/office/drawing/2014/main" id="{D23DC82F-3C54-9DFE-80A1-F25047F89D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9599" b="15415"/>
          <a:stretch>
            <a:fillRect/>
          </a:stretch>
        </p:blipFill>
        <p:spPr bwMode="auto">
          <a:xfrm>
            <a:off x="0" y="41564"/>
            <a:ext cx="9344090" cy="67748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Morgan Silver Dollar – Harry's Coin Shop">
            <a:extLst>
              <a:ext uri="{FF2B5EF4-FFF2-40B4-BE49-F238E27FC236}">
                <a16:creationId xmlns:a16="http://schemas.microsoft.com/office/drawing/2014/main" id="{56DAC096-45A0-6484-43F2-3A8DAC4C47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1035" y="2288718"/>
            <a:ext cx="3663871" cy="190354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Blindfolded man Images - Free Download ...">
            <a:extLst>
              <a:ext uri="{FF2B5EF4-FFF2-40B4-BE49-F238E27FC236}">
                <a16:creationId xmlns:a16="http://schemas.microsoft.com/office/drawing/2014/main" id="{947A05A6-247E-7EBE-296E-20214AA95F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533" y="912776"/>
            <a:ext cx="2297112" cy="1528624"/>
          </a:xfrm>
          <a:prstGeom prst="rect">
            <a:avLst/>
          </a:prstGeom>
          <a:noFill/>
          <a:extLst>
            <a:ext uri="{909E8E84-426E-40DD-AFC4-6F175D3DCCD1}">
              <a14:hiddenFill xmlns:a14="http://schemas.microsoft.com/office/drawing/2010/main">
                <a:solidFill>
                  <a:srgbClr val="FFFFFF"/>
                </a:solidFill>
              </a14:hiddenFill>
            </a:ext>
          </a:extLst>
        </p:spPr>
      </p:pic>
      <p:cxnSp>
        <p:nvCxnSpPr>
          <p:cNvPr id="3" name="Straight Connector 2">
            <a:extLst>
              <a:ext uri="{FF2B5EF4-FFF2-40B4-BE49-F238E27FC236}">
                <a16:creationId xmlns:a16="http://schemas.microsoft.com/office/drawing/2014/main" id="{B2B98A91-52B9-753B-37E2-40863D9AB270}"/>
              </a:ext>
            </a:extLst>
          </p:cNvPr>
          <p:cNvCxnSpPr/>
          <p:nvPr/>
        </p:nvCxnSpPr>
        <p:spPr>
          <a:xfrm>
            <a:off x="6098494" y="3242465"/>
            <a:ext cx="614045" cy="311274"/>
          </a:xfrm>
          <a:prstGeom prst="line">
            <a:avLst/>
          </a:prstGeom>
          <a:ln w="76200">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4B51BB9C-FC01-29A9-4922-FD14CCB71EFF}"/>
              </a:ext>
            </a:extLst>
          </p:cNvPr>
          <p:cNvCxnSpPr>
            <a:cxnSpLocks/>
          </p:cNvCxnSpPr>
          <p:nvPr/>
        </p:nvCxnSpPr>
        <p:spPr>
          <a:xfrm flipV="1">
            <a:off x="6138747" y="3146156"/>
            <a:ext cx="604433" cy="565687"/>
          </a:xfrm>
          <a:prstGeom prst="line">
            <a:avLst/>
          </a:prstGeom>
          <a:ln w="76200">
            <a:solidFill>
              <a:srgbClr val="FF0000"/>
            </a:solidFill>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D80B722C-7291-CA50-C53C-F153E57CF84A}"/>
              </a:ext>
            </a:extLst>
          </p:cNvPr>
          <p:cNvSpPr txBox="1"/>
          <p:nvPr/>
        </p:nvSpPr>
        <p:spPr>
          <a:xfrm>
            <a:off x="502533" y="5287812"/>
            <a:ext cx="4068894" cy="1528624"/>
          </a:xfrm>
          <a:prstGeom prst="rect">
            <a:avLst/>
          </a:prstGeom>
          <a:noFill/>
        </p:spPr>
        <p:txBody>
          <a:bodyPr wrap="square" rtlCol="0">
            <a:spAutoFit/>
          </a:bodyPr>
          <a:lstStyle/>
          <a:p>
            <a:r>
              <a:rPr lang="en-US" sz="4000" b="1" dirty="0"/>
              <a:t>10</a:t>
            </a:r>
            <a:r>
              <a:rPr lang="en-US" sz="4000" b="1" baseline="30000" dirty="0"/>
              <a:t>17 silver dollars  would cover Texas 2 feet deep... </a:t>
            </a:r>
          </a:p>
        </p:txBody>
      </p:sp>
      <p:sp>
        <p:nvSpPr>
          <p:cNvPr id="4" name="TextBox 3">
            <a:extLst>
              <a:ext uri="{FF2B5EF4-FFF2-40B4-BE49-F238E27FC236}">
                <a16:creationId xmlns:a16="http://schemas.microsoft.com/office/drawing/2014/main" id="{5B59CF48-DCF6-8AAF-EF76-2454295706E9}"/>
              </a:ext>
            </a:extLst>
          </p:cNvPr>
          <p:cNvSpPr txBox="1"/>
          <p:nvPr/>
        </p:nvSpPr>
        <p:spPr>
          <a:xfrm>
            <a:off x="4438753" y="214123"/>
            <a:ext cx="5005954" cy="1397306"/>
          </a:xfrm>
          <a:prstGeom prst="rect">
            <a:avLst/>
          </a:prstGeom>
          <a:noFill/>
        </p:spPr>
        <p:txBody>
          <a:bodyPr wrap="square">
            <a:spAutoFit/>
          </a:bodyPr>
          <a:lstStyle/>
          <a:p>
            <a:pPr lvl="1">
              <a:lnSpc>
                <a:spcPct val="95000"/>
              </a:lnSpc>
              <a:spcBef>
                <a:spcPts val="0"/>
              </a:spcBef>
              <a:spcAft>
                <a:spcPts val="600"/>
              </a:spcAft>
              <a:buClr>
                <a:schemeClr val="tx1"/>
              </a:buClr>
              <a:buSzPct val="70000"/>
              <a:buFont typeface="Wingdings" charset="2"/>
              <a:buChar char="§"/>
            </a:pPr>
            <a:r>
              <a:rPr lang="en-US" sz="2800" b="1" dirty="0">
                <a:effectLst>
                  <a:outerShdw blurRad="50800" dist="38100" dir="2700000" algn="tl" rotWithShape="0">
                    <a:srgbClr val="000000">
                      <a:alpha val="43000"/>
                    </a:srgbClr>
                  </a:outerShdw>
                </a:effectLst>
              </a:rPr>
              <a:t>1 in  100,000,000,000,000,000</a:t>
            </a:r>
          </a:p>
          <a:p>
            <a:pPr lvl="1">
              <a:lnSpc>
                <a:spcPct val="95000"/>
              </a:lnSpc>
              <a:spcBef>
                <a:spcPts val="0"/>
              </a:spcBef>
              <a:spcAft>
                <a:spcPts val="600"/>
              </a:spcAft>
              <a:buClr>
                <a:schemeClr val="tx1"/>
              </a:buClr>
              <a:buSzPct val="70000"/>
              <a:buFont typeface="Wingdings" charset="2"/>
              <a:buChar char="§"/>
            </a:pPr>
            <a:r>
              <a:rPr lang="en-US" sz="2800" b="1" dirty="0">
                <a:effectLst>
                  <a:outerShdw blurRad="50800" dist="38100" dir="2700000" algn="tl" rotWithShape="0">
                    <a:srgbClr val="000000">
                      <a:alpha val="43000"/>
                    </a:srgbClr>
                  </a:outerShdw>
                </a:effectLst>
              </a:rPr>
              <a:t>One Hundred Quadrillion</a:t>
            </a:r>
          </a:p>
        </p:txBody>
      </p:sp>
    </p:spTree>
    <p:extLst>
      <p:ext uri="{BB962C8B-B14F-4D97-AF65-F5344CB8AC3E}">
        <p14:creationId xmlns:p14="http://schemas.microsoft.com/office/powerpoint/2010/main" val="3578933475"/>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DD98B8-AE90-B467-5629-6B2B0AF9FB19}"/>
              </a:ext>
            </a:extLst>
          </p:cNvPr>
          <p:cNvSpPr txBox="1"/>
          <p:nvPr/>
        </p:nvSpPr>
        <p:spPr>
          <a:xfrm>
            <a:off x="-170481" y="3429000"/>
            <a:ext cx="9159498" cy="1495794"/>
          </a:xfrm>
          <a:prstGeom prst="rect">
            <a:avLst/>
          </a:prstGeom>
          <a:noFill/>
        </p:spPr>
        <p:txBody>
          <a:bodyPr wrap="square">
            <a:spAutoFit/>
          </a:bodyPr>
          <a:lstStyle/>
          <a:p>
            <a:pPr lvl="1" algn="just">
              <a:lnSpc>
                <a:spcPct val="95000"/>
              </a:lnSpc>
              <a:spcBef>
                <a:spcPts val="0"/>
              </a:spcBef>
              <a:spcAft>
                <a:spcPts val="600"/>
              </a:spcAft>
              <a:buClr>
                <a:schemeClr val="tx1"/>
              </a:buClr>
              <a:buSzPct val="70000"/>
              <a:buFont typeface="Wingdings" charset="2"/>
              <a:buChar char="§"/>
            </a:pPr>
            <a:r>
              <a:rPr lang="en-US" sz="2400" b="1" dirty="0">
                <a:effectLst/>
              </a:rPr>
              <a:t>10,000,000,000,000,000,000,000,000,000,000,000,000,000,000,000,000,000,000,000,000,000,000,000,000,000,000,000,000, 000,000,000,000,000,000,000,000,000,000,000,000,000,000, 000, 000,000,000,000,000,000,000,000,000</a:t>
            </a:r>
            <a:endParaRPr lang="en-US" sz="2400" b="1" dirty="0">
              <a:effectLst>
                <a:outerShdw blurRad="50800" dist="38100" dir="2700000" algn="tl" rotWithShape="0">
                  <a:srgbClr val="000000">
                    <a:alpha val="43000"/>
                  </a:srgbClr>
                </a:outerShdw>
              </a:effectLst>
            </a:endParaRPr>
          </a:p>
        </p:txBody>
      </p:sp>
      <p:sp>
        <p:nvSpPr>
          <p:cNvPr id="5" name="TextBox 4">
            <a:extLst>
              <a:ext uri="{FF2B5EF4-FFF2-40B4-BE49-F238E27FC236}">
                <a16:creationId xmlns:a16="http://schemas.microsoft.com/office/drawing/2014/main" id="{94F731BF-1B7E-DF9C-B4FE-B2E438FB9AAB}"/>
              </a:ext>
            </a:extLst>
          </p:cNvPr>
          <p:cNvSpPr txBox="1"/>
          <p:nvPr/>
        </p:nvSpPr>
        <p:spPr>
          <a:xfrm>
            <a:off x="371959" y="2074849"/>
            <a:ext cx="8617058" cy="911019"/>
          </a:xfrm>
          <a:prstGeom prst="rect">
            <a:avLst/>
          </a:prstGeom>
          <a:noFill/>
        </p:spPr>
        <p:txBody>
          <a:bodyPr wrap="square">
            <a:spAutoFit/>
          </a:bodyPr>
          <a:lstStyle/>
          <a:p>
            <a:pPr>
              <a:lnSpc>
                <a:spcPct val="95000"/>
              </a:lnSpc>
              <a:spcBef>
                <a:spcPts val="0"/>
              </a:spcBef>
              <a:spcAft>
                <a:spcPts val="600"/>
              </a:spcAft>
              <a:buClr>
                <a:srgbClr val="FFFF00"/>
              </a:buClr>
              <a:buSzPct val="100000"/>
              <a:buFont typeface="Arial"/>
              <a:buChar char="•"/>
            </a:pPr>
            <a:r>
              <a:rPr lang="en-US" sz="2800" dirty="0">
                <a:effectLst>
                  <a:outerShdw blurRad="50800" dist="38100" dir="2700000" algn="tl" rotWithShape="0">
                    <a:srgbClr val="000000">
                      <a:alpha val="43000"/>
                    </a:srgbClr>
                  </a:outerShdw>
                </a:effectLst>
              </a:rPr>
              <a:t>Probability of just </a:t>
            </a:r>
            <a:r>
              <a:rPr lang="en-US" sz="2800" dirty="0">
                <a:solidFill>
                  <a:srgbClr val="C00000"/>
                </a:solidFill>
                <a:effectLst>
                  <a:outerShdw blurRad="50800" dist="38100" dir="2700000" algn="tl" rotWithShape="0">
                    <a:srgbClr val="000000">
                      <a:alpha val="43000"/>
                    </a:srgbClr>
                  </a:outerShdw>
                </a:effectLst>
              </a:rPr>
              <a:t>48</a:t>
            </a:r>
            <a:r>
              <a:rPr lang="en-US" sz="2800" dirty="0">
                <a:effectLst>
                  <a:outerShdw blurRad="50800" dist="38100" dir="2700000" algn="tl" rotWithShape="0">
                    <a:srgbClr val="000000">
                      <a:alpha val="43000"/>
                    </a:srgbClr>
                  </a:outerShdw>
                </a:effectLst>
              </a:rPr>
              <a:t> of prophecies being fulfilled in one person?   </a:t>
            </a:r>
            <a:r>
              <a:rPr lang="en-US" sz="2800" dirty="0">
                <a:solidFill>
                  <a:srgbClr val="C00000"/>
                </a:solidFill>
                <a:effectLst>
                  <a:outerShdw blurRad="50800" dist="38100" dir="2700000" algn="tl" rotWithShape="0">
                    <a:srgbClr val="000000">
                      <a:alpha val="43000"/>
                    </a:srgbClr>
                  </a:outerShdw>
                </a:effectLst>
              </a:rPr>
              <a:t>1 in 10</a:t>
            </a:r>
            <a:r>
              <a:rPr lang="en-US" sz="2800" baseline="30000" dirty="0">
                <a:solidFill>
                  <a:srgbClr val="C00000"/>
                </a:solidFill>
                <a:effectLst>
                  <a:outerShdw blurRad="50800" dist="38100" dir="2700000" algn="tl" rotWithShape="0">
                    <a:srgbClr val="000000">
                      <a:alpha val="43000"/>
                    </a:srgbClr>
                  </a:outerShdw>
                </a:effectLst>
              </a:rPr>
              <a:t>157</a:t>
            </a:r>
          </a:p>
        </p:txBody>
      </p:sp>
      <p:sp>
        <p:nvSpPr>
          <p:cNvPr id="2" name="TextBox 1">
            <a:extLst>
              <a:ext uri="{FF2B5EF4-FFF2-40B4-BE49-F238E27FC236}">
                <a16:creationId xmlns:a16="http://schemas.microsoft.com/office/drawing/2014/main" id="{7A5B4904-AE77-99C8-86D2-518F808B2FB4}"/>
              </a:ext>
            </a:extLst>
          </p:cNvPr>
          <p:cNvSpPr txBox="1"/>
          <p:nvPr/>
        </p:nvSpPr>
        <p:spPr>
          <a:xfrm>
            <a:off x="526942" y="677610"/>
            <a:ext cx="7764651" cy="954107"/>
          </a:xfrm>
          <a:prstGeom prst="rect">
            <a:avLst/>
          </a:prstGeom>
          <a:noFill/>
        </p:spPr>
        <p:txBody>
          <a:bodyPr wrap="square" rtlCol="0">
            <a:spAutoFit/>
          </a:bodyPr>
          <a:lstStyle/>
          <a:p>
            <a:pPr algn="ctr"/>
            <a:r>
              <a:rPr lang="en-US" sz="2800" b="1" dirty="0"/>
              <a:t>Over </a:t>
            </a:r>
            <a:r>
              <a:rPr lang="en-US" sz="2800" b="1" dirty="0">
                <a:solidFill>
                  <a:srgbClr val="C00000"/>
                </a:solidFill>
              </a:rPr>
              <a:t>300</a:t>
            </a:r>
            <a:r>
              <a:rPr lang="en-US" sz="2800" b="1" dirty="0"/>
              <a:t> Old Testament Prophecies were fulfilled in Jesus</a:t>
            </a:r>
          </a:p>
        </p:txBody>
      </p:sp>
    </p:spTree>
    <p:extLst>
      <p:ext uri="{BB962C8B-B14F-4D97-AF65-F5344CB8AC3E}">
        <p14:creationId xmlns:p14="http://schemas.microsoft.com/office/powerpoint/2010/main" val="4153815355"/>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C7D74-585E-C1FE-28AB-D623AE412644}"/>
              </a:ext>
            </a:extLst>
          </p:cNvPr>
          <p:cNvSpPr>
            <a:spLocks noGrp="1"/>
          </p:cNvSpPr>
          <p:nvPr>
            <p:ph type="title"/>
          </p:nvPr>
        </p:nvSpPr>
        <p:spPr>
          <a:xfrm>
            <a:off x="628650" y="0"/>
            <a:ext cx="7886700" cy="1325563"/>
          </a:xfrm>
        </p:spPr>
        <p:txBody>
          <a:bodyPr/>
          <a:lstStyle/>
          <a:p>
            <a:r>
              <a:rPr lang="en-US" dirty="0"/>
              <a:t>   Isaiah 52-53 Fulfilled in Jesus</a:t>
            </a:r>
          </a:p>
        </p:txBody>
      </p:sp>
      <p:sp>
        <p:nvSpPr>
          <p:cNvPr id="3" name="Content Placeholder 2">
            <a:extLst>
              <a:ext uri="{FF2B5EF4-FFF2-40B4-BE49-F238E27FC236}">
                <a16:creationId xmlns:a16="http://schemas.microsoft.com/office/drawing/2014/main" id="{90B66962-2B1D-BB33-FEC3-AAFDDC6D670B}"/>
              </a:ext>
            </a:extLst>
          </p:cNvPr>
          <p:cNvSpPr>
            <a:spLocks noGrp="1"/>
          </p:cNvSpPr>
          <p:nvPr>
            <p:ph idx="1"/>
          </p:nvPr>
        </p:nvSpPr>
        <p:spPr>
          <a:xfrm>
            <a:off x="628650" y="1438167"/>
            <a:ext cx="7886700" cy="4351338"/>
          </a:xfrm>
        </p:spPr>
        <p:txBody>
          <a:bodyPr>
            <a:normAutofit fontScale="92500" lnSpcReduction="10000"/>
          </a:bodyPr>
          <a:lstStyle/>
          <a:p>
            <a:r>
              <a:rPr lang="en-US" sz="2600" b="1" dirty="0"/>
              <a:t>Isaiah 52:13 </a:t>
            </a:r>
            <a:r>
              <a:rPr lang="en-US" sz="2600" dirty="0"/>
              <a:t>High and lifted up, exalted  1 in 1.17 ×10</a:t>
            </a:r>
            <a:r>
              <a:rPr lang="en-US" sz="2600" baseline="30000" dirty="0"/>
              <a:t>9</a:t>
            </a:r>
          </a:p>
          <a:p>
            <a:r>
              <a:rPr lang="en-US" sz="2600" b="1" dirty="0"/>
              <a:t>Isaiah 52:14 </a:t>
            </a:r>
            <a:r>
              <a:rPr lang="en-US" sz="2600" dirty="0"/>
              <a:t>Marred beyond human semblance                   1 in 1,000</a:t>
            </a:r>
          </a:p>
          <a:p>
            <a:r>
              <a:rPr lang="en-US" sz="2600" b="1" dirty="0"/>
              <a:t>Isaiah 53:2 </a:t>
            </a:r>
            <a:r>
              <a:rPr lang="en-US" sz="2600" dirty="0"/>
              <a:t>From a poor background 1 in 1.5</a:t>
            </a:r>
          </a:p>
          <a:p>
            <a:r>
              <a:rPr lang="en-US" sz="2600" b="1" dirty="0"/>
              <a:t>Isaiah 53:3 </a:t>
            </a:r>
            <a:r>
              <a:rPr lang="en-US" sz="2600" dirty="0"/>
              <a:t>Despised and rejected 1 in 1.25</a:t>
            </a:r>
          </a:p>
          <a:p>
            <a:r>
              <a:rPr lang="en-US" sz="2600" b="1" dirty="0"/>
              <a:t>Isaiah 53:5 </a:t>
            </a:r>
            <a:r>
              <a:rPr lang="en-US" sz="2600" dirty="0"/>
              <a:t>Crucified 1 in 100,000</a:t>
            </a:r>
          </a:p>
          <a:p>
            <a:r>
              <a:rPr lang="en-US" sz="2600" b="1" dirty="0"/>
              <a:t>Isaiah 53:7 </a:t>
            </a:r>
            <a:r>
              <a:rPr lang="en-US" sz="2600" dirty="0"/>
              <a:t>Did not defend themselves while at trial          1 in 1,000</a:t>
            </a:r>
          </a:p>
          <a:p>
            <a:r>
              <a:rPr lang="en-US" sz="2600" b="1" dirty="0"/>
              <a:t>Isaiah 53:9 </a:t>
            </a:r>
            <a:r>
              <a:rPr lang="en-US" sz="2600" dirty="0"/>
              <a:t>Buried in or near a rich man’s tomb                    1 in 500</a:t>
            </a:r>
          </a:p>
          <a:p>
            <a:r>
              <a:rPr lang="en-US" sz="2400" b="1" dirty="0"/>
              <a:t>Isaiah 53:9 </a:t>
            </a:r>
            <a:r>
              <a:rPr lang="en-US" sz="2400" dirty="0"/>
              <a:t>Innocent yet put to death 1 in 50</a:t>
            </a:r>
            <a:endParaRPr lang="en-US" sz="2600" dirty="0"/>
          </a:p>
          <a:p>
            <a:endParaRPr lang="en-US" sz="2600" dirty="0"/>
          </a:p>
          <a:p>
            <a:endParaRPr lang="en-US" dirty="0"/>
          </a:p>
        </p:txBody>
      </p:sp>
    </p:spTree>
    <p:extLst>
      <p:ext uri="{BB962C8B-B14F-4D97-AF65-F5344CB8AC3E}">
        <p14:creationId xmlns:p14="http://schemas.microsoft.com/office/powerpoint/2010/main" val="291287357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281</TotalTime>
  <Words>520</Words>
  <Application>Microsoft Office PowerPoint</Application>
  <PresentationFormat>On-screen Show (4:3)</PresentationFormat>
  <Paragraphs>64</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Wingdings</vt:lpstr>
      <vt:lpstr>Office Theme</vt:lpstr>
      <vt:lpstr>PowerPoint Presentation</vt:lpstr>
      <vt:lpstr>PowerPoint Presentation</vt:lpstr>
      <vt:lpstr>PowerPoint Presentation</vt:lpstr>
      <vt:lpstr>PowerPoint Presentation</vt:lpstr>
      <vt:lpstr>PowerPoint Presentation</vt:lpstr>
      <vt:lpstr>Matt. 2:5-6</vt:lpstr>
      <vt:lpstr>PowerPoint Presentation</vt:lpstr>
      <vt:lpstr>PowerPoint Presentation</vt:lpstr>
      <vt:lpstr>   Isaiah 52-53 Fulfilled in Jesus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Fite</dc:creator>
  <cp:lastModifiedBy>Jerry Fite</cp:lastModifiedBy>
  <cp:revision>2</cp:revision>
  <dcterms:created xsi:type="dcterms:W3CDTF">2026-02-21T19:39:33Z</dcterms:created>
  <dcterms:modified xsi:type="dcterms:W3CDTF">2026-02-22T14:26:18Z</dcterms:modified>
</cp:coreProperties>
</file>