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5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6" autoAdjust="0"/>
    <p:restoredTop sz="94660"/>
  </p:normalViewPr>
  <p:slideViewPr>
    <p:cSldViewPr snapToGrid="0" showGuides="1">
      <p:cViewPr varScale="1">
        <p:scale>
          <a:sx n="41" d="100"/>
          <a:sy n="41" d="100"/>
        </p:scale>
        <p:origin x="1316" y="260"/>
      </p:cViewPr>
      <p:guideLst>
        <p:guide orient="horz" pos="2184"/>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3684086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177556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3589720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489457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2108418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2643153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3193456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3885588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1114568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319300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9CA6BD9-D261-45CD-929A-AEA657E7160A}" type="datetimeFigureOut">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0BCF47-229D-4004-851E-C328F328A153}" type="slidenum">
              <a:rPr lang="en-US" smtClean="0"/>
              <a:t>‹#›</a:t>
            </a:fld>
            <a:endParaRPr lang="en-US" dirty="0"/>
          </a:p>
        </p:txBody>
      </p:sp>
    </p:spTree>
    <p:extLst>
      <p:ext uri="{BB962C8B-B14F-4D97-AF65-F5344CB8AC3E}">
        <p14:creationId xmlns:p14="http://schemas.microsoft.com/office/powerpoint/2010/main" val="773753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CA6BD9-D261-45CD-929A-AEA657E7160A}" type="datetimeFigureOut">
              <a:rPr lang="en-US" smtClean="0"/>
              <a:t>2/22/2026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0BCF47-229D-4004-851E-C328F328A153}" type="slidenum">
              <a:rPr lang="en-US" smtClean="0"/>
              <a:t>‹#›</a:t>
            </a:fld>
            <a:endParaRPr lang="en-US" dirty="0"/>
          </a:p>
        </p:txBody>
      </p:sp>
    </p:spTree>
    <p:extLst>
      <p:ext uri="{BB962C8B-B14F-4D97-AF65-F5344CB8AC3E}">
        <p14:creationId xmlns:p14="http://schemas.microsoft.com/office/powerpoint/2010/main" val="247546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1EF59-2521-D0C6-8955-B45D469B3DAD}"/>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3CD408C9-2A2A-391C-5BAB-B83254E2C67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04509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0AB27-9272-3D8E-9E50-90E1B9C47263}"/>
              </a:ext>
            </a:extLst>
          </p:cNvPr>
          <p:cNvSpPr>
            <a:spLocks noGrp="1"/>
          </p:cNvSpPr>
          <p:nvPr>
            <p:ph type="ctrTitle"/>
          </p:nvPr>
        </p:nvSpPr>
        <p:spPr/>
        <p:txBody>
          <a:bodyPr>
            <a:normAutofit fontScale="90000"/>
          </a:bodyPr>
          <a:lstStyle/>
          <a:p>
            <a:r>
              <a:rPr lang="en-US" dirty="0"/>
              <a:t>Is There A Prophetic Seven Year </a:t>
            </a:r>
            <a:r>
              <a:rPr lang="en-US" b="1" dirty="0"/>
              <a:t>“Tribulation” </a:t>
            </a:r>
            <a:r>
              <a:rPr lang="en-US" dirty="0"/>
              <a:t>Period...</a:t>
            </a:r>
          </a:p>
        </p:txBody>
      </p:sp>
      <p:sp>
        <p:nvSpPr>
          <p:cNvPr id="3" name="Subtitle 2">
            <a:extLst>
              <a:ext uri="{FF2B5EF4-FFF2-40B4-BE49-F238E27FC236}">
                <a16:creationId xmlns:a16="http://schemas.microsoft.com/office/drawing/2014/main" id="{11A74B5B-EB43-0914-D338-726554D5DA17}"/>
              </a:ext>
            </a:extLst>
          </p:cNvPr>
          <p:cNvSpPr>
            <a:spLocks noGrp="1"/>
          </p:cNvSpPr>
          <p:nvPr>
            <p:ph type="subTitle" idx="1"/>
          </p:nvPr>
        </p:nvSpPr>
        <p:spPr/>
        <p:txBody>
          <a:bodyPr>
            <a:normAutofit/>
          </a:bodyPr>
          <a:lstStyle/>
          <a:p>
            <a:r>
              <a:rPr lang="en-US" sz="5400" i="1" dirty="0"/>
              <a:t>In our Future? </a:t>
            </a:r>
          </a:p>
        </p:txBody>
      </p:sp>
      <p:sp>
        <p:nvSpPr>
          <p:cNvPr id="4" name="TextBox 3">
            <a:extLst>
              <a:ext uri="{FF2B5EF4-FFF2-40B4-BE49-F238E27FC236}">
                <a16:creationId xmlns:a16="http://schemas.microsoft.com/office/drawing/2014/main" id="{123811BF-ECAF-CDAC-7E3F-105193AC81F2}"/>
              </a:ext>
            </a:extLst>
          </p:cNvPr>
          <p:cNvSpPr txBox="1"/>
          <p:nvPr/>
        </p:nvSpPr>
        <p:spPr>
          <a:xfrm>
            <a:off x="387458" y="5594888"/>
            <a:ext cx="2944678" cy="646331"/>
          </a:xfrm>
          <a:prstGeom prst="rect">
            <a:avLst/>
          </a:prstGeom>
          <a:noFill/>
        </p:spPr>
        <p:txBody>
          <a:bodyPr wrap="square" rtlCol="0">
            <a:spAutoFit/>
          </a:bodyPr>
          <a:lstStyle/>
          <a:p>
            <a:r>
              <a:rPr lang="en-US" sz="3600" b="1" dirty="0"/>
              <a:t>Daniel  9</a:t>
            </a:r>
          </a:p>
        </p:txBody>
      </p:sp>
      <p:sp>
        <p:nvSpPr>
          <p:cNvPr id="5" name="TextBox 4">
            <a:extLst>
              <a:ext uri="{FF2B5EF4-FFF2-40B4-BE49-F238E27FC236}">
                <a16:creationId xmlns:a16="http://schemas.microsoft.com/office/drawing/2014/main" id="{21755C22-5C01-40BA-8F3D-D10D2A3B3FAE}"/>
              </a:ext>
            </a:extLst>
          </p:cNvPr>
          <p:cNvSpPr txBox="1"/>
          <p:nvPr/>
        </p:nvSpPr>
        <p:spPr>
          <a:xfrm>
            <a:off x="2983424" y="5011104"/>
            <a:ext cx="3177152" cy="646331"/>
          </a:xfrm>
          <a:prstGeom prst="rect">
            <a:avLst/>
          </a:prstGeom>
          <a:noFill/>
        </p:spPr>
        <p:txBody>
          <a:bodyPr wrap="square" rtlCol="0">
            <a:spAutoFit/>
          </a:bodyPr>
          <a:lstStyle/>
          <a:p>
            <a:r>
              <a:rPr lang="en-US" sz="3600" b="1" dirty="0"/>
              <a:t>Matthew 24</a:t>
            </a:r>
          </a:p>
        </p:txBody>
      </p:sp>
      <p:sp>
        <p:nvSpPr>
          <p:cNvPr id="6" name="TextBox 5">
            <a:extLst>
              <a:ext uri="{FF2B5EF4-FFF2-40B4-BE49-F238E27FC236}">
                <a16:creationId xmlns:a16="http://schemas.microsoft.com/office/drawing/2014/main" id="{03943A18-CE53-ADFC-C41A-7ED52EF6A23A}"/>
              </a:ext>
            </a:extLst>
          </p:cNvPr>
          <p:cNvSpPr txBox="1"/>
          <p:nvPr/>
        </p:nvSpPr>
        <p:spPr>
          <a:xfrm>
            <a:off x="5811864" y="4364773"/>
            <a:ext cx="3642102" cy="646331"/>
          </a:xfrm>
          <a:prstGeom prst="rect">
            <a:avLst/>
          </a:prstGeom>
          <a:noFill/>
        </p:spPr>
        <p:txBody>
          <a:bodyPr wrap="square" rtlCol="0">
            <a:spAutoFit/>
          </a:bodyPr>
          <a:lstStyle/>
          <a:p>
            <a:r>
              <a:rPr lang="en-US" sz="3600" b="1" dirty="0"/>
              <a:t>Revelation 6-18</a:t>
            </a:r>
          </a:p>
        </p:txBody>
      </p:sp>
      <p:sp>
        <p:nvSpPr>
          <p:cNvPr id="7" name="Arrow: Up-Down 6">
            <a:extLst>
              <a:ext uri="{FF2B5EF4-FFF2-40B4-BE49-F238E27FC236}">
                <a16:creationId xmlns:a16="http://schemas.microsoft.com/office/drawing/2014/main" id="{658337DA-28E8-E0E6-5E17-FD808830AF94}"/>
              </a:ext>
            </a:extLst>
          </p:cNvPr>
          <p:cNvSpPr/>
          <p:nvPr/>
        </p:nvSpPr>
        <p:spPr>
          <a:xfrm rot="4238392">
            <a:off x="2487478" y="5358539"/>
            <a:ext cx="495946" cy="759676"/>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2944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F38510E-F4F0-DDC3-9DCE-E21F22248E0B}"/>
              </a:ext>
            </a:extLst>
          </p:cNvPr>
          <p:cNvSpPr/>
          <p:nvPr/>
        </p:nvSpPr>
        <p:spPr>
          <a:xfrm>
            <a:off x="6780508" y="2100682"/>
            <a:ext cx="1565329" cy="6425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9FF87596-3956-D394-14BD-8FFE3110E18A}"/>
              </a:ext>
            </a:extLst>
          </p:cNvPr>
          <p:cNvSpPr/>
          <p:nvPr/>
        </p:nvSpPr>
        <p:spPr>
          <a:xfrm>
            <a:off x="371958" y="2743200"/>
            <a:ext cx="5734374" cy="49729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F8308F9B-AB4C-0A35-2C56-9AF3DFA66B56}"/>
              </a:ext>
            </a:extLst>
          </p:cNvPr>
          <p:cNvSpPr txBox="1"/>
          <p:nvPr/>
        </p:nvSpPr>
        <p:spPr>
          <a:xfrm>
            <a:off x="371958" y="2100682"/>
            <a:ext cx="8648055" cy="3970318"/>
          </a:xfrm>
          <a:prstGeom prst="rect">
            <a:avLst/>
          </a:prstGeom>
          <a:noFill/>
        </p:spPr>
        <p:txBody>
          <a:bodyPr wrap="square">
            <a:spAutoFit/>
          </a:bodyPr>
          <a:lstStyle/>
          <a:p>
            <a:r>
              <a:rPr lang="en-US" sz="3600" dirty="0"/>
              <a:t>“Seventy weeks are determined For your people and for your holy city, To finish the transgression, To make an end of sins, To make reconciliation for iniquity, To bring in everlasting righteousness, To seal up vision and prophecy, And to anoint the Most Holy. </a:t>
            </a:r>
          </a:p>
          <a:p>
            <a:r>
              <a:rPr lang="en-US" sz="3600" dirty="0"/>
              <a:t>                                                       </a:t>
            </a:r>
          </a:p>
        </p:txBody>
      </p:sp>
      <p:sp>
        <p:nvSpPr>
          <p:cNvPr id="4" name="TextBox 3">
            <a:extLst>
              <a:ext uri="{FF2B5EF4-FFF2-40B4-BE49-F238E27FC236}">
                <a16:creationId xmlns:a16="http://schemas.microsoft.com/office/drawing/2014/main" id="{33DA317E-5C51-0C6E-2A35-F0D200904C20}"/>
              </a:ext>
            </a:extLst>
          </p:cNvPr>
          <p:cNvSpPr txBox="1"/>
          <p:nvPr/>
        </p:nvSpPr>
        <p:spPr>
          <a:xfrm>
            <a:off x="2766447" y="787000"/>
            <a:ext cx="3611105" cy="707886"/>
          </a:xfrm>
          <a:prstGeom prst="rect">
            <a:avLst/>
          </a:prstGeom>
          <a:noFill/>
        </p:spPr>
        <p:txBody>
          <a:bodyPr wrap="square" rtlCol="0">
            <a:spAutoFit/>
          </a:bodyPr>
          <a:lstStyle/>
          <a:p>
            <a:r>
              <a:rPr lang="en-US" sz="4000" b="1" dirty="0"/>
              <a:t>DANIEL 9: 24</a:t>
            </a:r>
          </a:p>
        </p:txBody>
      </p:sp>
      <p:cxnSp>
        <p:nvCxnSpPr>
          <p:cNvPr id="6" name="Straight Connector 5">
            <a:extLst>
              <a:ext uri="{FF2B5EF4-FFF2-40B4-BE49-F238E27FC236}">
                <a16:creationId xmlns:a16="http://schemas.microsoft.com/office/drawing/2014/main" id="{7A3EC241-EA05-483A-843F-E8C7A472F65E}"/>
              </a:ext>
            </a:extLst>
          </p:cNvPr>
          <p:cNvCxnSpPr/>
          <p:nvPr/>
        </p:nvCxnSpPr>
        <p:spPr>
          <a:xfrm>
            <a:off x="821410" y="2634712"/>
            <a:ext cx="5811865" cy="0"/>
          </a:xfrm>
          <a:prstGeom prst="line">
            <a:avLst/>
          </a:prstGeom>
          <a:ln w="5715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5710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5A4A8F5-743D-481D-419D-88044D92E3A1}"/>
              </a:ext>
            </a:extLst>
          </p:cNvPr>
          <p:cNvSpPr/>
          <p:nvPr/>
        </p:nvSpPr>
        <p:spPr>
          <a:xfrm>
            <a:off x="185980" y="3301139"/>
            <a:ext cx="6664271" cy="415911"/>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D865A14-D77A-8A59-5B30-5BB05048615E}"/>
              </a:ext>
            </a:extLst>
          </p:cNvPr>
          <p:cNvSpPr/>
          <p:nvPr/>
        </p:nvSpPr>
        <p:spPr>
          <a:xfrm>
            <a:off x="5982345" y="3695253"/>
            <a:ext cx="1379349" cy="524398"/>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F5E7A89-A6E1-7775-01F1-F025403D3517}"/>
              </a:ext>
            </a:extLst>
          </p:cNvPr>
          <p:cNvSpPr/>
          <p:nvPr/>
        </p:nvSpPr>
        <p:spPr>
          <a:xfrm>
            <a:off x="185980" y="4219651"/>
            <a:ext cx="3704095" cy="490386"/>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BF4FFC40-ECE3-0799-BD54-2EE54D27DA20}"/>
              </a:ext>
            </a:extLst>
          </p:cNvPr>
          <p:cNvSpPr txBox="1"/>
          <p:nvPr/>
        </p:nvSpPr>
        <p:spPr>
          <a:xfrm>
            <a:off x="185980" y="1675264"/>
            <a:ext cx="8834033" cy="3046988"/>
          </a:xfrm>
          <a:prstGeom prst="rect">
            <a:avLst/>
          </a:prstGeom>
          <a:noFill/>
        </p:spPr>
        <p:txBody>
          <a:bodyPr wrap="square">
            <a:spAutoFit/>
          </a:bodyPr>
          <a:lstStyle/>
          <a:p>
            <a:r>
              <a:rPr lang="en-US" sz="3200" dirty="0"/>
              <a:t>“Know therefore and understand, That from the going forth of the command To restore and build Jerusalem Until Messiah the Prince, There shall be seven weeks and sixty-two weeks; The street shall be built again, and the wall, Even in troublesome times. </a:t>
            </a:r>
          </a:p>
        </p:txBody>
      </p:sp>
      <p:sp>
        <p:nvSpPr>
          <p:cNvPr id="4" name="TextBox 3">
            <a:extLst>
              <a:ext uri="{FF2B5EF4-FFF2-40B4-BE49-F238E27FC236}">
                <a16:creationId xmlns:a16="http://schemas.microsoft.com/office/drawing/2014/main" id="{1ECB609C-5983-8338-1B8F-089B5087D445}"/>
              </a:ext>
            </a:extLst>
          </p:cNvPr>
          <p:cNvSpPr txBox="1"/>
          <p:nvPr/>
        </p:nvSpPr>
        <p:spPr>
          <a:xfrm>
            <a:off x="2309247" y="442977"/>
            <a:ext cx="4200041" cy="707886"/>
          </a:xfrm>
          <a:prstGeom prst="rect">
            <a:avLst/>
          </a:prstGeom>
          <a:noFill/>
        </p:spPr>
        <p:txBody>
          <a:bodyPr wrap="square" rtlCol="0">
            <a:spAutoFit/>
          </a:bodyPr>
          <a:lstStyle/>
          <a:p>
            <a:r>
              <a:rPr lang="en-US" dirty="0"/>
              <a:t>/</a:t>
            </a:r>
            <a:r>
              <a:rPr lang="en-US" sz="4000" b="1" dirty="0"/>
              <a:t>Daniel 9: 25-26</a:t>
            </a:r>
          </a:p>
        </p:txBody>
      </p:sp>
      <p:cxnSp>
        <p:nvCxnSpPr>
          <p:cNvPr id="6" name="Straight Connector 5">
            <a:extLst>
              <a:ext uri="{FF2B5EF4-FFF2-40B4-BE49-F238E27FC236}">
                <a16:creationId xmlns:a16="http://schemas.microsoft.com/office/drawing/2014/main" id="{B5793C67-40FE-27D5-C7F5-E201CECC699D}"/>
              </a:ext>
            </a:extLst>
          </p:cNvPr>
          <p:cNvCxnSpPr/>
          <p:nvPr/>
        </p:nvCxnSpPr>
        <p:spPr>
          <a:xfrm>
            <a:off x="5346915" y="2650210"/>
            <a:ext cx="3192651"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63854AA0-3801-D445-8800-6C67F619FE91}"/>
              </a:ext>
            </a:extLst>
          </p:cNvPr>
          <p:cNvCxnSpPr>
            <a:cxnSpLocks/>
          </p:cNvCxnSpPr>
          <p:nvPr/>
        </p:nvCxnSpPr>
        <p:spPr>
          <a:xfrm>
            <a:off x="185980" y="3192650"/>
            <a:ext cx="6323308" cy="0"/>
          </a:xfrm>
          <a:prstGeom prst="line">
            <a:avLst/>
          </a:prstGeom>
          <a:ln w="57150"/>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273C522E-77E6-422B-A0B3-DEC81C997E11}"/>
              </a:ext>
            </a:extLst>
          </p:cNvPr>
          <p:cNvSpPr txBox="1"/>
          <p:nvPr/>
        </p:nvSpPr>
        <p:spPr>
          <a:xfrm>
            <a:off x="836908" y="4736242"/>
            <a:ext cx="7966129" cy="2062103"/>
          </a:xfrm>
          <a:prstGeom prst="rect">
            <a:avLst/>
          </a:prstGeom>
          <a:noFill/>
        </p:spPr>
        <p:txBody>
          <a:bodyPr wrap="square" rtlCol="0">
            <a:spAutoFit/>
          </a:bodyPr>
          <a:lstStyle/>
          <a:p>
            <a:r>
              <a:rPr lang="en-US" sz="3200" b="1" dirty="0">
                <a:solidFill>
                  <a:srgbClr val="C00000"/>
                </a:solidFill>
              </a:rPr>
              <a:t>Nehemiah  4:8,11,16, 18    </a:t>
            </a:r>
            <a:r>
              <a:rPr lang="en-US" sz="3200" b="1" dirty="0"/>
              <a:t>The enemy wants  to cause Confusion, Work to cease, weapon need to be by the side – Prayer and Encouragement </a:t>
            </a:r>
            <a:r>
              <a:rPr lang="en-US" sz="3200" b="1" dirty="0">
                <a:solidFill>
                  <a:srgbClr val="C00000"/>
                </a:solidFill>
              </a:rPr>
              <a:t>(v. 9, 14)</a:t>
            </a:r>
          </a:p>
        </p:txBody>
      </p:sp>
    </p:spTree>
    <p:extLst>
      <p:ext uri="{BB962C8B-B14F-4D97-AF65-F5344CB8AC3E}">
        <p14:creationId xmlns:p14="http://schemas.microsoft.com/office/powerpoint/2010/main" val="83187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left)">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66C2BC-97F8-B2D8-8F50-488DD6B5E93D}"/>
              </a:ext>
            </a:extLst>
          </p:cNvPr>
          <p:cNvSpPr txBox="1"/>
          <p:nvPr/>
        </p:nvSpPr>
        <p:spPr>
          <a:xfrm>
            <a:off x="2619213" y="123987"/>
            <a:ext cx="3905573" cy="707886"/>
          </a:xfrm>
          <a:prstGeom prst="rect">
            <a:avLst/>
          </a:prstGeom>
          <a:noFill/>
        </p:spPr>
        <p:txBody>
          <a:bodyPr wrap="square" rtlCol="0">
            <a:spAutoFit/>
          </a:bodyPr>
          <a:lstStyle/>
          <a:p>
            <a:r>
              <a:rPr lang="en-US" sz="4000" b="1" dirty="0"/>
              <a:t>Daniel 9: 26-27</a:t>
            </a:r>
          </a:p>
        </p:txBody>
      </p:sp>
      <p:sp>
        <p:nvSpPr>
          <p:cNvPr id="5" name="Rectangle 4">
            <a:extLst>
              <a:ext uri="{FF2B5EF4-FFF2-40B4-BE49-F238E27FC236}">
                <a16:creationId xmlns:a16="http://schemas.microsoft.com/office/drawing/2014/main" id="{092264D6-31A7-AFDB-7A51-9A16ADB077D6}"/>
              </a:ext>
            </a:extLst>
          </p:cNvPr>
          <p:cNvSpPr/>
          <p:nvPr/>
        </p:nvSpPr>
        <p:spPr>
          <a:xfrm>
            <a:off x="712922" y="1146726"/>
            <a:ext cx="8291593" cy="48044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5108CB5-38B6-BF3F-1870-B10DB4E26D56}"/>
              </a:ext>
            </a:extLst>
          </p:cNvPr>
          <p:cNvSpPr/>
          <p:nvPr/>
        </p:nvSpPr>
        <p:spPr>
          <a:xfrm>
            <a:off x="5625885" y="2851839"/>
            <a:ext cx="3518115" cy="44944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7A98D33-D9BF-AB2F-9E3C-7DB4C92E73A3}"/>
              </a:ext>
            </a:extLst>
          </p:cNvPr>
          <p:cNvSpPr/>
          <p:nvPr/>
        </p:nvSpPr>
        <p:spPr>
          <a:xfrm>
            <a:off x="573438" y="3301285"/>
            <a:ext cx="5517396" cy="480447"/>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095085D-BDE1-E479-EF9A-61B96B23CD0F}"/>
              </a:ext>
            </a:extLst>
          </p:cNvPr>
          <p:cNvSpPr/>
          <p:nvPr/>
        </p:nvSpPr>
        <p:spPr>
          <a:xfrm>
            <a:off x="6090833" y="3301285"/>
            <a:ext cx="2913681" cy="480447"/>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2ED21A4-4194-B93F-A6B8-86325B359D70}"/>
              </a:ext>
            </a:extLst>
          </p:cNvPr>
          <p:cNvSpPr/>
          <p:nvPr/>
        </p:nvSpPr>
        <p:spPr>
          <a:xfrm>
            <a:off x="712922" y="3781732"/>
            <a:ext cx="7082725" cy="480447"/>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444FE43-9B8D-5647-95E7-E2A870E3F199}"/>
              </a:ext>
            </a:extLst>
          </p:cNvPr>
          <p:cNvSpPr/>
          <p:nvPr/>
        </p:nvSpPr>
        <p:spPr>
          <a:xfrm>
            <a:off x="573438" y="4262179"/>
            <a:ext cx="1332854" cy="284153"/>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E63837E-88AA-7E51-1962-BDF64B4F4DEA}"/>
              </a:ext>
            </a:extLst>
          </p:cNvPr>
          <p:cNvSpPr txBox="1"/>
          <p:nvPr/>
        </p:nvSpPr>
        <p:spPr>
          <a:xfrm>
            <a:off x="573438" y="1116026"/>
            <a:ext cx="8570562" cy="4401205"/>
          </a:xfrm>
          <a:prstGeom prst="rect">
            <a:avLst/>
          </a:prstGeom>
          <a:noFill/>
        </p:spPr>
        <p:txBody>
          <a:bodyPr wrap="square">
            <a:spAutoFit/>
          </a:bodyPr>
          <a:lstStyle/>
          <a:p>
            <a:r>
              <a:rPr lang="en-US" sz="2800" dirty="0"/>
              <a:t>“And after the sixty-two weeks Messiah shall be cut off, but not for Himself; And the people of the prince who is to come Shall destroy the city and the sanctuary.</a:t>
            </a:r>
            <a:br>
              <a:rPr lang="en-US" sz="2800" dirty="0"/>
            </a:br>
            <a:r>
              <a:rPr lang="en-US" sz="2800" dirty="0"/>
              <a:t>The end of it shall be with a flood, And till the end of the war desolations are determined. Then he shall confirm a covenant with many for one week But in the middle of the week He shall bring an end to sacrifice and offering. And on the wing of abominations shall be one who makes desolate, Even until the consummation, which is determined, Is poured out on the desolate.”</a:t>
            </a:r>
          </a:p>
        </p:txBody>
      </p:sp>
      <p:cxnSp>
        <p:nvCxnSpPr>
          <p:cNvPr id="7" name="Straight Connector 6">
            <a:extLst>
              <a:ext uri="{FF2B5EF4-FFF2-40B4-BE49-F238E27FC236}">
                <a16:creationId xmlns:a16="http://schemas.microsoft.com/office/drawing/2014/main" id="{08B2E34A-A91D-C19E-B9E9-AC56759F0848}"/>
              </a:ext>
            </a:extLst>
          </p:cNvPr>
          <p:cNvCxnSpPr/>
          <p:nvPr/>
        </p:nvCxnSpPr>
        <p:spPr>
          <a:xfrm>
            <a:off x="3766088" y="2014780"/>
            <a:ext cx="5238427"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7525E5C-35E0-9422-D981-2A2D97D61E9B}"/>
              </a:ext>
            </a:extLst>
          </p:cNvPr>
          <p:cNvCxnSpPr/>
          <p:nvPr/>
        </p:nvCxnSpPr>
        <p:spPr>
          <a:xfrm>
            <a:off x="712922" y="2464231"/>
            <a:ext cx="7253207"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23EF7D4-201E-C727-8F63-C0CAF5734BFE}"/>
              </a:ext>
            </a:extLst>
          </p:cNvPr>
          <p:cNvCxnSpPr>
            <a:cxnSpLocks/>
          </p:cNvCxnSpPr>
          <p:nvPr/>
        </p:nvCxnSpPr>
        <p:spPr>
          <a:xfrm>
            <a:off x="1906292" y="4546332"/>
            <a:ext cx="7098222"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0B8512B-6EED-6FDD-6506-1ACDC33F91D2}"/>
              </a:ext>
            </a:extLst>
          </p:cNvPr>
          <p:cNvCxnSpPr/>
          <p:nvPr/>
        </p:nvCxnSpPr>
        <p:spPr>
          <a:xfrm>
            <a:off x="712922" y="4959458"/>
            <a:ext cx="7733654"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9E56A10F-8D23-440F-E214-DF3EADC2F50E}"/>
              </a:ext>
            </a:extLst>
          </p:cNvPr>
          <p:cNvCxnSpPr>
            <a:cxnSpLocks/>
          </p:cNvCxnSpPr>
          <p:nvPr/>
        </p:nvCxnSpPr>
        <p:spPr>
          <a:xfrm>
            <a:off x="697424" y="5393410"/>
            <a:ext cx="7749152" cy="0"/>
          </a:xfrm>
          <a:prstGeom prst="line">
            <a:avLst/>
          </a:prstGeom>
          <a:ln w="5715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25467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left)">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left)">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ipe(left)">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left)">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left)">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left)">
                                      <p:cBhvr>
                                        <p:cTn id="5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FDA03-F16F-DD52-6954-568991A532AE}"/>
              </a:ext>
            </a:extLst>
          </p:cNvPr>
          <p:cNvSpPr>
            <a:spLocks noGrp="1"/>
          </p:cNvSpPr>
          <p:nvPr>
            <p:ph type="title"/>
          </p:nvPr>
        </p:nvSpPr>
        <p:spPr/>
        <p:txBody>
          <a:bodyPr>
            <a:normAutofit fontScale="90000"/>
          </a:bodyPr>
          <a:lstStyle/>
          <a:p>
            <a:pPr algn="ctr"/>
            <a:r>
              <a:rPr lang="en-US" dirty="0"/>
              <a:t>Matthew 24 </a:t>
            </a:r>
            <a:br>
              <a:rPr lang="en-US" dirty="0"/>
            </a:br>
            <a:r>
              <a:rPr lang="en-US" dirty="0"/>
              <a:t> Destruction of Jerusalem – Temple </a:t>
            </a:r>
          </a:p>
        </p:txBody>
      </p:sp>
      <p:sp>
        <p:nvSpPr>
          <p:cNvPr id="3" name="Content Placeholder 2">
            <a:extLst>
              <a:ext uri="{FF2B5EF4-FFF2-40B4-BE49-F238E27FC236}">
                <a16:creationId xmlns:a16="http://schemas.microsoft.com/office/drawing/2014/main" id="{C3349370-40B9-DB2C-E47D-C1B2472EBA39}"/>
              </a:ext>
            </a:extLst>
          </p:cNvPr>
          <p:cNvSpPr>
            <a:spLocks noGrp="1"/>
          </p:cNvSpPr>
          <p:nvPr>
            <p:ph idx="1"/>
          </p:nvPr>
        </p:nvSpPr>
        <p:spPr/>
        <p:txBody>
          <a:bodyPr>
            <a:normAutofit fontScale="92500" lnSpcReduction="20000"/>
          </a:bodyPr>
          <a:lstStyle/>
          <a:p>
            <a:r>
              <a:rPr lang="en-US" sz="3000" b="1" dirty="0"/>
              <a:t>Stones of Temple thrown down </a:t>
            </a:r>
            <a:r>
              <a:rPr lang="en-US" sz="3000" dirty="0">
                <a:solidFill>
                  <a:srgbClr val="C00000"/>
                </a:solidFill>
              </a:rPr>
              <a:t>(Matt. 24:2)</a:t>
            </a:r>
          </a:p>
          <a:p>
            <a:r>
              <a:rPr lang="en-US" sz="3000" b="1" dirty="0"/>
              <a:t>“The end”  - not wars and rumors of wars, Gospel preached then the end </a:t>
            </a:r>
            <a:r>
              <a:rPr lang="en-US" sz="3000" dirty="0">
                <a:solidFill>
                  <a:srgbClr val="C00000"/>
                </a:solidFill>
              </a:rPr>
              <a:t>(Matt. 24:6,14)</a:t>
            </a:r>
          </a:p>
          <a:p>
            <a:r>
              <a:rPr lang="en-US" sz="3000" b="1" dirty="0"/>
              <a:t>“Abomination of Desolation Coming   - Judaea application </a:t>
            </a:r>
            <a:r>
              <a:rPr lang="en-US" sz="3000" dirty="0">
                <a:solidFill>
                  <a:srgbClr val="C00000"/>
                </a:solidFill>
              </a:rPr>
              <a:t>(Matt. 24: 15-16)</a:t>
            </a:r>
          </a:p>
          <a:p>
            <a:r>
              <a:rPr lang="en-US" sz="3000" b="1" dirty="0"/>
              <a:t>Nation of Israel falling </a:t>
            </a:r>
            <a:r>
              <a:rPr lang="en-US" sz="3000" dirty="0"/>
              <a:t>– Son of Man – Christ – coming in the clouds in Judgment upon Israel </a:t>
            </a:r>
            <a:r>
              <a:rPr lang="en-US" sz="3000" dirty="0">
                <a:solidFill>
                  <a:srgbClr val="C00000"/>
                </a:solidFill>
              </a:rPr>
              <a:t>(Matt. 24:29-30, cf. Matt. 26: 63-64)</a:t>
            </a:r>
          </a:p>
          <a:p>
            <a:r>
              <a:rPr lang="en-US" sz="3000" b="1" dirty="0"/>
              <a:t>These things will come in “this generation”  </a:t>
            </a:r>
            <a:r>
              <a:rPr lang="en-US" sz="3000" dirty="0">
                <a:solidFill>
                  <a:srgbClr val="C00000"/>
                </a:solidFill>
              </a:rPr>
              <a:t>(Matt. 24:34)</a:t>
            </a:r>
          </a:p>
          <a:p>
            <a:r>
              <a:rPr lang="en-US" sz="3000" b="1" dirty="0"/>
              <a:t>Great Tribulation – house left desolate, dead carcass,  </a:t>
            </a:r>
            <a:r>
              <a:rPr lang="en-US" sz="3000" dirty="0">
                <a:solidFill>
                  <a:srgbClr val="C00000"/>
                </a:solidFill>
              </a:rPr>
              <a:t>(Matt. 24:21, Matt. 23:38, Matt. 24:28)</a:t>
            </a:r>
          </a:p>
          <a:p>
            <a:pPr marL="0" indent="0">
              <a:buNone/>
            </a:pPr>
            <a:endParaRPr lang="en-US" sz="3000" dirty="0"/>
          </a:p>
          <a:p>
            <a:endParaRPr lang="en-US" dirty="0"/>
          </a:p>
          <a:p>
            <a:pPr marL="0" indent="0">
              <a:buNone/>
            </a:pPr>
            <a:endParaRPr lang="en-US" dirty="0"/>
          </a:p>
        </p:txBody>
      </p:sp>
    </p:spTree>
    <p:extLst>
      <p:ext uri="{BB962C8B-B14F-4D97-AF65-F5344CB8AC3E}">
        <p14:creationId xmlns:p14="http://schemas.microsoft.com/office/powerpoint/2010/main" val="3318397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FB98D-9E98-8914-C721-F748B9EB58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8C9EA-955E-F9C8-39F7-8FE24888925C}"/>
              </a:ext>
            </a:extLst>
          </p:cNvPr>
          <p:cNvSpPr>
            <a:spLocks noGrp="1"/>
          </p:cNvSpPr>
          <p:nvPr>
            <p:ph type="ctrTitle"/>
          </p:nvPr>
        </p:nvSpPr>
        <p:spPr/>
        <p:txBody>
          <a:bodyPr>
            <a:normAutofit fontScale="90000"/>
          </a:bodyPr>
          <a:lstStyle/>
          <a:p>
            <a:r>
              <a:rPr lang="en-US" dirty="0"/>
              <a:t>Is There A Prophetic Seven Year </a:t>
            </a:r>
            <a:r>
              <a:rPr lang="en-US" b="1" dirty="0"/>
              <a:t>“Tribulation” </a:t>
            </a:r>
            <a:r>
              <a:rPr lang="en-US" dirty="0"/>
              <a:t>Period...</a:t>
            </a:r>
          </a:p>
        </p:txBody>
      </p:sp>
      <p:sp>
        <p:nvSpPr>
          <p:cNvPr id="3" name="Subtitle 2">
            <a:extLst>
              <a:ext uri="{FF2B5EF4-FFF2-40B4-BE49-F238E27FC236}">
                <a16:creationId xmlns:a16="http://schemas.microsoft.com/office/drawing/2014/main" id="{179C6854-9F0A-23A7-B28B-5B690B1245E8}"/>
              </a:ext>
            </a:extLst>
          </p:cNvPr>
          <p:cNvSpPr>
            <a:spLocks noGrp="1"/>
          </p:cNvSpPr>
          <p:nvPr>
            <p:ph type="subTitle" idx="1"/>
          </p:nvPr>
        </p:nvSpPr>
        <p:spPr>
          <a:xfrm>
            <a:off x="552812" y="3482841"/>
            <a:ext cx="7505054" cy="1655762"/>
          </a:xfrm>
        </p:spPr>
        <p:txBody>
          <a:bodyPr>
            <a:normAutofit/>
          </a:bodyPr>
          <a:lstStyle/>
          <a:p>
            <a:r>
              <a:rPr lang="en-US" sz="5400" i="1" dirty="0"/>
              <a:t>In our Future?  - It Came</a:t>
            </a:r>
          </a:p>
        </p:txBody>
      </p:sp>
      <p:sp>
        <p:nvSpPr>
          <p:cNvPr id="4" name="TextBox 3">
            <a:extLst>
              <a:ext uri="{FF2B5EF4-FFF2-40B4-BE49-F238E27FC236}">
                <a16:creationId xmlns:a16="http://schemas.microsoft.com/office/drawing/2014/main" id="{B5A44B74-6C3D-3400-6304-DD447B8D669C}"/>
              </a:ext>
            </a:extLst>
          </p:cNvPr>
          <p:cNvSpPr txBox="1"/>
          <p:nvPr/>
        </p:nvSpPr>
        <p:spPr>
          <a:xfrm>
            <a:off x="905282" y="5803856"/>
            <a:ext cx="2944678" cy="646331"/>
          </a:xfrm>
          <a:prstGeom prst="rect">
            <a:avLst/>
          </a:prstGeom>
          <a:noFill/>
        </p:spPr>
        <p:txBody>
          <a:bodyPr wrap="square" rtlCol="0">
            <a:spAutoFit/>
          </a:bodyPr>
          <a:lstStyle/>
          <a:p>
            <a:r>
              <a:rPr lang="en-US" sz="3600" b="1" dirty="0"/>
              <a:t>Daniel  9</a:t>
            </a:r>
          </a:p>
        </p:txBody>
      </p:sp>
      <p:sp>
        <p:nvSpPr>
          <p:cNvPr id="5" name="TextBox 4">
            <a:extLst>
              <a:ext uri="{FF2B5EF4-FFF2-40B4-BE49-F238E27FC236}">
                <a16:creationId xmlns:a16="http://schemas.microsoft.com/office/drawing/2014/main" id="{40C53A62-0C57-DAFE-28D6-9F09DA13D4F9}"/>
              </a:ext>
            </a:extLst>
          </p:cNvPr>
          <p:cNvSpPr txBox="1"/>
          <p:nvPr/>
        </p:nvSpPr>
        <p:spPr>
          <a:xfrm>
            <a:off x="5478652" y="5700225"/>
            <a:ext cx="3177152" cy="646331"/>
          </a:xfrm>
          <a:prstGeom prst="rect">
            <a:avLst/>
          </a:prstGeom>
          <a:noFill/>
        </p:spPr>
        <p:txBody>
          <a:bodyPr wrap="square" rtlCol="0">
            <a:spAutoFit/>
          </a:bodyPr>
          <a:lstStyle/>
          <a:p>
            <a:r>
              <a:rPr lang="en-US" sz="3600" b="1" dirty="0"/>
              <a:t>Matthew 24</a:t>
            </a:r>
          </a:p>
        </p:txBody>
      </p:sp>
      <p:sp>
        <p:nvSpPr>
          <p:cNvPr id="7" name="Arrow: Up-Down 6">
            <a:extLst>
              <a:ext uri="{FF2B5EF4-FFF2-40B4-BE49-F238E27FC236}">
                <a16:creationId xmlns:a16="http://schemas.microsoft.com/office/drawing/2014/main" id="{00B5D571-2D67-EBBD-788B-26362B74888C}"/>
              </a:ext>
            </a:extLst>
          </p:cNvPr>
          <p:cNvSpPr/>
          <p:nvPr/>
        </p:nvSpPr>
        <p:spPr>
          <a:xfrm rot="5400000">
            <a:off x="3982174" y="5020455"/>
            <a:ext cx="646331" cy="1977404"/>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CB4872A-FC83-C382-686B-47AB35F2E9B5}"/>
              </a:ext>
            </a:extLst>
          </p:cNvPr>
          <p:cNvSpPr txBox="1"/>
          <p:nvPr/>
        </p:nvSpPr>
        <p:spPr>
          <a:xfrm>
            <a:off x="1464707" y="4418861"/>
            <a:ext cx="7315200" cy="1384995"/>
          </a:xfrm>
          <a:prstGeom prst="rect">
            <a:avLst/>
          </a:prstGeom>
          <a:noFill/>
        </p:spPr>
        <p:txBody>
          <a:bodyPr wrap="square" rtlCol="0">
            <a:spAutoFit/>
          </a:bodyPr>
          <a:lstStyle/>
          <a:p>
            <a:r>
              <a:rPr lang="en-US" sz="2800" b="1" dirty="0"/>
              <a:t>Great Tribulation came in AD70 – Roman Army  lead by Titus destroyed Temple in Jerusalem </a:t>
            </a:r>
          </a:p>
        </p:txBody>
      </p:sp>
      <p:sp>
        <p:nvSpPr>
          <p:cNvPr id="10" name="Arrow: Curved Left 9">
            <a:extLst>
              <a:ext uri="{FF2B5EF4-FFF2-40B4-BE49-F238E27FC236}">
                <a16:creationId xmlns:a16="http://schemas.microsoft.com/office/drawing/2014/main" id="{9DCEC848-2866-6213-1E0D-F0057930B6E9}"/>
              </a:ext>
            </a:extLst>
          </p:cNvPr>
          <p:cNvSpPr/>
          <p:nvPr/>
        </p:nvSpPr>
        <p:spPr>
          <a:xfrm>
            <a:off x="8057866" y="3890394"/>
            <a:ext cx="766094" cy="1028404"/>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71815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1+#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1+#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9C7E328-08CB-7A7C-254B-E923C573D4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524FE5-CE3D-081B-0B11-F78FEE7CC6D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C7CAFB0C-1F40-7947-C87E-F8C1584D453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848974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181</TotalTime>
  <Words>445</Words>
  <Application>Microsoft Office PowerPoint</Application>
  <PresentationFormat>On-screen Show (4:3)</PresentationFormat>
  <Paragraphs>26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PowerPoint Presentation</vt:lpstr>
      <vt:lpstr>Is There A Prophetic Seven Year “Tribulation” Period...</vt:lpstr>
      <vt:lpstr>PowerPoint Presentation</vt:lpstr>
      <vt:lpstr>PowerPoint Presentation</vt:lpstr>
      <vt:lpstr>PowerPoint Presentation</vt:lpstr>
      <vt:lpstr>Matthew 24   Destruction of Jerusalem – Temple </vt:lpstr>
      <vt:lpstr>Is There A Prophetic Seven Year “Tribulation” Period...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1</cp:revision>
  <dcterms:created xsi:type="dcterms:W3CDTF">2026-02-22T19:16:46Z</dcterms:created>
  <dcterms:modified xsi:type="dcterms:W3CDTF">2026-02-22T22:18:06Z</dcterms:modified>
</cp:coreProperties>
</file>