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6"/>
  </p:notesMasterIdLst>
  <p:sldIdLst>
    <p:sldId id="258" r:id="rId2"/>
    <p:sldId id="259" r:id="rId3"/>
    <p:sldId id="260" r:id="rId4"/>
    <p:sldId id="261" r:id="rId5"/>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84603" autoAdjust="0"/>
  </p:normalViewPr>
  <p:slideViewPr>
    <p:cSldViewPr snapToGrid="0" showGuides="1">
      <p:cViewPr varScale="1">
        <p:scale>
          <a:sx n="91" d="100"/>
          <a:sy n="91" d="100"/>
        </p:scale>
        <p:origin x="894" y="6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FFB38BB-798D-46EA-82DB-CA259BF7F4DC}" type="datetimeFigureOut">
              <a:rPr lang="en-US" smtClean="0"/>
              <a:t>5/31/2026</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C1C9B7-09ED-44AF-9BBB-36F6194528A9}" type="slidenum">
              <a:rPr lang="en-US" smtClean="0"/>
              <a:t>‹#›</a:t>
            </a:fld>
            <a:endParaRPr lang="en-US"/>
          </a:p>
        </p:txBody>
      </p:sp>
    </p:spTree>
    <p:extLst>
      <p:ext uri="{BB962C8B-B14F-4D97-AF65-F5344CB8AC3E}">
        <p14:creationId xmlns:p14="http://schemas.microsoft.com/office/powerpoint/2010/main" val="240261096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AC1C9B7-09ED-44AF-9BBB-36F6194528A9}" type="slidenum">
              <a:rPr lang="en-US" smtClean="0"/>
              <a:t>2</a:t>
            </a:fld>
            <a:endParaRPr lang="en-US"/>
          </a:p>
        </p:txBody>
      </p:sp>
    </p:spTree>
    <p:extLst>
      <p:ext uri="{BB962C8B-B14F-4D97-AF65-F5344CB8AC3E}">
        <p14:creationId xmlns:p14="http://schemas.microsoft.com/office/powerpoint/2010/main" val="378080120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AA34FCD-3203-4159-819E-3987322131A2}" type="datetimeFigureOut">
              <a:rPr lang="en-US" smtClean="0"/>
              <a:t>5/31/2026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FF9D27B-F0F1-4ED3-AA51-3B9A46624ABC}" type="slidenum">
              <a:rPr lang="en-US" smtClean="0"/>
              <a:t>‹#›</a:t>
            </a:fld>
            <a:endParaRPr lang="en-US"/>
          </a:p>
        </p:txBody>
      </p:sp>
    </p:spTree>
    <p:extLst>
      <p:ext uri="{BB962C8B-B14F-4D97-AF65-F5344CB8AC3E}">
        <p14:creationId xmlns:p14="http://schemas.microsoft.com/office/powerpoint/2010/main" val="22872735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AA34FCD-3203-4159-819E-3987322131A2}" type="datetimeFigureOut">
              <a:rPr lang="en-US" smtClean="0"/>
              <a:t>5/31/2026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FF9D27B-F0F1-4ED3-AA51-3B9A46624ABC}" type="slidenum">
              <a:rPr lang="en-US" smtClean="0"/>
              <a:t>‹#›</a:t>
            </a:fld>
            <a:endParaRPr lang="en-US"/>
          </a:p>
        </p:txBody>
      </p:sp>
    </p:spTree>
    <p:extLst>
      <p:ext uri="{BB962C8B-B14F-4D97-AF65-F5344CB8AC3E}">
        <p14:creationId xmlns:p14="http://schemas.microsoft.com/office/powerpoint/2010/main" val="150809371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AA34FCD-3203-4159-819E-3987322131A2}" type="datetimeFigureOut">
              <a:rPr lang="en-US" smtClean="0"/>
              <a:t>5/31/2026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FF9D27B-F0F1-4ED3-AA51-3B9A46624ABC}" type="slidenum">
              <a:rPr lang="en-US" smtClean="0"/>
              <a:t>‹#›</a:t>
            </a:fld>
            <a:endParaRPr lang="en-US"/>
          </a:p>
        </p:txBody>
      </p:sp>
    </p:spTree>
    <p:extLst>
      <p:ext uri="{BB962C8B-B14F-4D97-AF65-F5344CB8AC3E}">
        <p14:creationId xmlns:p14="http://schemas.microsoft.com/office/powerpoint/2010/main" val="140098609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AA34FCD-3203-4159-819E-3987322131A2}" type="datetimeFigureOut">
              <a:rPr lang="en-US" smtClean="0"/>
              <a:t>5/31/2026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FF9D27B-F0F1-4ED3-AA51-3B9A46624ABC}" type="slidenum">
              <a:rPr lang="en-US" smtClean="0"/>
              <a:t>‹#›</a:t>
            </a:fld>
            <a:endParaRPr lang="en-US"/>
          </a:p>
        </p:txBody>
      </p:sp>
    </p:spTree>
    <p:extLst>
      <p:ext uri="{BB962C8B-B14F-4D97-AF65-F5344CB8AC3E}">
        <p14:creationId xmlns:p14="http://schemas.microsoft.com/office/powerpoint/2010/main" val="40703494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AA34FCD-3203-4159-819E-3987322131A2}" type="datetimeFigureOut">
              <a:rPr lang="en-US" smtClean="0"/>
              <a:t>5/31/2026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FF9D27B-F0F1-4ED3-AA51-3B9A46624ABC}" type="slidenum">
              <a:rPr lang="en-US" smtClean="0"/>
              <a:t>‹#›</a:t>
            </a:fld>
            <a:endParaRPr lang="en-US"/>
          </a:p>
        </p:txBody>
      </p:sp>
    </p:spTree>
    <p:extLst>
      <p:ext uri="{BB962C8B-B14F-4D97-AF65-F5344CB8AC3E}">
        <p14:creationId xmlns:p14="http://schemas.microsoft.com/office/powerpoint/2010/main" val="652846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AA34FCD-3203-4159-819E-3987322131A2}" type="datetimeFigureOut">
              <a:rPr lang="en-US" smtClean="0"/>
              <a:t>5/31/2026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FF9D27B-F0F1-4ED3-AA51-3B9A46624ABC}" type="slidenum">
              <a:rPr lang="en-US" smtClean="0"/>
              <a:t>‹#›</a:t>
            </a:fld>
            <a:endParaRPr lang="en-US"/>
          </a:p>
        </p:txBody>
      </p:sp>
    </p:spTree>
    <p:extLst>
      <p:ext uri="{BB962C8B-B14F-4D97-AF65-F5344CB8AC3E}">
        <p14:creationId xmlns:p14="http://schemas.microsoft.com/office/powerpoint/2010/main" val="7463775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AA34FCD-3203-4159-819E-3987322131A2}" type="datetimeFigureOut">
              <a:rPr lang="en-US" smtClean="0"/>
              <a:t>5/31/2026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FF9D27B-F0F1-4ED3-AA51-3B9A46624ABC}" type="slidenum">
              <a:rPr lang="en-US" smtClean="0"/>
              <a:t>‹#›</a:t>
            </a:fld>
            <a:endParaRPr lang="en-US"/>
          </a:p>
        </p:txBody>
      </p:sp>
    </p:spTree>
    <p:extLst>
      <p:ext uri="{BB962C8B-B14F-4D97-AF65-F5344CB8AC3E}">
        <p14:creationId xmlns:p14="http://schemas.microsoft.com/office/powerpoint/2010/main" val="4465041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AA34FCD-3203-4159-819E-3987322131A2}" type="datetimeFigureOut">
              <a:rPr lang="en-US" smtClean="0"/>
              <a:t>5/31/2026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FF9D27B-F0F1-4ED3-AA51-3B9A46624ABC}" type="slidenum">
              <a:rPr lang="en-US" smtClean="0"/>
              <a:t>‹#›</a:t>
            </a:fld>
            <a:endParaRPr lang="en-US"/>
          </a:p>
        </p:txBody>
      </p:sp>
    </p:spTree>
    <p:extLst>
      <p:ext uri="{BB962C8B-B14F-4D97-AF65-F5344CB8AC3E}">
        <p14:creationId xmlns:p14="http://schemas.microsoft.com/office/powerpoint/2010/main" val="37852253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AA34FCD-3203-4159-819E-3987322131A2}" type="datetimeFigureOut">
              <a:rPr lang="en-US" smtClean="0"/>
              <a:t>5/31/2026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FF9D27B-F0F1-4ED3-AA51-3B9A46624ABC}" type="slidenum">
              <a:rPr lang="en-US" smtClean="0"/>
              <a:t>‹#›</a:t>
            </a:fld>
            <a:endParaRPr lang="en-US"/>
          </a:p>
        </p:txBody>
      </p:sp>
    </p:spTree>
    <p:extLst>
      <p:ext uri="{BB962C8B-B14F-4D97-AF65-F5344CB8AC3E}">
        <p14:creationId xmlns:p14="http://schemas.microsoft.com/office/powerpoint/2010/main" val="283140120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AA34FCD-3203-4159-819E-3987322131A2}" type="datetimeFigureOut">
              <a:rPr lang="en-US" smtClean="0"/>
              <a:t>5/31/2026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FF9D27B-F0F1-4ED3-AA51-3B9A46624ABC}" type="slidenum">
              <a:rPr lang="en-US" smtClean="0"/>
              <a:t>‹#›</a:t>
            </a:fld>
            <a:endParaRPr lang="en-US"/>
          </a:p>
        </p:txBody>
      </p:sp>
    </p:spTree>
    <p:extLst>
      <p:ext uri="{BB962C8B-B14F-4D97-AF65-F5344CB8AC3E}">
        <p14:creationId xmlns:p14="http://schemas.microsoft.com/office/powerpoint/2010/main" val="67211040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AA34FCD-3203-4159-819E-3987322131A2}" type="datetimeFigureOut">
              <a:rPr lang="en-US" smtClean="0"/>
              <a:t>5/31/2026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FF9D27B-F0F1-4ED3-AA51-3B9A46624ABC}" type="slidenum">
              <a:rPr lang="en-US" smtClean="0"/>
              <a:t>‹#›</a:t>
            </a:fld>
            <a:endParaRPr lang="en-US"/>
          </a:p>
        </p:txBody>
      </p:sp>
    </p:spTree>
    <p:extLst>
      <p:ext uri="{BB962C8B-B14F-4D97-AF65-F5344CB8AC3E}">
        <p14:creationId xmlns:p14="http://schemas.microsoft.com/office/powerpoint/2010/main" val="677281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0AA34FCD-3203-4159-819E-3987322131A2}" type="datetimeFigureOut">
              <a:rPr lang="en-US" smtClean="0"/>
              <a:t>5/31/2026</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1FF9D27B-F0F1-4ED3-AA51-3B9A46624ABC}" type="slidenum">
              <a:rPr lang="en-US" smtClean="0"/>
              <a:t>‹#›</a:t>
            </a:fld>
            <a:endParaRPr lang="en-US"/>
          </a:p>
        </p:txBody>
      </p:sp>
    </p:spTree>
    <p:extLst>
      <p:ext uri="{BB962C8B-B14F-4D97-AF65-F5344CB8AC3E}">
        <p14:creationId xmlns:p14="http://schemas.microsoft.com/office/powerpoint/2010/main" val="162625612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val 1">
            <a:extLst>
              <a:ext uri="{FF2B5EF4-FFF2-40B4-BE49-F238E27FC236}">
                <a16:creationId xmlns:a16="http://schemas.microsoft.com/office/drawing/2014/main" id="{1879CE5A-9893-E5C2-BAF3-25363FB843D5}"/>
              </a:ext>
            </a:extLst>
          </p:cNvPr>
          <p:cNvSpPr/>
          <p:nvPr/>
        </p:nvSpPr>
        <p:spPr>
          <a:xfrm>
            <a:off x="2926080" y="2037806"/>
            <a:ext cx="3500846" cy="3082834"/>
          </a:xfrm>
          <a:prstGeom prst="ellipse">
            <a:avLst/>
          </a:prstGeom>
          <a:scene3d>
            <a:camera prst="orthographicFront"/>
            <a:lightRig rig="threePt" dir="t"/>
          </a:scene3d>
          <a:sp3d>
            <a:bevelT w="254000" prst="coolSlant"/>
          </a:sp3d>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TextBox 4">
            <a:extLst>
              <a:ext uri="{FF2B5EF4-FFF2-40B4-BE49-F238E27FC236}">
                <a16:creationId xmlns:a16="http://schemas.microsoft.com/office/drawing/2014/main" id="{4C6027A1-F453-1533-C828-E162DC7B0466}"/>
              </a:ext>
            </a:extLst>
          </p:cNvPr>
          <p:cNvSpPr txBox="1"/>
          <p:nvPr/>
        </p:nvSpPr>
        <p:spPr>
          <a:xfrm>
            <a:off x="3095897" y="2951946"/>
            <a:ext cx="3331029" cy="954107"/>
          </a:xfrm>
          <a:prstGeom prst="rect">
            <a:avLst/>
          </a:prstGeom>
          <a:noFill/>
        </p:spPr>
        <p:txBody>
          <a:bodyPr wrap="square" rtlCol="0">
            <a:spAutoFit/>
          </a:bodyPr>
          <a:lstStyle/>
          <a:p>
            <a:pPr algn="ctr"/>
            <a:r>
              <a:rPr lang="en-US" sz="2800" dirty="0">
                <a:solidFill>
                  <a:srgbClr val="FFFF00"/>
                </a:solidFill>
              </a:rPr>
              <a:t>The World Knows About Jesus</a:t>
            </a:r>
          </a:p>
        </p:txBody>
      </p:sp>
      <p:sp>
        <p:nvSpPr>
          <p:cNvPr id="6" name="TextBox 5">
            <a:extLst>
              <a:ext uri="{FF2B5EF4-FFF2-40B4-BE49-F238E27FC236}">
                <a16:creationId xmlns:a16="http://schemas.microsoft.com/office/drawing/2014/main" id="{CEB2EDBA-59A7-FE31-424D-0E13B927C69A}"/>
              </a:ext>
            </a:extLst>
          </p:cNvPr>
          <p:cNvSpPr txBox="1"/>
          <p:nvPr/>
        </p:nvSpPr>
        <p:spPr>
          <a:xfrm>
            <a:off x="777240" y="640859"/>
            <a:ext cx="2743200" cy="954107"/>
          </a:xfrm>
          <a:prstGeom prst="rect">
            <a:avLst/>
          </a:prstGeom>
          <a:noFill/>
        </p:spPr>
        <p:txBody>
          <a:bodyPr wrap="square" rtlCol="0">
            <a:spAutoFit/>
          </a:bodyPr>
          <a:lstStyle/>
          <a:p>
            <a:pPr algn="ctr"/>
            <a:r>
              <a:rPr lang="en-US" sz="2800" b="1" dirty="0"/>
              <a:t>Jesus’ Missing Years... </a:t>
            </a:r>
          </a:p>
        </p:txBody>
      </p:sp>
      <p:sp>
        <p:nvSpPr>
          <p:cNvPr id="7" name="TextBox 6">
            <a:extLst>
              <a:ext uri="{FF2B5EF4-FFF2-40B4-BE49-F238E27FC236}">
                <a16:creationId xmlns:a16="http://schemas.microsoft.com/office/drawing/2014/main" id="{ECBAE8C7-5133-5252-BC38-6F42F774C8FD}"/>
              </a:ext>
            </a:extLst>
          </p:cNvPr>
          <p:cNvSpPr txBox="1"/>
          <p:nvPr/>
        </p:nvSpPr>
        <p:spPr>
          <a:xfrm>
            <a:off x="470262" y="1530197"/>
            <a:ext cx="3050178" cy="1200329"/>
          </a:xfrm>
          <a:prstGeom prst="rect">
            <a:avLst/>
          </a:prstGeom>
          <a:noFill/>
        </p:spPr>
        <p:txBody>
          <a:bodyPr wrap="square" rtlCol="0">
            <a:spAutoFit/>
          </a:bodyPr>
          <a:lstStyle/>
          <a:p>
            <a:r>
              <a:rPr lang="en-US" sz="2400" dirty="0"/>
              <a:t>Matt. </a:t>
            </a:r>
            <a:r>
              <a:rPr lang="en-US" sz="2400"/>
              <a:t>1:21</a:t>
            </a:r>
            <a:r>
              <a:rPr lang="en-US" sz="2400" dirty="0"/>
              <a:t>,                  Lk. 2:29-32, 40,  41-51, 52  -  Lk. 3:23</a:t>
            </a:r>
          </a:p>
        </p:txBody>
      </p:sp>
      <p:sp>
        <p:nvSpPr>
          <p:cNvPr id="8" name="TextBox 7">
            <a:extLst>
              <a:ext uri="{FF2B5EF4-FFF2-40B4-BE49-F238E27FC236}">
                <a16:creationId xmlns:a16="http://schemas.microsoft.com/office/drawing/2014/main" id="{D168AD76-9516-FD44-8404-EDF1A2D5886C}"/>
              </a:ext>
            </a:extLst>
          </p:cNvPr>
          <p:cNvSpPr txBox="1"/>
          <p:nvPr/>
        </p:nvSpPr>
        <p:spPr>
          <a:xfrm>
            <a:off x="5368835" y="650045"/>
            <a:ext cx="4010297" cy="954107"/>
          </a:xfrm>
          <a:prstGeom prst="rect">
            <a:avLst/>
          </a:prstGeom>
          <a:noFill/>
        </p:spPr>
        <p:txBody>
          <a:bodyPr wrap="square" rtlCol="0">
            <a:spAutoFit/>
          </a:bodyPr>
          <a:lstStyle/>
          <a:p>
            <a:r>
              <a:rPr lang="en-US" sz="2800" b="1" dirty="0"/>
              <a:t>“Jesus Died For Nothing... I Suppose” </a:t>
            </a:r>
          </a:p>
        </p:txBody>
      </p:sp>
      <p:sp>
        <p:nvSpPr>
          <p:cNvPr id="10" name="TextBox 9">
            <a:extLst>
              <a:ext uri="{FF2B5EF4-FFF2-40B4-BE49-F238E27FC236}">
                <a16:creationId xmlns:a16="http://schemas.microsoft.com/office/drawing/2014/main" id="{DB583B7F-99F7-C776-0F28-9FE0AC198F23}"/>
              </a:ext>
            </a:extLst>
          </p:cNvPr>
          <p:cNvSpPr txBox="1"/>
          <p:nvPr/>
        </p:nvSpPr>
        <p:spPr>
          <a:xfrm>
            <a:off x="5976258" y="1714862"/>
            <a:ext cx="3050178" cy="830997"/>
          </a:xfrm>
          <a:prstGeom prst="rect">
            <a:avLst/>
          </a:prstGeom>
          <a:noFill/>
        </p:spPr>
        <p:txBody>
          <a:bodyPr wrap="square" rtlCol="0">
            <a:spAutoFit/>
          </a:bodyPr>
          <a:lstStyle/>
          <a:p>
            <a:r>
              <a:rPr lang="en-US" sz="2400" dirty="0"/>
              <a:t>I Tim. 1:15-16,                  I Thess. 4:13-14</a:t>
            </a:r>
          </a:p>
        </p:txBody>
      </p:sp>
      <p:sp>
        <p:nvSpPr>
          <p:cNvPr id="11" name="TextBox 10">
            <a:extLst>
              <a:ext uri="{FF2B5EF4-FFF2-40B4-BE49-F238E27FC236}">
                <a16:creationId xmlns:a16="http://schemas.microsoft.com/office/drawing/2014/main" id="{14221D22-00E6-8E49-6D64-EB5962E9B9C2}"/>
              </a:ext>
            </a:extLst>
          </p:cNvPr>
          <p:cNvSpPr txBox="1"/>
          <p:nvPr/>
        </p:nvSpPr>
        <p:spPr>
          <a:xfrm>
            <a:off x="1814103" y="5106799"/>
            <a:ext cx="6520000" cy="523220"/>
          </a:xfrm>
          <a:prstGeom prst="rect">
            <a:avLst/>
          </a:prstGeom>
          <a:noFill/>
        </p:spPr>
        <p:txBody>
          <a:bodyPr wrap="square" rtlCol="0">
            <a:spAutoFit/>
          </a:bodyPr>
          <a:lstStyle/>
          <a:p>
            <a:r>
              <a:rPr lang="en-US" sz="2800" b="1" dirty="0"/>
              <a:t>“...You can Find Jesus On Your Own “</a:t>
            </a:r>
          </a:p>
        </p:txBody>
      </p:sp>
      <p:sp>
        <p:nvSpPr>
          <p:cNvPr id="12" name="TextBox 11">
            <a:extLst>
              <a:ext uri="{FF2B5EF4-FFF2-40B4-BE49-F238E27FC236}">
                <a16:creationId xmlns:a16="http://schemas.microsoft.com/office/drawing/2014/main" id="{35528676-BD8D-9E95-30EA-E1CFB3FBFC75}"/>
              </a:ext>
            </a:extLst>
          </p:cNvPr>
          <p:cNvSpPr txBox="1"/>
          <p:nvPr/>
        </p:nvSpPr>
        <p:spPr>
          <a:xfrm>
            <a:off x="3174273" y="5724860"/>
            <a:ext cx="3174275" cy="1200329"/>
          </a:xfrm>
          <a:prstGeom prst="rect">
            <a:avLst/>
          </a:prstGeom>
          <a:noFill/>
        </p:spPr>
        <p:txBody>
          <a:bodyPr wrap="square" rtlCol="0">
            <a:spAutoFit/>
          </a:bodyPr>
          <a:lstStyle/>
          <a:p>
            <a:pPr algn="ctr"/>
            <a:r>
              <a:rPr lang="en-US" sz="2400" dirty="0"/>
              <a:t>Mk. 16:15-16;         Rom. 10:13-15,         Acts 8 26-40</a:t>
            </a:r>
          </a:p>
        </p:txBody>
      </p:sp>
    </p:spTree>
    <p:extLst>
      <p:ext uri="{BB962C8B-B14F-4D97-AF65-F5344CB8AC3E}">
        <p14:creationId xmlns:p14="http://schemas.microsoft.com/office/powerpoint/2010/main" val="35317590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1000"/>
                                        <p:tgtEl>
                                          <p:spTgt spid="7"/>
                                        </p:tgtEl>
                                      </p:cBhvr>
                                    </p:animEffect>
                                    <p:anim calcmode="lin" valueType="num">
                                      <p:cBhvr>
                                        <p:cTn id="8" dur="1000" fill="hold"/>
                                        <p:tgtEl>
                                          <p:spTgt spid="7"/>
                                        </p:tgtEl>
                                        <p:attrNameLst>
                                          <p:attrName>ppt_x</p:attrName>
                                        </p:attrNameLst>
                                      </p:cBhvr>
                                      <p:tavLst>
                                        <p:tav tm="0">
                                          <p:val>
                                            <p:strVal val="#ppt_x"/>
                                          </p:val>
                                        </p:tav>
                                        <p:tav tm="100000">
                                          <p:val>
                                            <p:strVal val="#ppt_x"/>
                                          </p:val>
                                        </p:tav>
                                      </p:tavLst>
                                    </p:anim>
                                    <p:anim calcmode="lin" valueType="num">
                                      <p:cBhvr>
                                        <p:cTn id="9" dur="1000" fill="hold"/>
                                        <p:tgtEl>
                                          <p:spTgt spid="7"/>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 presetClass="entr" presetSubtype="1" fill="hold" grpId="0" nodeType="clickEffect">
                                  <p:stCondLst>
                                    <p:cond delay="0"/>
                                  </p:stCondLst>
                                  <p:childTnLst>
                                    <p:set>
                                      <p:cBhvr>
                                        <p:cTn id="13" dur="1" fill="hold">
                                          <p:stCondLst>
                                            <p:cond delay="0"/>
                                          </p:stCondLst>
                                        </p:cTn>
                                        <p:tgtEl>
                                          <p:spTgt spid="8"/>
                                        </p:tgtEl>
                                        <p:attrNameLst>
                                          <p:attrName>style.visibility</p:attrName>
                                        </p:attrNameLst>
                                      </p:cBhvr>
                                      <p:to>
                                        <p:strVal val="visible"/>
                                      </p:to>
                                    </p:set>
                                    <p:anim calcmode="lin" valueType="num">
                                      <p:cBhvr additive="base">
                                        <p:cTn id="14" dur="500" fill="hold"/>
                                        <p:tgtEl>
                                          <p:spTgt spid="8"/>
                                        </p:tgtEl>
                                        <p:attrNameLst>
                                          <p:attrName>ppt_x</p:attrName>
                                        </p:attrNameLst>
                                      </p:cBhvr>
                                      <p:tavLst>
                                        <p:tav tm="0">
                                          <p:val>
                                            <p:strVal val="#ppt_x"/>
                                          </p:val>
                                        </p:tav>
                                        <p:tav tm="100000">
                                          <p:val>
                                            <p:strVal val="#ppt_x"/>
                                          </p:val>
                                        </p:tav>
                                      </p:tavLst>
                                    </p:anim>
                                    <p:anim calcmode="lin" valueType="num">
                                      <p:cBhvr additive="base">
                                        <p:cTn id="15" dur="500" fill="hold"/>
                                        <p:tgtEl>
                                          <p:spTgt spid="8"/>
                                        </p:tgtEl>
                                        <p:attrNameLst>
                                          <p:attrName>ppt_y</p:attrName>
                                        </p:attrNameLst>
                                      </p:cBhvr>
                                      <p:tavLst>
                                        <p:tav tm="0">
                                          <p:val>
                                            <p:strVal val="0-#ppt_h/2"/>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42" presetClass="entr" presetSubtype="0" fill="hold" grpId="0" nodeType="clickEffect">
                                  <p:stCondLst>
                                    <p:cond delay="0"/>
                                  </p:stCondLst>
                                  <p:childTnLst>
                                    <p:set>
                                      <p:cBhvr>
                                        <p:cTn id="19" dur="1" fill="hold">
                                          <p:stCondLst>
                                            <p:cond delay="0"/>
                                          </p:stCondLst>
                                        </p:cTn>
                                        <p:tgtEl>
                                          <p:spTgt spid="10"/>
                                        </p:tgtEl>
                                        <p:attrNameLst>
                                          <p:attrName>style.visibility</p:attrName>
                                        </p:attrNameLst>
                                      </p:cBhvr>
                                      <p:to>
                                        <p:strVal val="visible"/>
                                      </p:to>
                                    </p:set>
                                    <p:animEffect transition="in" filter="fade">
                                      <p:cBhvr>
                                        <p:cTn id="20" dur="1000"/>
                                        <p:tgtEl>
                                          <p:spTgt spid="10"/>
                                        </p:tgtEl>
                                      </p:cBhvr>
                                    </p:animEffect>
                                    <p:anim calcmode="lin" valueType="num">
                                      <p:cBhvr>
                                        <p:cTn id="21" dur="1000" fill="hold"/>
                                        <p:tgtEl>
                                          <p:spTgt spid="10"/>
                                        </p:tgtEl>
                                        <p:attrNameLst>
                                          <p:attrName>ppt_x</p:attrName>
                                        </p:attrNameLst>
                                      </p:cBhvr>
                                      <p:tavLst>
                                        <p:tav tm="0">
                                          <p:val>
                                            <p:strVal val="#ppt_x"/>
                                          </p:val>
                                        </p:tav>
                                        <p:tav tm="100000">
                                          <p:val>
                                            <p:strVal val="#ppt_x"/>
                                          </p:val>
                                        </p:tav>
                                      </p:tavLst>
                                    </p:anim>
                                    <p:anim calcmode="lin" valueType="num">
                                      <p:cBhvr>
                                        <p:cTn id="22" dur="1000" fill="hold"/>
                                        <p:tgtEl>
                                          <p:spTgt spid="10"/>
                                        </p:tgtEl>
                                        <p:attrNameLst>
                                          <p:attrName>ppt_y</p:attrName>
                                        </p:attrNameLst>
                                      </p:cBhvr>
                                      <p:tavLst>
                                        <p:tav tm="0">
                                          <p:val>
                                            <p:strVal val="#ppt_y+.1"/>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nodeType="clickEffect">
                                  <p:stCondLst>
                                    <p:cond delay="0"/>
                                  </p:stCondLst>
                                  <p:childTnLst>
                                    <p:set>
                                      <p:cBhvr>
                                        <p:cTn id="26" dur="1" fill="hold">
                                          <p:stCondLst>
                                            <p:cond delay="0"/>
                                          </p:stCondLst>
                                        </p:cTn>
                                        <p:tgtEl>
                                          <p:spTgt spid="11">
                                            <p:txEl>
                                              <p:pRg st="0" end="0"/>
                                            </p:txEl>
                                          </p:spTgt>
                                        </p:tgtEl>
                                        <p:attrNameLst>
                                          <p:attrName>style.visibility</p:attrName>
                                        </p:attrNameLst>
                                      </p:cBhvr>
                                      <p:to>
                                        <p:strVal val="visible"/>
                                      </p:to>
                                    </p:set>
                                    <p:anim calcmode="lin" valueType="num">
                                      <p:cBhvr additive="base">
                                        <p:cTn id="27" dur="500" fill="hold"/>
                                        <p:tgtEl>
                                          <p:spTgt spid="11">
                                            <p:txEl>
                                              <p:pRg st="0" end="0"/>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11">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42" presetClass="entr" presetSubtype="0" fill="hold" grpId="0" nodeType="clickEffect">
                                  <p:stCondLst>
                                    <p:cond delay="0"/>
                                  </p:stCondLst>
                                  <p:childTnLst>
                                    <p:set>
                                      <p:cBhvr>
                                        <p:cTn id="32" dur="1" fill="hold">
                                          <p:stCondLst>
                                            <p:cond delay="0"/>
                                          </p:stCondLst>
                                        </p:cTn>
                                        <p:tgtEl>
                                          <p:spTgt spid="12"/>
                                        </p:tgtEl>
                                        <p:attrNameLst>
                                          <p:attrName>style.visibility</p:attrName>
                                        </p:attrNameLst>
                                      </p:cBhvr>
                                      <p:to>
                                        <p:strVal val="visible"/>
                                      </p:to>
                                    </p:set>
                                    <p:animEffect transition="in" filter="fade">
                                      <p:cBhvr>
                                        <p:cTn id="33" dur="1000"/>
                                        <p:tgtEl>
                                          <p:spTgt spid="12"/>
                                        </p:tgtEl>
                                      </p:cBhvr>
                                    </p:animEffect>
                                    <p:anim calcmode="lin" valueType="num">
                                      <p:cBhvr>
                                        <p:cTn id="34" dur="1000" fill="hold"/>
                                        <p:tgtEl>
                                          <p:spTgt spid="12"/>
                                        </p:tgtEl>
                                        <p:attrNameLst>
                                          <p:attrName>ppt_x</p:attrName>
                                        </p:attrNameLst>
                                      </p:cBhvr>
                                      <p:tavLst>
                                        <p:tav tm="0">
                                          <p:val>
                                            <p:strVal val="#ppt_x"/>
                                          </p:val>
                                        </p:tav>
                                        <p:tav tm="100000">
                                          <p:val>
                                            <p:strVal val="#ppt_x"/>
                                          </p:val>
                                        </p:tav>
                                      </p:tavLst>
                                    </p:anim>
                                    <p:anim calcmode="lin" valueType="num">
                                      <p:cBhvr>
                                        <p:cTn id="35" dur="1000" fill="hold"/>
                                        <p:tgtEl>
                                          <p:spTgt spid="1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8" grpId="0"/>
      <p:bldP spid="10" grpId="0"/>
      <p:bldP spid="12"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F7FFF35E-4B7D-8599-AADF-58B33D83CD6D}"/>
              </a:ext>
            </a:extLst>
          </p:cNvPr>
          <p:cNvSpPr/>
          <p:nvPr/>
        </p:nvSpPr>
        <p:spPr>
          <a:xfrm>
            <a:off x="2500313" y="797510"/>
            <a:ext cx="5329237" cy="559803"/>
          </a:xfrm>
          <a:prstGeom prst="rect">
            <a:avLst/>
          </a:prstGeom>
          <a:solidFill>
            <a:srgbClr val="FFFF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a:extLst>
              <a:ext uri="{FF2B5EF4-FFF2-40B4-BE49-F238E27FC236}">
                <a16:creationId xmlns:a16="http://schemas.microsoft.com/office/drawing/2014/main" id="{600F9BD5-7595-1252-C08A-40474CCAF6DC}"/>
              </a:ext>
            </a:extLst>
          </p:cNvPr>
          <p:cNvSpPr/>
          <p:nvPr/>
        </p:nvSpPr>
        <p:spPr>
          <a:xfrm>
            <a:off x="1571625" y="2543175"/>
            <a:ext cx="2557463" cy="471488"/>
          </a:xfrm>
          <a:prstGeom prst="rect">
            <a:avLst/>
          </a:prstGeom>
          <a:solidFill>
            <a:srgbClr val="FFFF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a:extLst>
              <a:ext uri="{FF2B5EF4-FFF2-40B4-BE49-F238E27FC236}">
                <a16:creationId xmlns:a16="http://schemas.microsoft.com/office/drawing/2014/main" id="{90EFB54E-F1EB-117F-8C0E-21FBA2617958}"/>
              </a:ext>
            </a:extLst>
          </p:cNvPr>
          <p:cNvSpPr/>
          <p:nvPr/>
        </p:nvSpPr>
        <p:spPr>
          <a:xfrm>
            <a:off x="914400" y="1357313"/>
            <a:ext cx="6643688" cy="342900"/>
          </a:xfrm>
          <a:prstGeom prst="rect">
            <a:avLst/>
          </a:prstGeom>
          <a:solidFill>
            <a:srgbClr val="FFFF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a:extLst>
              <a:ext uri="{FF2B5EF4-FFF2-40B4-BE49-F238E27FC236}">
                <a16:creationId xmlns:a16="http://schemas.microsoft.com/office/drawing/2014/main" id="{D60429BF-0C4C-DB16-B0BA-DA773EBF1578}"/>
              </a:ext>
            </a:extLst>
          </p:cNvPr>
          <p:cNvSpPr/>
          <p:nvPr/>
        </p:nvSpPr>
        <p:spPr>
          <a:xfrm>
            <a:off x="4929188" y="3886200"/>
            <a:ext cx="3300412" cy="342900"/>
          </a:xfrm>
          <a:prstGeom prst="rect">
            <a:avLst/>
          </a:prstGeom>
          <a:solidFill>
            <a:srgbClr val="FFFF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Box 2">
            <a:extLst>
              <a:ext uri="{FF2B5EF4-FFF2-40B4-BE49-F238E27FC236}">
                <a16:creationId xmlns:a16="http://schemas.microsoft.com/office/drawing/2014/main" id="{EE6278F5-9390-42C1-06AE-F46BB93AA236}"/>
              </a:ext>
            </a:extLst>
          </p:cNvPr>
          <p:cNvSpPr txBox="1"/>
          <p:nvPr/>
        </p:nvSpPr>
        <p:spPr>
          <a:xfrm>
            <a:off x="771526" y="797510"/>
            <a:ext cx="8015287" cy="5262979"/>
          </a:xfrm>
          <a:prstGeom prst="rect">
            <a:avLst/>
          </a:prstGeom>
          <a:noFill/>
        </p:spPr>
        <p:txBody>
          <a:bodyPr wrap="square">
            <a:spAutoFit/>
          </a:bodyPr>
          <a:lstStyle/>
          <a:p>
            <a:r>
              <a:rPr lang="en-US" sz="2800" dirty="0"/>
              <a:t>Yet indeed I also count all things loss for the excellence of the knowledge of Christ Jesus my Lord, for whom I have suffered the loss of all things, and count them as rubbish, that I may gain Christ and be found in Him, not having my own righteousness, which is from the law, but that which is through faith in Christ, the righteousness which is from God by faith; that I may know Him and the power of His resurrection, and the fellowship of His sufferings, being conformed to His death, if, by any means, I may attain to the resurrection from the dead.</a:t>
            </a:r>
          </a:p>
        </p:txBody>
      </p:sp>
      <p:sp>
        <p:nvSpPr>
          <p:cNvPr id="8" name="TextBox 7">
            <a:extLst>
              <a:ext uri="{FF2B5EF4-FFF2-40B4-BE49-F238E27FC236}">
                <a16:creationId xmlns:a16="http://schemas.microsoft.com/office/drawing/2014/main" id="{77889279-DBDB-D721-4633-70D633D4334A}"/>
              </a:ext>
            </a:extLst>
          </p:cNvPr>
          <p:cNvSpPr txBox="1"/>
          <p:nvPr/>
        </p:nvSpPr>
        <p:spPr>
          <a:xfrm>
            <a:off x="2986088" y="58670"/>
            <a:ext cx="4100512" cy="584775"/>
          </a:xfrm>
          <a:prstGeom prst="rect">
            <a:avLst/>
          </a:prstGeom>
          <a:noFill/>
        </p:spPr>
        <p:txBody>
          <a:bodyPr wrap="square" rtlCol="0">
            <a:spAutoFit/>
          </a:bodyPr>
          <a:lstStyle/>
          <a:p>
            <a:r>
              <a:rPr lang="en-US" sz="3200" dirty="0"/>
              <a:t>Philippians 3:8-11</a:t>
            </a:r>
          </a:p>
        </p:txBody>
      </p:sp>
    </p:spTree>
    <p:extLst>
      <p:ext uri="{BB962C8B-B14F-4D97-AF65-F5344CB8AC3E}">
        <p14:creationId xmlns:p14="http://schemas.microsoft.com/office/powerpoint/2010/main" val="3162630002"/>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Word"/>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left)">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wipe(left)">
                                      <p:cBhvr>
                                        <p:cTn id="12" dur="5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wipe(left)">
                                      <p:cBhvr>
                                        <p:cTn id="17" dur="500"/>
                                        <p:tgtEl>
                                          <p:spTgt spid="6"/>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7"/>
                                        </p:tgtEl>
                                        <p:attrNameLst>
                                          <p:attrName>style.visibility</p:attrName>
                                        </p:attrNameLst>
                                      </p:cBhvr>
                                      <p:to>
                                        <p:strVal val="visible"/>
                                      </p:to>
                                    </p:set>
                                    <p:animEffect transition="in" filter="wipe(left)">
                                      <p:cBhvr>
                                        <p:cTn id="22"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6" grpId="0" animBg="1"/>
      <p:bldP spid="5" grpId="0" animBg="1"/>
      <p:bldP spid="7"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E7CCA7-7B78-03E0-6927-D04006C9A4F3}"/>
              </a:ext>
            </a:extLst>
          </p:cNvPr>
          <p:cNvSpPr>
            <a:spLocks noGrp="1"/>
          </p:cNvSpPr>
          <p:nvPr>
            <p:ph type="title"/>
          </p:nvPr>
        </p:nvSpPr>
        <p:spPr/>
        <p:txBody>
          <a:bodyPr/>
          <a:lstStyle/>
          <a:p>
            <a:r>
              <a:rPr lang="en-US" dirty="0"/>
              <a:t>    Knowing Jesus... Lk. 10:25-37</a:t>
            </a:r>
          </a:p>
        </p:txBody>
      </p:sp>
      <p:sp>
        <p:nvSpPr>
          <p:cNvPr id="3" name="Content Placeholder 2">
            <a:extLst>
              <a:ext uri="{FF2B5EF4-FFF2-40B4-BE49-F238E27FC236}">
                <a16:creationId xmlns:a16="http://schemas.microsoft.com/office/drawing/2014/main" id="{9CF9D10E-9703-3DB5-084F-5E33666C5404}"/>
              </a:ext>
            </a:extLst>
          </p:cNvPr>
          <p:cNvSpPr>
            <a:spLocks noGrp="1"/>
          </p:cNvSpPr>
          <p:nvPr>
            <p:ph idx="1"/>
          </p:nvPr>
        </p:nvSpPr>
        <p:spPr/>
        <p:txBody>
          <a:bodyPr/>
          <a:lstStyle/>
          <a:p>
            <a:r>
              <a:rPr lang="en-US" dirty="0"/>
              <a:t>Eternal Life is on the line for us – </a:t>
            </a:r>
            <a:r>
              <a:rPr lang="en-US" dirty="0">
                <a:solidFill>
                  <a:srgbClr val="C00000"/>
                </a:solidFill>
              </a:rPr>
              <a:t>Jn. 3:16</a:t>
            </a:r>
          </a:p>
          <a:p>
            <a:r>
              <a:rPr lang="en-US" dirty="0"/>
              <a:t>Love God with our total being – our neighbor as  self </a:t>
            </a:r>
          </a:p>
          <a:p>
            <a:r>
              <a:rPr lang="en-US" dirty="0"/>
              <a:t>This do  - Shall live </a:t>
            </a:r>
          </a:p>
          <a:p>
            <a:r>
              <a:rPr lang="en-US" dirty="0"/>
              <a:t>My neighbor is the one needing my help – receives my mercy -  as I walk through life </a:t>
            </a:r>
          </a:p>
        </p:txBody>
      </p:sp>
    </p:spTree>
    <p:extLst>
      <p:ext uri="{BB962C8B-B14F-4D97-AF65-F5344CB8AC3E}">
        <p14:creationId xmlns:p14="http://schemas.microsoft.com/office/powerpoint/2010/main" val="2647691082"/>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611039C-63B4-6155-F4BC-27211A91D2DB}"/>
            </a:ext>
          </a:extLst>
        </p:cNvPr>
        <p:cNvGrpSpPr/>
        <p:nvPr/>
      </p:nvGrpSpPr>
      <p:grpSpPr>
        <a:xfrm>
          <a:off x="0" y="0"/>
          <a:ext cx="0" cy="0"/>
          <a:chOff x="0" y="0"/>
          <a:chExt cx="0" cy="0"/>
        </a:xfrm>
      </p:grpSpPr>
      <p:sp>
        <p:nvSpPr>
          <p:cNvPr id="2" name="Oval 1">
            <a:extLst>
              <a:ext uri="{FF2B5EF4-FFF2-40B4-BE49-F238E27FC236}">
                <a16:creationId xmlns:a16="http://schemas.microsoft.com/office/drawing/2014/main" id="{2302A08B-A335-DA1A-0FF8-677AA779B370}"/>
              </a:ext>
            </a:extLst>
          </p:cNvPr>
          <p:cNvSpPr/>
          <p:nvPr/>
        </p:nvSpPr>
        <p:spPr>
          <a:xfrm>
            <a:off x="2926080" y="2037806"/>
            <a:ext cx="3500846" cy="3082834"/>
          </a:xfrm>
          <a:prstGeom prst="ellipse">
            <a:avLst/>
          </a:prstGeom>
          <a:scene3d>
            <a:camera prst="orthographicFront"/>
            <a:lightRig rig="threePt" dir="t"/>
          </a:scene3d>
          <a:sp3d>
            <a:bevelT w="254000" prst="coolSlant"/>
          </a:sp3d>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TextBox 4">
            <a:extLst>
              <a:ext uri="{FF2B5EF4-FFF2-40B4-BE49-F238E27FC236}">
                <a16:creationId xmlns:a16="http://schemas.microsoft.com/office/drawing/2014/main" id="{220E11D0-12C5-C5D8-67E4-C61FA47B4DFC}"/>
              </a:ext>
            </a:extLst>
          </p:cNvPr>
          <p:cNvSpPr txBox="1"/>
          <p:nvPr/>
        </p:nvSpPr>
        <p:spPr>
          <a:xfrm>
            <a:off x="3095897" y="2951946"/>
            <a:ext cx="3331029" cy="954107"/>
          </a:xfrm>
          <a:prstGeom prst="rect">
            <a:avLst/>
          </a:prstGeom>
          <a:noFill/>
        </p:spPr>
        <p:txBody>
          <a:bodyPr wrap="square" rtlCol="0">
            <a:spAutoFit/>
          </a:bodyPr>
          <a:lstStyle/>
          <a:p>
            <a:pPr algn="ctr"/>
            <a:r>
              <a:rPr lang="en-US" sz="2800" dirty="0">
                <a:solidFill>
                  <a:srgbClr val="FFFF00"/>
                </a:solidFill>
              </a:rPr>
              <a:t>The World Knows About Jesus</a:t>
            </a:r>
          </a:p>
        </p:txBody>
      </p:sp>
      <p:sp>
        <p:nvSpPr>
          <p:cNvPr id="6" name="TextBox 5">
            <a:extLst>
              <a:ext uri="{FF2B5EF4-FFF2-40B4-BE49-F238E27FC236}">
                <a16:creationId xmlns:a16="http://schemas.microsoft.com/office/drawing/2014/main" id="{40D121B6-76D5-57A4-875C-78B4AFD31E3D}"/>
              </a:ext>
            </a:extLst>
          </p:cNvPr>
          <p:cNvSpPr txBox="1"/>
          <p:nvPr/>
        </p:nvSpPr>
        <p:spPr>
          <a:xfrm>
            <a:off x="777240" y="640859"/>
            <a:ext cx="2743200" cy="954107"/>
          </a:xfrm>
          <a:prstGeom prst="rect">
            <a:avLst/>
          </a:prstGeom>
          <a:noFill/>
        </p:spPr>
        <p:txBody>
          <a:bodyPr wrap="square" rtlCol="0">
            <a:spAutoFit/>
          </a:bodyPr>
          <a:lstStyle/>
          <a:p>
            <a:pPr algn="ctr"/>
            <a:r>
              <a:rPr lang="en-US" sz="2800" b="1" dirty="0"/>
              <a:t>Jesus ‘ Missing Years... </a:t>
            </a:r>
          </a:p>
        </p:txBody>
      </p:sp>
      <p:sp>
        <p:nvSpPr>
          <p:cNvPr id="8" name="TextBox 7">
            <a:extLst>
              <a:ext uri="{FF2B5EF4-FFF2-40B4-BE49-F238E27FC236}">
                <a16:creationId xmlns:a16="http://schemas.microsoft.com/office/drawing/2014/main" id="{C81ABFBB-F490-44C9-E7BF-BAF011372333}"/>
              </a:ext>
            </a:extLst>
          </p:cNvPr>
          <p:cNvSpPr txBox="1"/>
          <p:nvPr/>
        </p:nvSpPr>
        <p:spPr>
          <a:xfrm>
            <a:off x="5368835" y="650045"/>
            <a:ext cx="4010297" cy="954107"/>
          </a:xfrm>
          <a:prstGeom prst="rect">
            <a:avLst/>
          </a:prstGeom>
          <a:noFill/>
        </p:spPr>
        <p:txBody>
          <a:bodyPr wrap="square" rtlCol="0">
            <a:spAutoFit/>
          </a:bodyPr>
          <a:lstStyle/>
          <a:p>
            <a:r>
              <a:rPr lang="en-US" sz="2800" b="1" dirty="0"/>
              <a:t>“Jesus Died For Nothing... I Suppose” </a:t>
            </a:r>
          </a:p>
        </p:txBody>
      </p:sp>
      <p:sp>
        <p:nvSpPr>
          <p:cNvPr id="11" name="TextBox 10">
            <a:extLst>
              <a:ext uri="{FF2B5EF4-FFF2-40B4-BE49-F238E27FC236}">
                <a16:creationId xmlns:a16="http://schemas.microsoft.com/office/drawing/2014/main" id="{F6AF646B-AC9E-3385-02F8-CFA712FDB58A}"/>
              </a:ext>
            </a:extLst>
          </p:cNvPr>
          <p:cNvSpPr txBox="1"/>
          <p:nvPr/>
        </p:nvSpPr>
        <p:spPr>
          <a:xfrm>
            <a:off x="1601831" y="6111446"/>
            <a:ext cx="6520000" cy="523220"/>
          </a:xfrm>
          <a:prstGeom prst="rect">
            <a:avLst/>
          </a:prstGeom>
          <a:noFill/>
        </p:spPr>
        <p:txBody>
          <a:bodyPr wrap="square" rtlCol="0">
            <a:spAutoFit/>
          </a:bodyPr>
          <a:lstStyle/>
          <a:p>
            <a:r>
              <a:rPr lang="en-US" sz="2800" b="1" dirty="0"/>
              <a:t>“...You can Find Jesus On Your Own “</a:t>
            </a:r>
          </a:p>
        </p:txBody>
      </p:sp>
      <p:sp>
        <p:nvSpPr>
          <p:cNvPr id="3" name="TextBox 2">
            <a:extLst>
              <a:ext uri="{FF2B5EF4-FFF2-40B4-BE49-F238E27FC236}">
                <a16:creationId xmlns:a16="http://schemas.microsoft.com/office/drawing/2014/main" id="{A5C6BDA8-C321-4131-3E7A-2FAE71BABCF0}"/>
              </a:ext>
            </a:extLst>
          </p:cNvPr>
          <p:cNvSpPr txBox="1"/>
          <p:nvPr/>
        </p:nvSpPr>
        <p:spPr>
          <a:xfrm>
            <a:off x="470262" y="3757613"/>
            <a:ext cx="2455818" cy="523220"/>
          </a:xfrm>
          <a:prstGeom prst="rect">
            <a:avLst/>
          </a:prstGeom>
          <a:noFill/>
        </p:spPr>
        <p:txBody>
          <a:bodyPr wrap="square" rtlCol="0">
            <a:spAutoFit/>
          </a:bodyPr>
          <a:lstStyle/>
          <a:p>
            <a:r>
              <a:rPr lang="en-US" sz="2800" dirty="0"/>
              <a:t>“</a:t>
            </a:r>
            <a:r>
              <a:rPr lang="en-US" sz="2800" dirty="0">
                <a:solidFill>
                  <a:srgbClr val="C00000"/>
                </a:solidFill>
              </a:rPr>
              <a:t>Few Saved” ?</a:t>
            </a:r>
          </a:p>
        </p:txBody>
      </p:sp>
      <p:sp>
        <p:nvSpPr>
          <p:cNvPr id="4" name="TextBox 3">
            <a:extLst>
              <a:ext uri="{FF2B5EF4-FFF2-40B4-BE49-F238E27FC236}">
                <a16:creationId xmlns:a16="http://schemas.microsoft.com/office/drawing/2014/main" id="{1C8B0F0E-19FD-0764-C676-35DEC7330846}"/>
              </a:ext>
            </a:extLst>
          </p:cNvPr>
          <p:cNvSpPr txBox="1"/>
          <p:nvPr/>
        </p:nvSpPr>
        <p:spPr>
          <a:xfrm>
            <a:off x="6378552" y="3542170"/>
            <a:ext cx="3050178" cy="523220"/>
          </a:xfrm>
          <a:prstGeom prst="rect">
            <a:avLst/>
          </a:prstGeom>
          <a:noFill/>
        </p:spPr>
        <p:txBody>
          <a:bodyPr wrap="square" rtlCol="0">
            <a:spAutoFit/>
          </a:bodyPr>
          <a:lstStyle/>
          <a:p>
            <a:r>
              <a:rPr lang="en-US" sz="2800" dirty="0">
                <a:solidFill>
                  <a:srgbClr val="C00000"/>
                </a:solidFill>
              </a:rPr>
              <a:t>“Strive to Enter”</a:t>
            </a:r>
          </a:p>
        </p:txBody>
      </p:sp>
      <p:sp>
        <p:nvSpPr>
          <p:cNvPr id="9" name="TextBox 8">
            <a:extLst>
              <a:ext uri="{FF2B5EF4-FFF2-40B4-BE49-F238E27FC236}">
                <a16:creationId xmlns:a16="http://schemas.microsoft.com/office/drawing/2014/main" id="{B4B075DD-FFDD-25CB-798C-F1CA6015E7C6}"/>
              </a:ext>
            </a:extLst>
          </p:cNvPr>
          <p:cNvSpPr txBox="1"/>
          <p:nvPr/>
        </p:nvSpPr>
        <p:spPr>
          <a:xfrm>
            <a:off x="2012700" y="4980696"/>
            <a:ext cx="5890941" cy="1384995"/>
          </a:xfrm>
          <a:prstGeom prst="rect">
            <a:avLst/>
          </a:prstGeom>
          <a:noFill/>
        </p:spPr>
        <p:txBody>
          <a:bodyPr wrap="square" rtlCol="0">
            <a:spAutoFit/>
          </a:bodyPr>
          <a:lstStyle/>
          <a:p>
            <a:pPr algn="ctr"/>
            <a:r>
              <a:rPr lang="en-US" sz="2800" dirty="0"/>
              <a:t>We ate and drank in thy presence... You taught in our streets </a:t>
            </a:r>
          </a:p>
          <a:p>
            <a:pPr algn="ctr"/>
            <a:r>
              <a:rPr lang="en-US" sz="2800" dirty="0">
                <a:solidFill>
                  <a:srgbClr val="C00000"/>
                </a:solidFill>
              </a:rPr>
              <a:t>Lk. 13:26</a:t>
            </a:r>
          </a:p>
        </p:txBody>
      </p:sp>
    </p:spTree>
    <p:extLst>
      <p:ext uri="{BB962C8B-B14F-4D97-AF65-F5344CB8AC3E}">
        <p14:creationId xmlns:p14="http://schemas.microsoft.com/office/powerpoint/2010/main" val="38570256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4">
                                            <p:txEl>
                                              <p:pRg st="0" end="0"/>
                                            </p:txEl>
                                          </p:spTgt>
                                        </p:tgtEl>
                                        <p:attrNameLst>
                                          <p:attrName>style.visibility</p:attrName>
                                        </p:attrNameLst>
                                      </p:cBhvr>
                                      <p:to>
                                        <p:strVal val="visible"/>
                                      </p:to>
                                    </p:set>
                                    <p:animEffect transition="in" filter="fade">
                                      <p:cBhvr>
                                        <p:cTn id="14" dur="1000"/>
                                        <p:tgtEl>
                                          <p:spTgt spid="4">
                                            <p:txEl>
                                              <p:pRg st="0" end="0"/>
                                            </p:txEl>
                                          </p:spTgt>
                                        </p:tgtEl>
                                      </p:cBhvr>
                                    </p:animEffect>
                                    <p:anim calcmode="lin" valueType="num">
                                      <p:cBhvr>
                                        <p:cTn id="15" dur="1000" fill="hold"/>
                                        <p:tgtEl>
                                          <p:spTgt spid="4">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4">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9">
                                            <p:txEl>
                                              <p:pRg st="0" end="0"/>
                                            </p:txEl>
                                          </p:spTgt>
                                        </p:tgtEl>
                                        <p:attrNameLst>
                                          <p:attrName>style.visibility</p:attrName>
                                        </p:attrNameLst>
                                      </p:cBhvr>
                                      <p:to>
                                        <p:strVal val="visible"/>
                                      </p:to>
                                    </p:set>
                                    <p:animEffect transition="in" filter="fade">
                                      <p:cBhvr>
                                        <p:cTn id="21" dur="1000"/>
                                        <p:tgtEl>
                                          <p:spTgt spid="9">
                                            <p:txEl>
                                              <p:pRg st="0" end="0"/>
                                            </p:txEl>
                                          </p:spTgt>
                                        </p:tgtEl>
                                      </p:cBhvr>
                                    </p:animEffect>
                                    <p:anim calcmode="lin" valueType="num">
                                      <p:cBhvr>
                                        <p:cTn id="22" dur="1000" fill="hold"/>
                                        <p:tgtEl>
                                          <p:spTgt spid="9">
                                            <p:txEl>
                                              <p:pRg st="0" end="0"/>
                                            </p:txEl>
                                          </p:spTgt>
                                        </p:tgtEl>
                                        <p:attrNameLst>
                                          <p:attrName>ppt_x</p:attrName>
                                        </p:attrNameLst>
                                      </p:cBhvr>
                                      <p:tavLst>
                                        <p:tav tm="0">
                                          <p:val>
                                            <p:strVal val="#ppt_x"/>
                                          </p:val>
                                        </p:tav>
                                        <p:tav tm="100000">
                                          <p:val>
                                            <p:strVal val="#ppt_x"/>
                                          </p:val>
                                        </p:tav>
                                      </p:tavLst>
                                    </p:anim>
                                    <p:anim calcmode="lin" valueType="num">
                                      <p:cBhvr>
                                        <p:cTn id="23" dur="1000" fill="hold"/>
                                        <p:tgtEl>
                                          <p:spTgt spid="9">
                                            <p:txEl>
                                              <p:pRg st="0" end="0"/>
                                            </p:txEl>
                                          </p:spTgt>
                                        </p:tgtEl>
                                        <p:attrNameLst>
                                          <p:attrName>ppt_y</p:attrName>
                                        </p:attrNameLst>
                                      </p:cBhvr>
                                      <p:tavLst>
                                        <p:tav tm="0">
                                          <p:val>
                                            <p:strVal val="#ppt_y+.1"/>
                                          </p:val>
                                        </p:tav>
                                        <p:tav tm="100000">
                                          <p:val>
                                            <p:strVal val="#ppt_y"/>
                                          </p:val>
                                        </p:tav>
                                      </p:tavLst>
                                    </p:anim>
                                  </p:childTnLst>
                                </p:cTn>
                              </p:par>
                              <p:par>
                                <p:cTn id="24" presetID="42" presetClass="entr" presetSubtype="0" fill="hold" nodeType="withEffect">
                                  <p:stCondLst>
                                    <p:cond delay="0"/>
                                  </p:stCondLst>
                                  <p:childTnLst>
                                    <p:set>
                                      <p:cBhvr>
                                        <p:cTn id="25" dur="1" fill="hold">
                                          <p:stCondLst>
                                            <p:cond delay="0"/>
                                          </p:stCondLst>
                                        </p:cTn>
                                        <p:tgtEl>
                                          <p:spTgt spid="9">
                                            <p:txEl>
                                              <p:pRg st="1" end="1"/>
                                            </p:txEl>
                                          </p:spTgt>
                                        </p:tgtEl>
                                        <p:attrNameLst>
                                          <p:attrName>style.visibility</p:attrName>
                                        </p:attrNameLst>
                                      </p:cBhvr>
                                      <p:to>
                                        <p:strVal val="visible"/>
                                      </p:to>
                                    </p:set>
                                    <p:animEffect transition="in" filter="fade">
                                      <p:cBhvr>
                                        <p:cTn id="26" dur="1000"/>
                                        <p:tgtEl>
                                          <p:spTgt spid="9">
                                            <p:txEl>
                                              <p:pRg st="1" end="1"/>
                                            </p:txEl>
                                          </p:spTgt>
                                        </p:tgtEl>
                                      </p:cBhvr>
                                    </p:animEffect>
                                    <p:anim calcmode="lin" valueType="num">
                                      <p:cBhvr>
                                        <p:cTn id="27" dur="1000" fill="hold"/>
                                        <p:tgtEl>
                                          <p:spTgt spid="9">
                                            <p:txEl>
                                              <p:pRg st="1" end="1"/>
                                            </p:txEl>
                                          </p:spTgt>
                                        </p:tgtEl>
                                        <p:attrNameLst>
                                          <p:attrName>ppt_x</p:attrName>
                                        </p:attrNameLst>
                                      </p:cBhvr>
                                      <p:tavLst>
                                        <p:tav tm="0">
                                          <p:val>
                                            <p:strVal val="#ppt_x"/>
                                          </p:val>
                                        </p:tav>
                                        <p:tav tm="100000">
                                          <p:val>
                                            <p:strVal val="#ppt_x"/>
                                          </p:val>
                                        </p:tav>
                                      </p:tavLst>
                                    </p:anim>
                                    <p:anim calcmode="lin" valueType="num">
                                      <p:cBhvr>
                                        <p:cTn id="28" dur="1000" fill="hold"/>
                                        <p:tgtEl>
                                          <p:spTgt spid="9">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Them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Office Theme</Template>
  <TotalTime>156</TotalTime>
  <Words>294</Words>
  <Application>Microsoft Office PowerPoint</Application>
  <PresentationFormat>On-screen Show (4:3)</PresentationFormat>
  <Paragraphs>23</Paragraphs>
  <Slides>4</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4</vt:i4>
      </vt:variant>
    </vt:vector>
  </HeadingPairs>
  <TitlesOfParts>
    <vt:vector size="8" baseType="lpstr">
      <vt:lpstr>Aptos</vt:lpstr>
      <vt:lpstr>Aptos Display</vt:lpstr>
      <vt:lpstr>Arial</vt:lpstr>
      <vt:lpstr>Office Theme</vt:lpstr>
      <vt:lpstr>PowerPoint Presentation</vt:lpstr>
      <vt:lpstr>PowerPoint Presentation</vt:lpstr>
      <vt:lpstr>    Knowing Jesus... Lk. 10:25-37</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Jerry Fite</dc:creator>
  <cp:lastModifiedBy>Norris Long</cp:lastModifiedBy>
  <cp:revision>3</cp:revision>
  <dcterms:created xsi:type="dcterms:W3CDTF">2026-05-31T20:02:31Z</dcterms:created>
  <dcterms:modified xsi:type="dcterms:W3CDTF">2026-06-01T01:14:45Z</dcterms:modified>
</cp:coreProperties>
</file>