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504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687A0-2C10-4682-9437-63C7D05A6DAA}" type="datetimeFigureOut">
              <a:rPr lang="en-US" smtClean="0"/>
              <a:t>3/29/2026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80EC-73CA-497F-8A21-9C14A38A4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647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687A0-2C10-4682-9437-63C7D05A6DAA}" type="datetimeFigureOut">
              <a:rPr lang="en-US" smtClean="0"/>
              <a:t>3/29/2026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80EC-73CA-497F-8A21-9C14A38A4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148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687A0-2C10-4682-9437-63C7D05A6DAA}" type="datetimeFigureOut">
              <a:rPr lang="en-US" smtClean="0"/>
              <a:t>3/29/2026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80EC-73CA-497F-8A21-9C14A38A4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996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687A0-2C10-4682-9437-63C7D05A6DAA}" type="datetimeFigureOut">
              <a:rPr lang="en-US" smtClean="0"/>
              <a:t>3/29/2026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80EC-73CA-497F-8A21-9C14A38A4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385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687A0-2C10-4682-9437-63C7D05A6DAA}" type="datetimeFigureOut">
              <a:rPr lang="en-US" smtClean="0"/>
              <a:t>3/29/2026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80EC-73CA-497F-8A21-9C14A38A4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413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687A0-2C10-4682-9437-63C7D05A6DAA}" type="datetimeFigureOut">
              <a:rPr lang="en-US" smtClean="0"/>
              <a:t>3/29/2026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80EC-73CA-497F-8A21-9C14A38A4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813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687A0-2C10-4682-9437-63C7D05A6DAA}" type="datetimeFigureOut">
              <a:rPr lang="en-US" smtClean="0"/>
              <a:t>3/29/2026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80EC-73CA-497F-8A21-9C14A38A4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083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687A0-2C10-4682-9437-63C7D05A6DAA}" type="datetimeFigureOut">
              <a:rPr lang="en-US" smtClean="0"/>
              <a:t>3/29/2026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80EC-73CA-497F-8A21-9C14A38A4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622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687A0-2C10-4682-9437-63C7D05A6DAA}" type="datetimeFigureOut">
              <a:rPr lang="en-US" smtClean="0"/>
              <a:t>3/29/2026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80EC-73CA-497F-8A21-9C14A38A4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848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687A0-2C10-4682-9437-63C7D05A6DAA}" type="datetimeFigureOut">
              <a:rPr lang="en-US" smtClean="0"/>
              <a:t>3/29/2026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80EC-73CA-497F-8A21-9C14A38A4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744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687A0-2C10-4682-9437-63C7D05A6DAA}" type="datetimeFigureOut">
              <a:rPr lang="en-US" smtClean="0"/>
              <a:t>3/29/2026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80EC-73CA-497F-8A21-9C14A38A4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74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2687A0-2C10-4682-9437-63C7D05A6DAA}" type="datetimeFigureOut">
              <a:rPr lang="en-US" smtClean="0"/>
              <a:t>3/29/2026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CF80EC-73CA-497F-8A21-9C14A38A41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059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B038A-8500-F79E-B9E3-5D85ADB62E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386FEE-0E47-D4DB-9BF9-1EAB54E427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74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1141833-0E61-4172-8CC0-83883AA0189A}"/>
              </a:ext>
            </a:extLst>
          </p:cNvPr>
          <p:cNvSpPr/>
          <p:nvPr/>
        </p:nvSpPr>
        <p:spPr>
          <a:xfrm>
            <a:off x="12617" y="0"/>
            <a:ext cx="9144000" cy="6858000"/>
          </a:xfrm>
          <a:prstGeom prst="rect">
            <a:avLst/>
          </a:prstGeom>
          <a:blipFill dpi="0" rotWithShape="1">
            <a:blip r:embed="rId2">
              <a:alphaModFix amt="18000"/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A2B057-93C7-4BF7-AD6C-6BCDC0B781B0}"/>
              </a:ext>
            </a:extLst>
          </p:cNvPr>
          <p:cNvSpPr txBox="1"/>
          <p:nvPr/>
        </p:nvSpPr>
        <p:spPr>
          <a:xfrm>
            <a:off x="2937975" y="2410819"/>
            <a:ext cx="683475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The church in Antioch </a:t>
            </a:r>
          </a:p>
          <a:p>
            <a:r>
              <a:rPr lang="en-US" sz="4000" b="1" dirty="0"/>
              <a:t>was flourishing…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AA6CB5-04B8-434E-B1A3-16F82133CC5C}"/>
              </a:ext>
            </a:extLst>
          </p:cNvPr>
          <p:cNvSpPr txBox="1"/>
          <p:nvPr/>
        </p:nvSpPr>
        <p:spPr>
          <a:xfrm>
            <a:off x="3657180" y="3847454"/>
            <a:ext cx="3225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6"/>
                </a:solidFill>
              </a:rPr>
              <a:t>Acts 11:19-30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4DE0F2-7C97-CF65-9E21-2556D4427285}"/>
              </a:ext>
            </a:extLst>
          </p:cNvPr>
          <p:cNvSpPr txBox="1"/>
          <p:nvPr/>
        </p:nvSpPr>
        <p:spPr>
          <a:xfrm>
            <a:off x="140627" y="4798730"/>
            <a:ext cx="5730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Vigorous and Healthy Growth...</a:t>
            </a:r>
          </a:p>
        </p:txBody>
      </p:sp>
    </p:spTree>
    <p:extLst>
      <p:ext uri="{BB962C8B-B14F-4D97-AF65-F5344CB8AC3E}">
        <p14:creationId xmlns:p14="http://schemas.microsoft.com/office/powerpoint/2010/main" val="370741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6B91C-36E8-A110-E0F3-FB753A4CE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8037C-BCA8-882D-B15E-B7DA3CF07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“Speaking the Word – “Preaching the Lord Jesus” </a:t>
            </a:r>
            <a:r>
              <a:rPr lang="en-US" dirty="0">
                <a:solidFill>
                  <a:srgbClr val="C00000"/>
                </a:solidFill>
              </a:rPr>
              <a:t>(Acts 11:19-20; cf. Acts 2:23-24, 34-36) </a:t>
            </a:r>
          </a:p>
          <a:p>
            <a:pPr marL="0" indent="0">
              <a:buNone/>
            </a:pPr>
            <a:r>
              <a:rPr lang="en-US" dirty="0"/>
              <a:t>	“Scattered” but not silent </a:t>
            </a:r>
          </a:p>
          <a:p>
            <a:pPr marL="0" indent="0">
              <a:buNone/>
            </a:pPr>
            <a:r>
              <a:rPr lang="en-US" dirty="0"/>
              <a:t>	 To “Jew” and “Greeks”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8073DFA-4FDB-F30F-9C02-ED67F340366B}"/>
              </a:ext>
            </a:extLst>
          </p:cNvPr>
          <p:cNvSpPr/>
          <p:nvPr/>
        </p:nvSpPr>
        <p:spPr>
          <a:xfrm>
            <a:off x="708660" y="230190"/>
            <a:ext cx="7886700" cy="1448435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E6CFB4-EF50-7FB3-D408-05AF2D3AA2B4}"/>
              </a:ext>
            </a:extLst>
          </p:cNvPr>
          <p:cNvSpPr txBox="1"/>
          <p:nvPr/>
        </p:nvSpPr>
        <p:spPr>
          <a:xfrm>
            <a:off x="1188720" y="731520"/>
            <a:ext cx="6572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Antioch: a “Flourishing” church</a:t>
            </a:r>
          </a:p>
        </p:txBody>
      </p:sp>
      <p:sp>
        <p:nvSpPr>
          <p:cNvPr id="6" name="Arrow: Notched Right 5">
            <a:extLst>
              <a:ext uri="{FF2B5EF4-FFF2-40B4-BE49-F238E27FC236}">
                <a16:creationId xmlns:a16="http://schemas.microsoft.com/office/drawing/2014/main" id="{88FC75C8-D8EA-37F0-9DD7-D86E109EAEAF}"/>
              </a:ext>
            </a:extLst>
          </p:cNvPr>
          <p:cNvSpPr/>
          <p:nvPr/>
        </p:nvSpPr>
        <p:spPr>
          <a:xfrm>
            <a:off x="1097280" y="2766060"/>
            <a:ext cx="514350" cy="480060"/>
          </a:xfrm>
          <a:prstGeom prst="notch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Arrow: Notched Right 6">
            <a:extLst>
              <a:ext uri="{FF2B5EF4-FFF2-40B4-BE49-F238E27FC236}">
                <a16:creationId xmlns:a16="http://schemas.microsoft.com/office/drawing/2014/main" id="{A47B61C0-EADE-32DC-4D97-2F30D3691C52}"/>
              </a:ext>
            </a:extLst>
          </p:cNvPr>
          <p:cNvSpPr/>
          <p:nvPr/>
        </p:nvSpPr>
        <p:spPr>
          <a:xfrm>
            <a:off x="1097280" y="3246120"/>
            <a:ext cx="514350" cy="480060"/>
          </a:xfrm>
          <a:prstGeom prst="notch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44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46701-60C1-3A93-32C9-DE85315F64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F21AF-254F-CDEE-0F4F-934C13248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7AAD8-5745-7075-D43F-12135B6DA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“Hand of the Lord was with them ...”               </a:t>
            </a:r>
            <a:r>
              <a:rPr lang="en-US" dirty="0">
                <a:solidFill>
                  <a:srgbClr val="C00000"/>
                </a:solidFill>
              </a:rPr>
              <a:t>(Acts 11:21) </a:t>
            </a:r>
          </a:p>
          <a:p>
            <a:pPr marL="0" indent="0">
              <a:buNone/>
            </a:pPr>
            <a:r>
              <a:rPr lang="en-US" dirty="0"/>
              <a:t>	“Great Number” of Believers...</a:t>
            </a:r>
          </a:p>
          <a:p>
            <a:pPr marL="0" indent="0">
              <a:buNone/>
            </a:pPr>
            <a:r>
              <a:rPr lang="en-US" dirty="0"/>
              <a:t>	 “Turned to the Lord”  - response to believing    	involves Repentance and Baptism                   	(Acts 3:19, Acts 2:38, Acts 11:18, Acts 19:5)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C1AF274-96A5-2F94-A715-DF0B0402A379}"/>
              </a:ext>
            </a:extLst>
          </p:cNvPr>
          <p:cNvSpPr/>
          <p:nvPr/>
        </p:nvSpPr>
        <p:spPr>
          <a:xfrm>
            <a:off x="708660" y="230190"/>
            <a:ext cx="7886700" cy="1448435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074D09-39E4-B33D-068D-5190BF0C01A0}"/>
              </a:ext>
            </a:extLst>
          </p:cNvPr>
          <p:cNvSpPr txBox="1"/>
          <p:nvPr/>
        </p:nvSpPr>
        <p:spPr>
          <a:xfrm>
            <a:off x="1188720" y="731520"/>
            <a:ext cx="6572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Antioch: a “Flourishing” church</a:t>
            </a:r>
          </a:p>
        </p:txBody>
      </p:sp>
      <p:sp>
        <p:nvSpPr>
          <p:cNvPr id="6" name="Arrow: Notched Right 5">
            <a:extLst>
              <a:ext uri="{FF2B5EF4-FFF2-40B4-BE49-F238E27FC236}">
                <a16:creationId xmlns:a16="http://schemas.microsoft.com/office/drawing/2014/main" id="{91BEAF00-C2E7-E02F-6DDF-6BC140CB5CBE}"/>
              </a:ext>
            </a:extLst>
          </p:cNvPr>
          <p:cNvSpPr/>
          <p:nvPr/>
        </p:nvSpPr>
        <p:spPr>
          <a:xfrm>
            <a:off x="1062990" y="2708910"/>
            <a:ext cx="514350" cy="480060"/>
          </a:xfrm>
          <a:prstGeom prst="notch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Arrow: Notched Right 6">
            <a:extLst>
              <a:ext uri="{FF2B5EF4-FFF2-40B4-BE49-F238E27FC236}">
                <a16:creationId xmlns:a16="http://schemas.microsoft.com/office/drawing/2014/main" id="{7110372C-6841-30A5-0406-20CC3D9EFBE7}"/>
              </a:ext>
            </a:extLst>
          </p:cNvPr>
          <p:cNvSpPr/>
          <p:nvPr/>
        </p:nvSpPr>
        <p:spPr>
          <a:xfrm>
            <a:off x="1062990" y="3246120"/>
            <a:ext cx="514350" cy="480060"/>
          </a:xfrm>
          <a:prstGeom prst="notch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405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546BF6-2831-A291-0F58-1203627608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A071D-F3D2-1C2B-EF1F-B7CA09F72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CA479-0EBC-E34D-877D-D04B5320E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Work of Barnabas and Paul </a:t>
            </a:r>
            <a:r>
              <a:rPr lang="en-US" dirty="0">
                <a:solidFill>
                  <a:srgbClr val="C00000"/>
                </a:solidFill>
              </a:rPr>
              <a:t>(Acts 11:22-26) </a:t>
            </a:r>
          </a:p>
          <a:p>
            <a:pPr marL="0" indent="0">
              <a:buNone/>
            </a:pPr>
            <a:r>
              <a:rPr lang="en-US" dirty="0"/>
              <a:t>	Could see the “grace of God” </a:t>
            </a:r>
          </a:p>
          <a:p>
            <a:pPr marL="0" indent="0">
              <a:buNone/>
            </a:pPr>
            <a:r>
              <a:rPr lang="en-US" dirty="0"/>
              <a:t>	 Gladness and Exhortation – with purpose 	 cleave to the Lord </a:t>
            </a:r>
          </a:p>
          <a:p>
            <a:pPr marL="0" indent="0">
              <a:buNone/>
            </a:pPr>
            <a:r>
              <a:rPr lang="en-US" dirty="0"/>
              <a:t>              “Much people added to the Lord” </a:t>
            </a:r>
          </a:p>
          <a:p>
            <a:pPr marL="0" indent="0">
              <a:buNone/>
            </a:pPr>
            <a:r>
              <a:rPr lang="en-US" dirty="0"/>
              <a:t>              Seeks Paul’s help – “taught much people” </a:t>
            </a:r>
          </a:p>
          <a:p>
            <a:pPr marL="0" indent="0">
              <a:buNone/>
            </a:pPr>
            <a:r>
              <a:rPr lang="en-US" dirty="0"/>
              <a:t>              “disciples” “called “Christians” first in   	   	Antioch” </a:t>
            </a:r>
            <a:r>
              <a:rPr lang="en-US" dirty="0">
                <a:solidFill>
                  <a:srgbClr val="C00000"/>
                </a:solidFill>
              </a:rPr>
              <a:t>(Isa. 62:2)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4CE9D1-7055-9CFB-FCC7-8F6B2ECC821C}"/>
              </a:ext>
            </a:extLst>
          </p:cNvPr>
          <p:cNvSpPr/>
          <p:nvPr/>
        </p:nvSpPr>
        <p:spPr>
          <a:xfrm>
            <a:off x="708660" y="230190"/>
            <a:ext cx="7886700" cy="1448435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90AA71-1528-48CF-58AC-43121238EA6A}"/>
              </a:ext>
            </a:extLst>
          </p:cNvPr>
          <p:cNvSpPr txBox="1"/>
          <p:nvPr/>
        </p:nvSpPr>
        <p:spPr>
          <a:xfrm>
            <a:off x="1188720" y="731520"/>
            <a:ext cx="6572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Antioch: a “Flourishing” church</a:t>
            </a:r>
          </a:p>
        </p:txBody>
      </p:sp>
      <p:sp>
        <p:nvSpPr>
          <p:cNvPr id="6" name="Arrow: Notched Right 5">
            <a:extLst>
              <a:ext uri="{FF2B5EF4-FFF2-40B4-BE49-F238E27FC236}">
                <a16:creationId xmlns:a16="http://schemas.microsoft.com/office/drawing/2014/main" id="{97D23351-29E8-B305-49B5-83543DFE8F03}"/>
              </a:ext>
            </a:extLst>
          </p:cNvPr>
          <p:cNvSpPr/>
          <p:nvPr/>
        </p:nvSpPr>
        <p:spPr>
          <a:xfrm>
            <a:off x="1022985" y="2324935"/>
            <a:ext cx="514350" cy="480060"/>
          </a:xfrm>
          <a:prstGeom prst="notch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Arrow: Notched Right 6">
            <a:extLst>
              <a:ext uri="{FF2B5EF4-FFF2-40B4-BE49-F238E27FC236}">
                <a16:creationId xmlns:a16="http://schemas.microsoft.com/office/drawing/2014/main" id="{C82B71B0-80B3-622A-9648-D13F86DFB471}"/>
              </a:ext>
            </a:extLst>
          </p:cNvPr>
          <p:cNvSpPr/>
          <p:nvPr/>
        </p:nvSpPr>
        <p:spPr>
          <a:xfrm>
            <a:off x="1022985" y="3013413"/>
            <a:ext cx="514350" cy="480060"/>
          </a:xfrm>
          <a:prstGeom prst="notch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Arrow: Notched Right 7">
            <a:extLst>
              <a:ext uri="{FF2B5EF4-FFF2-40B4-BE49-F238E27FC236}">
                <a16:creationId xmlns:a16="http://schemas.microsoft.com/office/drawing/2014/main" id="{1C745C1E-ECCE-A7A2-4FDB-EC6A0AD18F3E}"/>
              </a:ext>
            </a:extLst>
          </p:cNvPr>
          <p:cNvSpPr/>
          <p:nvPr/>
        </p:nvSpPr>
        <p:spPr>
          <a:xfrm>
            <a:off x="1062990" y="3701891"/>
            <a:ext cx="514350" cy="480060"/>
          </a:xfrm>
          <a:prstGeom prst="notch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Arrow: Notched Right 8">
            <a:extLst>
              <a:ext uri="{FF2B5EF4-FFF2-40B4-BE49-F238E27FC236}">
                <a16:creationId xmlns:a16="http://schemas.microsoft.com/office/drawing/2014/main" id="{8C09AA84-FA05-AC9E-01B7-3B72A6915E52}"/>
              </a:ext>
            </a:extLst>
          </p:cNvPr>
          <p:cNvSpPr/>
          <p:nvPr/>
        </p:nvSpPr>
        <p:spPr>
          <a:xfrm>
            <a:off x="1062990" y="4266962"/>
            <a:ext cx="514350" cy="480060"/>
          </a:xfrm>
          <a:prstGeom prst="notch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Arrow: Notched Right 9">
            <a:extLst>
              <a:ext uri="{FF2B5EF4-FFF2-40B4-BE49-F238E27FC236}">
                <a16:creationId xmlns:a16="http://schemas.microsoft.com/office/drawing/2014/main" id="{18C81FC8-B27B-9216-5D55-217140395073}"/>
              </a:ext>
            </a:extLst>
          </p:cNvPr>
          <p:cNvSpPr/>
          <p:nvPr/>
        </p:nvSpPr>
        <p:spPr>
          <a:xfrm>
            <a:off x="1062990" y="4881958"/>
            <a:ext cx="514350" cy="480060"/>
          </a:xfrm>
          <a:prstGeom prst="notch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6163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D7F61-3D37-E561-3AFE-5B8FF353F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7449B40-B5F5-081F-F17B-0FE16D5DA76F}"/>
              </a:ext>
            </a:extLst>
          </p:cNvPr>
          <p:cNvSpPr/>
          <p:nvPr/>
        </p:nvSpPr>
        <p:spPr>
          <a:xfrm>
            <a:off x="12617" y="0"/>
            <a:ext cx="9144000" cy="6858000"/>
          </a:xfrm>
          <a:prstGeom prst="rect">
            <a:avLst/>
          </a:prstGeom>
          <a:blipFill dpi="0" rotWithShape="1">
            <a:blip r:embed="rId2">
              <a:alphaModFix amt="18000"/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68944A-0162-00B3-AE2A-582EA2F07AED}"/>
              </a:ext>
            </a:extLst>
          </p:cNvPr>
          <p:cNvSpPr txBox="1"/>
          <p:nvPr/>
        </p:nvSpPr>
        <p:spPr>
          <a:xfrm>
            <a:off x="2937975" y="2410819"/>
            <a:ext cx="683475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The church in Antioch </a:t>
            </a:r>
          </a:p>
          <a:p>
            <a:r>
              <a:rPr lang="en-US" sz="4000" b="1" dirty="0"/>
              <a:t>was flourishing…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032233-2E9A-DFBB-0E3D-FF10B95DFB86}"/>
              </a:ext>
            </a:extLst>
          </p:cNvPr>
          <p:cNvSpPr txBox="1"/>
          <p:nvPr/>
        </p:nvSpPr>
        <p:spPr>
          <a:xfrm>
            <a:off x="3657180" y="3847454"/>
            <a:ext cx="3225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6"/>
                </a:solidFill>
              </a:rPr>
              <a:t>Acts 11:19-30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AD43DE-84ED-CDB8-CD76-250D4BF0E43E}"/>
              </a:ext>
            </a:extLst>
          </p:cNvPr>
          <p:cNvSpPr txBox="1"/>
          <p:nvPr/>
        </p:nvSpPr>
        <p:spPr>
          <a:xfrm>
            <a:off x="72583" y="5003741"/>
            <a:ext cx="5730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Vigorous and Healthy Growth...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EA5A29-9D9B-5CA0-21C1-35C5AC0962E5}"/>
              </a:ext>
            </a:extLst>
          </p:cNvPr>
          <p:cNvSpPr txBox="1"/>
          <p:nvPr/>
        </p:nvSpPr>
        <p:spPr>
          <a:xfrm>
            <a:off x="384591" y="1023262"/>
            <a:ext cx="32725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Working:</a:t>
            </a:r>
            <a:r>
              <a:rPr lang="en-US" sz="2400" dirty="0"/>
              <a:t> Speaking and preaching the Word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757124-78B1-9762-119D-FE1DCBE8A099}"/>
              </a:ext>
            </a:extLst>
          </p:cNvPr>
          <p:cNvSpPr txBox="1"/>
          <p:nvPr/>
        </p:nvSpPr>
        <p:spPr>
          <a:xfrm>
            <a:off x="3686612" y="967779"/>
            <a:ext cx="25795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Pray</a:t>
            </a:r>
            <a:r>
              <a:rPr lang="en-US" sz="2400" dirty="0"/>
              <a:t> that the hand of the Lord will be with us, </a:t>
            </a:r>
            <a:r>
              <a:rPr lang="en-US" sz="2400" b="1" dirty="0">
                <a:solidFill>
                  <a:schemeClr val="accent6"/>
                </a:solidFill>
              </a:rPr>
              <a:t>(Col. 4:2)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4D59CA-B3FE-0A1F-B110-F8AD823F32C3}"/>
              </a:ext>
            </a:extLst>
          </p:cNvPr>
          <p:cNvSpPr txBox="1"/>
          <p:nvPr/>
        </p:nvSpPr>
        <p:spPr>
          <a:xfrm>
            <a:off x="6551346" y="958869"/>
            <a:ext cx="23201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Exhorting  with Joy </a:t>
            </a:r>
            <a:r>
              <a:rPr lang="en-US" sz="2400" dirty="0"/>
              <a:t>– “Cleave to the Lord” </a:t>
            </a:r>
          </a:p>
        </p:txBody>
      </p:sp>
    </p:spTree>
    <p:extLst>
      <p:ext uri="{BB962C8B-B14F-4D97-AF65-F5344CB8AC3E}">
        <p14:creationId xmlns:p14="http://schemas.microsoft.com/office/powerpoint/2010/main" val="1934180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9712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</TotalTime>
  <Words>250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Jerry Fite</cp:lastModifiedBy>
  <cp:revision>1</cp:revision>
  <dcterms:created xsi:type="dcterms:W3CDTF">2026-03-29T11:20:27Z</dcterms:created>
  <dcterms:modified xsi:type="dcterms:W3CDTF">2026-03-29T13:17:16Z</dcterms:modified>
</cp:coreProperties>
</file>