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4" r:id="rId8"/>
    <p:sldId id="263" r:id="rId9"/>
    <p:sldId id="257"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3" autoAdjust="0"/>
    <p:restoredTop sz="94660"/>
  </p:normalViewPr>
  <p:slideViewPr>
    <p:cSldViewPr snapToGrid="0" showGuides="1">
      <p:cViewPr varScale="1">
        <p:scale>
          <a:sx n="54" d="100"/>
          <a:sy n="54" d="100"/>
        </p:scale>
        <p:origin x="1320" y="2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BF59C5-2529-46F3-B3E7-F6AA9828482E}" type="datetimeFigureOut">
              <a:rPr lang="en-US" smtClean="0"/>
              <a:t>1/18/2026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E890421-ACAE-4BC9-A25B-D34F2922A505}" type="slidenum">
              <a:rPr lang="en-US" smtClean="0"/>
              <a:t>‹#›</a:t>
            </a:fld>
            <a:endParaRPr lang="en-US" dirty="0"/>
          </a:p>
        </p:txBody>
      </p:sp>
    </p:spTree>
    <p:extLst>
      <p:ext uri="{BB962C8B-B14F-4D97-AF65-F5344CB8AC3E}">
        <p14:creationId xmlns:p14="http://schemas.microsoft.com/office/powerpoint/2010/main" val="1090459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BF59C5-2529-46F3-B3E7-F6AA9828482E}" type="datetimeFigureOut">
              <a:rPr lang="en-US" smtClean="0"/>
              <a:t>1/18/2026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E890421-ACAE-4BC9-A25B-D34F2922A505}" type="slidenum">
              <a:rPr lang="en-US" smtClean="0"/>
              <a:t>‹#›</a:t>
            </a:fld>
            <a:endParaRPr lang="en-US" dirty="0"/>
          </a:p>
        </p:txBody>
      </p:sp>
    </p:spTree>
    <p:extLst>
      <p:ext uri="{BB962C8B-B14F-4D97-AF65-F5344CB8AC3E}">
        <p14:creationId xmlns:p14="http://schemas.microsoft.com/office/powerpoint/2010/main" val="2532155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BF59C5-2529-46F3-B3E7-F6AA9828482E}" type="datetimeFigureOut">
              <a:rPr lang="en-US" smtClean="0"/>
              <a:t>1/18/2026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E890421-ACAE-4BC9-A25B-D34F2922A505}" type="slidenum">
              <a:rPr lang="en-US" smtClean="0"/>
              <a:t>‹#›</a:t>
            </a:fld>
            <a:endParaRPr lang="en-US" dirty="0"/>
          </a:p>
        </p:txBody>
      </p:sp>
    </p:spTree>
    <p:extLst>
      <p:ext uri="{BB962C8B-B14F-4D97-AF65-F5344CB8AC3E}">
        <p14:creationId xmlns:p14="http://schemas.microsoft.com/office/powerpoint/2010/main" val="3254490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BF59C5-2529-46F3-B3E7-F6AA9828482E}" type="datetimeFigureOut">
              <a:rPr lang="en-US" smtClean="0"/>
              <a:t>1/18/2026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E890421-ACAE-4BC9-A25B-D34F2922A505}" type="slidenum">
              <a:rPr lang="en-US" smtClean="0"/>
              <a:t>‹#›</a:t>
            </a:fld>
            <a:endParaRPr lang="en-US" dirty="0"/>
          </a:p>
        </p:txBody>
      </p:sp>
    </p:spTree>
    <p:extLst>
      <p:ext uri="{BB962C8B-B14F-4D97-AF65-F5344CB8AC3E}">
        <p14:creationId xmlns:p14="http://schemas.microsoft.com/office/powerpoint/2010/main" val="425396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BF59C5-2529-46F3-B3E7-F6AA9828482E}" type="datetimeFigureOut">
              <a:rPr lang="en-US" smtClean="0"/>
              <a:t>1/18/2026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E890421-ACAE-4BC9-A25B-D34F2922A505}" type="slidenum">
              <a:rPr lang="en-US" smtClean="0"/>
              <a:t>‹#›</a:t>
            </a:fld>
            <a:endParaRPr lang="en-US" dirty="0"/>
          </a:p>
        </p:txBody>
      </p:sp>
    </p:spTree>
    <p:extLst>
      <p:ext uri="{BB962C8B-B14F-4D97-AF65-F5344CB8AC3E}">
        <p14:creationId xmlns:p14="http://schemas.microsoft.com/office/powerpoint/2010/main" val="211548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BF59C5-2529-46F3-B3E7-F6AA9828482E}" type="datetimeFigureOut">
              <a:rPr lang="en-US" smtClean="0"/>
              <a:t>1/18/2026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E890421-ACAE-4BC9-A25B-D34F2922A505}" type="slidenum">
              <a:rPr lang="en-US" smtClean="0"/>
              <a:t>‹#›</a:t>
            </a:fld>
            <a:endParaRPr lang="en-US" dirty="0"/>
          </a:p>
        </p:txBody>
      </p:sp>
    </p:spTree>
    <p:extLst>
      <p:ext uri="{BB962C8B-B14F-4D97-AF65-F5344CB8AC3E}">
        <p14:creationId xmlns:p14="http://schemas.microsoft.com/office/powerpoint/2010/main" val="3767298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BF59C5-2529-46F3-B3E7-F6AA9828482E}" type="datetimeFigureOut">
              <a:rPr lang="en-US" smtClean="0"/>
              <a:t>1/18/2026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E890421-ACAE-4BC9-A25B-D34F2922A505}" type="slidenum">
              <a:rPr lang="en-US" smtClean="0"/>
              <a:t>‹#›</a:t>
            </a:fld>
            <a:endParaRPr lang="en-US" dirty="0"/>
          </a:p>
        </p:txBody>
      </p:sp>
    </p:spTree>
    <p:extLst>
      <p:ext uri="{BB962C8B-B14F-4D97-AF65-F5344CB8AC3E}">
        <p14:creationId xmlns:p14="http://schemas.microsoft.com/office/powerpoint/2010/main" val="2199598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BF59C5-2529-46F3-B3E7-F6AA9828482E}" type="datetimeFigureOut">
              <a:rPr lang="en-US" smtClean="0"/>
              <a:t>1/18/2026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E890421-ACAE-4BC9-A25B-D34F2922A505}" type="slidenum">
              <a:rPr lang="en-US" smtClean="0"/>
              <a:t>‹#›</a:t>
            </a:fld>
            <a:endParaRPr lang="en-US" dirty="0"/>
          </a:p>
        </p:txBody>
      </p:sp>
    </p:spTree>
    <p:extLst>
      <p:ext uri="{BB962C8B-B14F-4D97-AF65-F5344CB8AC3E}">
        <p14:creationId xmlns:p14="http://schemas.microsoft.com/office/powerpoint/2010/main" val="3507874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BF59C5-2529-46F3-B3E7-F6AA9828482E}" type="datetimeFigureOut">
              <a:rPr lang="en-US" smtClean="0"/>
              <a:t>1/18/2026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E890421-ACAE-4BC9-A25B-D34F2922A505}" type="slidenum">
              <a:rPr lang="en-US" smtClean="0"/>
              <a:t>‹#›</a:t>
            </a:fld>
            <a:endParaRPr lang="en-US" dirty="0"/>
          </a:p>
        </p:txBody>
      </p:sp>
    </p:spTree>
    <p:extLst>
      <p:ext uri="{BB962C8B-B14F-4D97-AF65-F5344CB8AC3E}">
        <p14:creationId xmlns:p14="http://schemas.microsoft.com/office/powerpoint/2010/main" val="3875763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BF59C5-2529-46F3-B3E7-F6AA9828482E}" type="datetimeFigureOut">
              <a:rPr lang="en-US" smtClean="0"/>
              <a:t>1/18/2026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E890421-ACAE-4BC9-A25B-D34F2922A505}" type="slidenum">
              <a:rPr lang="en-US" smtClean="0"/>
              <a:t>‹#›</a:t>
            </a:fld>
            <a:endParaRPr lang="en-US" dirty="0"/>
          </a:p>
        </p:txBody>
      </p:sp>
    </p:spTree>
    <p:extLst>
      <p:ext uri="{BB962C8B-B14F-4D97-AF65-F5344CB8AC3E}">
        <p14:creationId xmlns:p14="http://schemas.microsoft.com/office/powerpoint/2010/main" val="3830540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DBF59C5-2529-46F3-B3E7-F6AA9828482E}" type="datetimeFigureOut">
              <a:rPr lang="en-US" smtClean="0"/>
              <a:t>1/18/2026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E890421-ACAE-4BC9-A25B-D34F2922A505}" type="slidenum">
              <a:rPr lang="en-US" smtClean="0"/>
              <a:t>‹#›</a:t>
            </a:fld>
            <a:endParaRPr lang="en-US" dirty="0"/>
          </a:p>
        </p:txBody>
      </p:sp>
    </p:spTree>
    <p:extLst>
      <p:ext uri="{BB962C8B-B14F-4D97-AF65-F5344CB8AC3E}">
        <p14:creationId xmlns:p14="http://schemas.microsoft.com/office/powerpoint/2010/main" val="1023377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DBF59C5-2529-46F3-B3E7-F6AA9828482E}" type="datetimeFigureOut">
              <a:rPr lang="en-US" smtClean="0"/>
              <a:t>1/18/2026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E890421-ACAE-4BC9-A25B-D34F2922A505}" type="slidenum">
              <a:rPr lang="en-US" smtClean="0"/>
              <a:t>‹#›</a:t>
            </a:fld>
            <a:endParaRPr lang="en-US" dirty="0"/>
          </a:p>
        </p:txBody>
      </p:sp>
    </p:spTree>
    <p:extLst>
      <p:ext uri="{BB962C8B-B14F-4D97-AF65-F5344CB8AC3E}">
        <p14:creationId xmlns:p14="http://schemas.microsoft.com/office/powerpoint/2010/main" val="40796863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E4FB5-D77A-5C14-7489-983910D4C88C}"/>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1E01467E-399F-3C59-51AB-A05CDE04D05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00136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4EA2B1-FFFA-882C-A228-4223AB13A66F}"/>
              </a:ext>
            </a:extLst>
          </p:cNvPr>
          <p:cNvSpPr txBox="1"/>
          <p:nvPr/>
        </p:nvSpPr>
        <p:spPr>
          <a:xfrm>
            <a:off x="1534332" y="2138766"/>
            <a:ext cx="6075336" cy="1938992"/>
          </a:xfrm>
          <a:prstGeom prst="rect">
            <a:avLst/>
          </a:prstGeom>
          <a:noFill/>
        </p:spPr>
        <p:txBody>
          <a:bodyPr wrap="square" rtlCol="0">
            <a:spAutoFit/>
          </a:bodyPr>
          <a:lstStyle/>
          <a:p>
            <a:pPr algn="ctr"/>
            <a:r>
              <a:rPr lang="en-US" sz="4000" b="1" dirty="0"/>
              <a:t>Uncovering the harmonizing Truth  in Scripture</a:t>
            </a:r>
          </a:p>
        </p:txBody>
      </p:sp>
      <p:sp>
        <p:nvSpPr>
          <p:cNvPr id="3" name="TextBox 2">
            <a:extLst>
              <a:ext uri="{FF2B5EF4-FFF2-40B4-BE49-F238E27FC236}">
                <a16:creationId xmlns:a16="http://schemas.microsoft.com/office/drawing/2014/main" id="{3F4FFAA1-651F-E9D1-B358-775FCC9169D5}"/>
              </a:ext>
            </a:extLst>
          </p:cNvPr>
          <p:cNvSpPr txBox="1"/>
          <p:nvPr/>
        </p:nvSpPr>
        <p:spPr>
          <a:xfrm>
            <a:off x="232474" y="294467"/>
            <a:ext cx="6865749" cy="954107"/>
          </a:xfrm>
          <a:prstGeom prst="rect">
            <a:avLst/>
          </a:prstGeom>
          <a:noFill/>
        </p:spPr>
        <p:txBody>
          <a:bodyPr wrap="square" rtlCol="0">
            <a:spAutoFit/>
          </a:bodyPr>
          <a:lstStyle/>
          <a:p>
            <a:r>
              <a:rPr lang="en-US" sz="2800" dirty="0"/>
              <a:t>Give diligence  - (Study) ... Handling aright  the word of truth </a:t>
            </a:r>
            <a:r>
              <a:rPr lang="en-US" sz="2800" dirty="0">
                <a:solidFill>
                  <a:srgbClr val="C00000"/>
                </a:solidFill>
              </a:rPr>
              <a:t>(2 Timothy 2:15)</a:t>
            </a:r>
          </a:p>
        </p:txBody>
      </p:sp>
    </p:spTree>
    <p:extLst>
      <p:ext uri="{BB962C8B-B14F-4D97-AF65-F5344CB8AC3E}">
        <p14:creationId xmlns:p14="http://schemas.microsoft.com/office/powerpoint/2010/main" val="3769341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C0D1C-379F-EB91-08F6-04D475558275}"/>
              </a:ext>
            </a:extLst>
          </p:cNvPr>
          <p:cNvSpPr>
            <a:spLocks noGrp="1"/>
          </p:cNvSpPr>
          <p:nvPr>
            <p:ph type="title"/>
          </p:nvPr>
        </p:nvSpPr>
        <p:spPr/>
        <p:txBody>
          <a:bodyPr/>
          <a:lstStyle/>
          <a:p>
            <a:r>
              <a:rPr lang="en-US" dirty="0"/>
              <a:t>                  I Corinthians 14  </a:t>
            </a:r>
          </a:p>
        </p:txBody>
      </p:sp>
      <p:sp>
        <p:nvSpPr>
          <p:cNvPr id="3" name="Text Placeholder 2">
            <a:extLst>
              <a:ext uri="{FF2B5EF4-FFF2-40B4-BE49-F238E27FC236}">
                <a16:creationId xmlns:a16="http://schemas.microsoft.com/office/drawing/2014/main" id="{499F538F-8866-D900-7465-9574CC772253}"/>
              </a:ext>
            </a:extLst>
          </p:cNvPr>
          <p:cNvSpPr>
            <a:spLocks noGrp="1"/>
          </p:cNvSpPr>
          <p:nvPr>
            <p:ph type="body" idx="1"/>
          </p:nvPr>
        </p:nvSpPr>
        <p:spPr/>
        <p:txBody>
          <a:bodyPr>
            <a:normAutofit/>
          </a:bodyPr>
          <a:lstStyle/>
          <a:p>
            <a:r>
              <a:rPr lang="en-US" sz="2800" dirty="0"/>
              <a:t>Verse 22</a:t>
            </a:r>
          </a:p>
        </p:txBody>
      </p:sp>
      <p:sp>
        <p:nvSpPr>
          <p:cNvPr id="4" name="Content Placeholder 3">
            <a:extLst>
              <a:ext uri="{FF2B5EF4-FFF2-40B4-BE49-F238E27FC236}">
                <a16:creationId xmlns:a16="http://schemas.microsoft.com/office/drawing/2014/main" id="{1802CE81-AA13-5995-3366-95462B925101}"/>
              </a:ext>
            </a:extLst>
          </p:cNvPr>
          <p:cNvSpPr>
            <a:spLocks noGrp="1"/>
          </p:cNvSpPr>
          <p:nvPr>
            <p:ph sz="half" idx="2"/>
          </p:nvPr>
        </p:nvSpPr>
        <p:spPr/>
        <p:txBody>
          <a:bodyPr/>
          <a:lstStyle/>
          <a:p>
            <a:r>
              <a:rPr lang="en-US" dirty="0">
                <a:solidFill>
                  <a:srgbClr val="C00000"/>
                </a:solidFill>
              </a:rPr>
              <a:t>Wherefore tongues are for a sign, </a:t>
            </a:r>
            <a:r>
              <a:rPr lang="en-US" dirty="0"/>
              <a:t>not to them that believe, </a:t>
            </a:r>
            <a:r>
              <a:rPr lang="en-US" dirty="0">
                <a:solidFill>
                  <a:srgbClr val="C00000"/>
                </a:solidFill>
              </a:rPr>
              <a:t>but to the unbelieving</a:t>
            </a:r>
            <a:r>
              <a:rPr lang="en-US" dirty="0"/>
              <a:t>: but prophesying is for a sign, not to the unbelieving, but to them that believe.</a:t>
            </a:r>
          </a:p>
        </p:txBody>
      </p:sp>
      <p:sp>
        <p:nvSpPr>
          <p:cNvPr id="5" name="Text Placeholder 4">
            <a:extLst>
              <a:ext uri="{FF2B5EF4-FFF2-40B4-BE49-F238E27FC236}">
                <a16:creationId xmlns:a16="http://schemas.microsoft.com/office/drawing/2014/main" id="{A1CE9727-03F4-603C-C153-B40549E73604}"/>
              </a:ext>
            </a:extLst>
          </p:cNvPr>
          <p:cNvSpPr>
            <a:spLocks noGrp="1"/>
          </p:cNvSpPr>
          <p:nvPr>
            <p:ph type="body" sz="quarter" idx="3"/>
          </p:nvPr>
        </p:nvSpPr>
        <p:spPr/>
        <p:txBody>
          <a:bodyPr/>
          <a:lstStyle/>
          <a:p>
            <a:r>
              <a:rPr lang="en-US" dirty="0"/>
              <a:t>Verse 23 </a:t>
            </a:r>
          </a:p>
        </p:txBody>
      </p:sp>
      <p:sp>
        <p:nvSpPr>
          <p:cNvPr id="6" name="Content Placeholder 5">
            <a:extLst>
              <a:ext uri="{FF2B5EF4-FFF2-40B4-BE49-F238E27FC236}">
                <a16:creationId xmlns:a16="http://schemas.microsoft.com/office/drawing/2014/main" id="{7F2B1DA9-CCF6-52FF-C591-7934C97227AB}"/>
              </a:ext>
            </a:extLst>
          </p:cNvPr>
          <p:cNvSpPr>
            <a:spLocks noGrp="1"/>
          </p:cNvSpPr>
          <p:nvPr>
            <p:ph sz="quarter" idx="4"/>
          </p:nvPr>
        </p:nvSpPr>
        <p:spPr/>
        <p:txBody>
          <a:bodyPr/>
          <a:lstStyle/>
          <a:p>
            <a:r>
              <a:rPr lang="en-US" dirty="0"/>
              <a:t>If therefore the whole church be assembled together </a:t>
            </a:r>
            <a:r>
              <a:rPr lang="en-US" dirty="0">
                <a:solidFill>
                  <a:srgbClr val="C00000"/>
                </a:solidFill>
              </a:rPr>
              <a:t>and all speak with tongues,</a:t>
            </a:r>
            <a:r>
              <a:rPr lang="en-US" dirty="0"/>
              <a:t> and </a:t>
            </a:r>
            <a:r>
              <a:rPr lang="en-US" dirty="0">
                <a:solidFill>
                  <a:srgbClr val="C00000"/>
                </a:solidFill>
              </a:rPr>
              <a:t>there come in men unlearned or unbelieving, </a:t>
            </a:r>
            <a:r>
              <a:rPr lang="en-US" dirty="0"/>
              <a:t>will they not say that ye are mad?</a:t>
            </a:r>
          </a:p>
        </p:txBody>
      </p:sp>
      <p:cxnSp>
        <p:nvCxnSpPr>
          <p:cNvPr id="8" name="Straight Connector 7">
            <a:extLst>
              <a:ext uri="{FF2B5EF4-FFF2-40B4-BE49-F238E27FC236}">
                <a16:creationId xmlns:a16="http://schemas.microsoft.com/office/drawing/2014/main" id="{E5EFE477-BA81-597B-2F4B-3AA94A723F94}"/>
              </a:ext>
            </a:extLst>
          </p:cNvPr>
          <p:cNvCxnSpPr/>
          <p:nvPr/>
        </p:nvCxnSpPr>
        <p:spPr>
          <a:xfrm>
            <a:off x="6912244" y="5207431"/>
            <a:ext cx="1177871" cy="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BB139AED-7907-8013-6083-530A59A1C485}"/>
              </a:ext>
            </a:extLst>
          </p:cNvPr>
          <p:cNvCxnSpPr/>
          <p:nvPr/>
        </p:nvCxnSpPr>
        <p:spPr>
          <a:xfrm>
            <a:off x="5005953" y="5594888"/>
            <a:ext cx="2634711" cy="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1DEE31A6-5EAB-C53C-CB40-7D91A8A48783}"/>
              </a:ext>
            </a:extLst>
          </p:cNvPr>
          <p:cNvCxnSpPr>
            <a:cxnSpLocks/>
          </p:cNvCxnSpPr>
          <p:nvPr/>
        </p:nvCxnSpPr>
        <p:spPr>
          <a:xfrm>
            <a:off x="5005953" y="5982346"/>
            <a:ext cx="728420" cy="0"/>
          </a:xfrm>
          <a:prstGeom prst="line">
            <a:avLst/>
          </a:prstGeom>
          <a:ln w="57150"/>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315A1F54-990A-7901-36AD-A833BF23A893}"/>
              </a:ext>
            </a:extLst>
          </p:cNvPr>
          <p:cNvSpPr txBox="1"/>
          <p:nvPr/>
        </p:nvSpPr>
        <p:spPr>
          <a:xfrm>
            <a:off x="3006671" y="6200486"/>
            <a:ext cx="3998563" cy="584775"/>
          </a:xfrm>
          <a:prstGeom prst="rect">
            <a:avLst/>
          </a:prstGeom>
          <a:noFill/>
        </p:spPr>
        <p:txBody>
          <a:bodyPr wrap="square" rtlCol="0">
            <a:spAutoFit/>
          </a:bodyPr>
          <a:lstStyle/>
          <a:p>
            <a:r>
              <a:rPr lang="en-US" sz="3200" dirty="0">
                <a:solidFill>
                  <a:srgbClr val="FF0000"/>
                </a:solidFill>
              </a:rPr>
              <a:t>Contradiction???</a:t>
            </a:r>
          </a:p>
        </p:txBody>
      </p:sp>
    </p:spTree>
    <p:extLst>
      <p:ext uri="{BB962C8B-B14F-4D97-AF65-F5344CB8AC3E}">
        <p14:creationId xmlns:p14="http://schemas.microsoft.com/office/powerpoint/2010/main" val="360165653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1000"/>
                                        <p:tgtEl>
                                          <p:spTgt spid="14"/>
                                        </p:tgtEl>
                                      </p:cBhvr>
                                    </p:animEffect>
                                    <p:anim calcmode="lin" valueType="num">
                                      <p:cBhvr>
                                        <p:cTn id="23" dur="1000" fill="hold"/>
                                        <p:tgtEl>
                                          <p:spTgt spid="14"/>
                                        </p:tgtEl>
                                        <p:attrNameLst>
                                          <p:attrName>ppt_x</p:attrName>
                                        </p:attrNameLst>
                                      </p:cBhvr>
                                      <p:tavLst>
                                        <p:tav tm="0">
                                          <p:val>
                                            <p:strVal val="#ppt_x"/>
                                          </p:val>
                                        </p:tav>
                                        <p:tav tm="100000">
                                          <p:val>
                                            <p:strVal val="#ppt_x"/>
                                          </p:val>
                                        </p:tav>
                                      </p:tavLst>
                                    </p:anim>
                                    <p:anim calcmode="lin" valueType="num">
                                      <p:cBhvr>
                                        <p:cTn id="2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39126-2B9F-1CCF-3294-536DB3EF8ACE}"/>
              </a:ext>
            </a:extLst>
          </p:cNvPr>
          <p:cNvSpPr>
            <a:spLocks noGrp="1"/>
          </p:cNvSpPr>
          <p:nvPr>
            <p:ph type="title"/>
          </p:nvPr>
        </p:nvSpPr>
        <p:spPr/>
        <p:txBody>
          <a:bodyPr/>
          <a:lstStyle/>
          <a:p>
            <a:r>
              <a:rPr lang="en-US" dirty="0"/>
              <a:t>Examining the Context ...</a:t>
            </a:r>
          </a:p>
        </p:txBody>
      </p:sp>
      <p:sp>
        <p:nvSpPr>
          <p:cNvPr id="3" name="Content Placeholder 2">
            <a:extLst>
              <a:ext uri="{FF2B5EF4-FFF2-40B4-BE49-F238E27FC236}">
                <a16:creationId xmlns:a16="http://schemas.microsoft.com/office/drawing/2014/main" id="{B518183C-FD9B-7500-4BF2-7595330BAA19}"/>
              </a:ext>
            </a:extLst>
          </p:cNvPr>
          <p:cNvSpPr>
            <a:spLocks noGrp="1"/>
          </p:cNvSpPr>
          <p:nvPr>
            <p:ph idx="1"/>
          </p:nvPr>
        </p:nvSpPr>
        <p:spPr/>
        <p:txBody>
          <a:bodyPr/>
          <a:lstStyle/>
          <a:p>
            <a:r>
              <a:rPr lang="en-US" dirty="0"/>
              <a:t>Tongue speaking  - Prophesying  - Edifying the church </a:t>
            </a:r>
            <a:r>
              <a:rPr lang="en-US" dirty="0">
                <a:solidFill>
                  <a:srgbClr val="C00000"/>
                </a:solidFill>
              </a:rPr>
              <a:t>(I Cor. 14: 1-4)</a:t>
            </a:r>
          </a:p>
          <a:p>
            <a:r>
              <a:rPr lang="en-US" dirty="0"/>
              <a:t>“So also ye, since ye are zealous of spiritual gifts, seek that ye may abound unto the edifying of the church.” </a:t>
            </a:r>
            <a:r>
              <a:rPr lang="en-US" dirty="0">
                <a:solidFill>
                  <a:srgbClr val="C00000"/>
                </a:solidFill>
              </a:rPr>
              <a:t>(I Cor. 14:12)</a:t>
            </a:r>
          </a:p>
          <a:p>
            <a:r>
              <a:rPr lang="en-US" dirty="0"/>
              <a:t>Else if thou bless with the spirit, how shall he that filleth the place of the unlearned say the Amen at thy giving of thanks, seeing he knoweth not what thou sayest</a:t>
            </a:r>
            <a:r>
              <a:rPr lang="en-US" dirty="0">
                <a:solidFill>
                  <a:srgbClr val="C00000"/>
                </a:solidFill>
              </a:rPr>
              <a:t>? ( I Cor. 14:16)</a:t>
            </a:r>
          </a:p>
        </p:txBody>
      </p:sp>
    </p:spTree>
    <p:extLst>
      <p:ext uri="{BB962C8B-B14F-4D97-AF65-F5344CB8AC3E}">
        <p14:creationId xmlns:p14="http://schemas.microsoft.com/office/powerpoint/2010/main" val="318207024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E4A6E-80F6-CD08-9E38-F9A3782157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082F32-5D93-1FEF-FD53-27BECBFFA007}"/>
              </a:ext>
            </a:extLst>
          </p:cNvPr>
          <p:cNvSpPr>
            <a:spLocks noGrp="1"/>
          </p:cNvSpPr>
          <p:nvPr>
            <p:ph type="title"/>
          </p:nvPr>
        </p:nvSpPr>
        <p:spPr/>
        <p:txBody>
          <a:bodyPr/>
          <a:lstStyle/>
          <a:p>
            <a:r>
              <a:rPr lang="en-US" dirty="0"/>
              <a:t>Examining the Context ...</a:t>
            </a:r>
          </a:p>
        </p:txBody>
      </p:sp>
      <p:sp>
        <p:nvSpPr>
          <p:cNvPr id="3" name="Content Placeholder 2">
            <a:extLst>
              <a:ext uri="{FF2B5EF4-FFF2-40B4-BE49-F238E27FC236}">
                <a16:creationId xmlns:a16="http://schemas.microsoft.com/office/drawing/2014/main" id="{5A6EC9D6-CED5-A502-9084-7752201F871F}"/>
              </a:ext>
            </a:extLst>
          </p:cNvPr>
          <p:cNvSpPr>
            <a:spLocks noGrp="1"/>
          </p:cNvSpPr>
          <p:nvPr>
            <p:ph idx="1"/>
          </p:nvPr>
        </p:nvSpPr>
        <p:spPr/>
        <p:txBody>
          <a:bodyPr>
            <a:normAutofit lnSpcReduction="10000"/>
          </a:bodyPr>
          <a:lstStyle/>
          <a:p>
            <a:r>
              <a:rPr lang="en-US" sz="3200" dirty="0"/>
              <a:t>Nay, but by men of strange lips and with another tongue will he speak to this people; </a:t>
            </a:r>
            <a:r>
              <a:rPr lang="en-US" sz="3200" dirty="0">
                <a:solidFill>
                  <a:srgbClr val="C00000"/>
                </a:solidFill>
              </a:rPr>
              <a:t>(Isaiah 28:11)</a:t>
            </a:r>
          </a:p>
          <a:p>
            <a:r>
              <a:rPr lang="en-US" sz="3200" dirty="0"/>
              <a:t>Ephraim will be visited by conquering Assyria – foreign tongue </a:t>
            </a:r>
          </a:p>
          <a:p>
            <a:r>
              <a:rPr lang="en-US" sz="3200" dirty="0"/>
              <a:t>“...Not even then will they hear me saith the Lord”  </a:t>
            </a:r>
            <a:r>
              <a:rPr lang="en-US" sz="3200" dirty="0">
                <a:solidFill>
                  <a:srgbClr val="C00000"/>
                </a:solidFill>
              </a:rPr>
              <a:t>(I Cor. 14:21)</a:t>
            </a:r>
          </a:p>
          <a:p>
            <a:r>
              <a:rPr lang="en-US" sz="3200" dirty="0"/>
              <a:t>Prophesy – understood – unbelievers worship God </a:t>
            </a:r>
            <a:r>
              <a:rPr lang="en-US" sz="3200" dirty="0">
                <a:solidFill>
                  <a:srgbClr val="C00000"/>
                </a:solidFill>
              </a:rPr>
              <a:t>(I Cor. 14:24-25)</a:t>
            </a:r>
          </a:p>
        </p:txBody>
      </p:sp>
    </p:spTree>
    <p:extLst>
      <p:ext uri="{BB962C8B-B14F-4D97-AF65-F5344CB8AC3E}">
        <p14:creationId xmlns:p14="http://schemas.microsoft.com/office/powerpoint/2010/main" val="87472126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FBB10-12A4-EB46-9FAD-4B6EACFC1B46}"/>
              </a:ext>
            </a:extLst>
          </p:cNvPr>
          <p:cNvSpPr>
            <a:spLocks noGrp="1"/>
          </p:cNvSpPr>
          <p:nvPr>
            <p:ph type="title"/>
          </p:nvPr>
        </p:nvSpPr>
        <p:spPr/>
        <p:txBody>
          <a:bodyPr/>
          <a:lstStyle/>
          <a:p>
            <a:r>
              <a:rPr lang="en-US" dirty="0"/>
              <a:t>Harmony of Jesus’ statements...</a:t>
            </a:r>
          </a:p>
        </p:txBody>
      </p:sp>
      <p:sp>
        <p:nvSpPr>
          <p:cNvPr id="3" name="Content Placeholder 2">
            <a:extLst>
              <a:ext uri="{FF2B5EF4-FFF2-40B4-BE49-F238E27FC236}">
                <a16:creationId xmlns:a16="http://schemas.microsoft.com/office/drawing/2014/main" id="{4184678B-1DC9-5FF6-1685-05E6920008ED}"/>
              </a:ext>
            </a:extLst>
          </p:cNvPr>
          <p:cNvSpPr>
            <a:spLocks noGrp="1"/>
          </p:cNvSpPr>
          <p:nvPr>
            <p:ph idx="1"/>
          </p:nvPr>
        </p:nvSpPr>
        <p:spPr>
          <a:xfrm>
            <a:off x="628650" y="1825624"/>
            <a:ext cx="7886700" cy="5032375"/>
          </a:xfrm>
        </p:spPr>
        <p:txBody>
          <a:bodyPr/>
          <a:lstStyle/>
          <a:p>
            <a:r>
              <a:rPr lang="en-US" dirty="0"/>
              <a:t>“</a:t>
            </a:r>
            <a:r>
              <a:rPr lang="en-US" b="1" dirty="0"/>
              <a:t>Resist not Him that is evil...” </a:t>
            </a:r>
            <a:r>
              <a:rPr lang="en-US" dirty="0">
                <a:solidFill>
                  <a:srgbClr val="C00000"/>
                </a:solidFill>
              </a:rPr>
              <a:t>(Matt. 5:38:42)</a:t>
            </a:r>
          </a:p>
          <a:p>
            <a:pPr lvl="1"/>
            <a:r>
              <a:rPr lang="en-US" dirty="0"/>
              <a:t> Law of Moses was seeking “justice” </a:t>
            </a:r>
            <a:r>
              <a:rPr lang="en-US" dirty="0">
                <a:solidFill>
                  <a:srgbClr val="C00000"/>
                </a:solidFill>
              </a:rPr>
              <a:t>Exodus 21:24, Lev. 24:19-20)</a:t>
            </a:r>
          </a:p>
          <a:p>
            <a:pPr lvl="1"/>
            <a:r>
              <a:rPr lang="en-US" dirty="0"/>
              <a:t>Turning the other cheek </a:t>
            </a:r>
            <a:r>
              <a:rPr lang="en-US" dirty="0">
                <a:solidFill>
                  <a:srgbClr val="C00000"/>
                </a:solidFill>
              </a:rPr>
              <a:t>? (Jn. 18:22-23)</a:t>
            </a:r>
          </a:p>
          <a:p>
            <a:pPr lvl="1"/>
            <a:r>
              <a:rPr lang="en-US" dirty="0"/>
              <a:t>Cannot protect yourself ? </a:t>
            </a:r>
            <a:r>
              <a:rPr lang="en-US" dirty="0">
                <a:solidFill>
                  <a:srgbClr val="C00000"/>
                </a:solidFill>
              </a:rPr>
              <a:t>(Lk 22:36, 38)</a:t>
            </a:r>
          </a:p>
          <a:p>
            <a:pPr lvl="1"/>
            <a:r>
              <a:rPr lang="en-US" dirty="0"/>
              <a:t>Law and Government – willing to yield </a:t>
            </a:r>
            <a:r>
              <a:rPr lang="en-US" dirty="0">
                <a:solidFill>
                  <a:srgbClr val="C00000"/>
                </a:solidFill>
              </a:rPr>
              <a:t>(Matt. 27:32 cf. Matt. 5:25-26) </a:t>
            </a:r>
          </a:p>
          <a:p>
            <a:pPr lvl="1"/>
            <a:r>
              <a:rPr lang="en-US" dirty="0"/>
              <a:t>Giving to others – willing to share</a:t>
            </a:r>
          </a:p>
          <a:p>
            <a:pPr lvl="1"/>
            <a:r>
              <a:rPr lang="en-US" b="1" dirty="0"/>
              <a:t>Harmonizing truth </a:t>
            </a:r>
            <a:r>
              <a:rPr lang="en-US" dirty="0"/>
              <a:t>– </a:t>
            </a:r>
            <a:r>
              <a:rPr lang="en-US" dirty="0">
                <a:solidFill>
                  <a:srgbClr val="C00000"/>
                </a:solidFill>
              </a:rPr>
              <a:t>don’t turn justice into “selfish revenge” </a:t>
            </a:r>
          </a:p>
          <a:p>
            <a:pPr lvl="1"/>
            <a:endParaRPr lang="en-US" dirty="0"/>
          </a:p>
        </p:txBody>
      </p:sp>
    </p:spTree>
    <p:extLst>
      <p:ext uri="{BB962C8B-B14F-4D97-AF65-F5344CB8AC3E}">
        <p14:creationId xmlns:p14="http://schemas.microsoft.com/office/powerpoint/2010/main" val="212770781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7082D-1AF6-88DD-0653-21C6DF67AC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3B3C07-5537-BFF5-31A6-5F06C4F29656}"/>
              </a:ext>
            </a:extLst>
          </p:cNvPr>
          <p:cNvSpPr>
            <a:spLocks noGrp="1"/>
          </p:cNvSpPr>
          <p:nvPr>
            <p:ph type="title"/>
          </p:nvPr>
        </p:nvSpPr>
        <p:spPr/>
        <p:txBody>
          <a:bodyPr/>
          <a:lstStyle/>
          <a:p>
            <a:r>
              <a:rPr lang="en-US" dirty="0"/>
              <a:t>Harmony of Jesus’ statements...</a:t>
            </a:r>
          </a:p>
        </p:txBody>
      </p:sp>
      <p:sp>
        <p:nvSpPr>
          <p:cNvPr id="3" name="Content Placeholder 2">
            <a:extLst>
              <a:ext uri="{FF2B5EF4-FFF2-40B4-BE49-F238E27FC236}">
                <a16:creationId xmlns:a16="http://schemas.microsoft.com/office/drawing/2014/main" id="{CB17918F-7764-CB8F-CFD6-C583F8E85758}"/>
              </a:ext>
            </a:extLst>
          </p:cNvPr>
          <p:cNvSpPr>
            <a:spLocks noGrp="1"/>
          </p:cNvSpPr>
          <p:nvPr>
            <p:ph idx="1"/>
          </p:nvPr>
        </p:nvSpPr>
        <p:spPr>
          <a:xfrm>
            <a:off x="628650" y="1825624"/>
            <a:ext cx="7886700" cy="5032375"/>
          </a:xfrm>
        </p:spPr>
        <p:txBody>
          <a:bodyPr/>
          <a:lstStyle/>
          <a:p>
            <a:r>
              <a:rPr lang="en-US" dirty="0"/>
              <a:t>“</a:t>
            </a:r>
            <a:r>
              <a:rPr lang="en-US" b="1" dirty="0"/>
              <a:t>Swear not at all... “ ( Matt. 5:33-37)</a:t>
            </a:r>
            <a:endParaRPr lang="en-US" dirty="0">
              <a:solidFill>
                <a:srgbClr val="C00000"/>
              </a:solidFill>
            </a:endParaRPr>
          </a:p>
          <a:p>
            <a:pPr lvl="1"/>
            <a:r>
              <a:rPr lang="en-US" dirty="0"/>
              <a:t>Jesus confirmed truth under oath? </a:t>
            </a:r>
            <a:r>
              <a:rPr lang="en-US" dirty="0">
                <a:solidFill>
                  <a:srgbClr val="C00000"/>
                </a:solidFill>
              </a:rPr>
              <a:t>(Matt 26: 63164)</a:t>
            </a:r>
          </a:p>
          <a:p>
            <a:pPr lvl="1"/>
            <a:r>
              <a:rPr lang="en-US" dirty="0"/>
              <a:t>Paul did </a:t>
            </a:r>
            <a:r>
              <a:rPr lang="en-US" dirty="0">
                <a:solidFill>
                  <a:srgbClr val="C00000"/>
                </a:solidFill>
              </a:rPr>
              <a:t>(2 Cor. 1:23, Gal. 1:20, Rom. 1:9)</a:t>
            </a:r>
          </a:p>
          <a:p>
            <a:pPr lvl="1"/>
            <a:r>
              <a:rPr lang="en-US" b="1" dirty="0"/>
              <a:t>Harmonizing Truth </a:t>
            </a:r>
            <a:r>
              <a:rPr lang="en-US" dirty="0"/>
              <a:t>– Your word is to be your bond – not finding loopholes to swear and not be accountable for your words. </a:t>
            </a:r>
          </a:p>
        </p:txBody>
      </p:sp>
    </p:spTree>
    <p:extLst>
      <p:ext uri="{BB962C8B-B14F-4D97-AF65-F5344CB8AC3E}">
        <p14:creationId xmlns:p14="http://schemas.microsoft.com/office/powerpoint/2010/main" val="1024131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3E60C-9C9B-3329-3F98-8875C420B9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A9015F-63D1-10BF-55E8-FC43650C994E}"/>
              </a:ext>
            </a:extLst>
          </p:cNvPr>
          <p:cNvSpPr>
            <a:spLocks noGrp="1"/>
          </p:cNvSpPr>
          <p:nvPr>
            <p:ph type="title"/>
          </p:nvPr>
        </p:nvSpPr>
        <p:spPr/>
        <p:txBody>
          <a:bodyPr/>
          <a:lstStyle/>
          <a:p>
            <a:r>
              <a:rPr lang="en-US" dirty="0"/>
              <a:t>Harmony of Jesus’ statements...</a:t>
            </a:r>
          </a:p>
        </p:txBody>
      </p:sp>
      <p:sp>
        <p:nvSpPr>
          <p:cNvPr id="3" name="Content Placeholder 2">
            <a:extLst>
              <a:ext uri="{FF2B5EF4-FFF2-40B4-BE49-F238E27FC236}">
                <a16:creationId xmlns:a16="http://schemas.microsoft.com/office/drawing/2014/main" id="{50154B86-E7A0-8A22-5C58-BC853CBA80E3}"/>
              </a:ext>
            </a:extLst>
          </p:cNvPr>
          <p:cNvSpPr>
            <a:spLocks noGrp="1"/>
          </p:cNvSpPr>
          <p:nvPr>
            <p:ph idx="1"/>
          </p:nvPr>
        </p:nvSpPr>
        <p:spPr>
          <a:xfrm>
            <a:off x="628650" y="1825624"/>
            <a:ext cx="7886700" cy="5032375"/>
          </a:xfrm>
        </p:spPr>
        <p:txBody>
          <a:bodyPr/>
          <a:lstStyle/>
          <a:p>
            <a:r>
              <a:rPr lang="en-US" dirty="0"/>
              <a:t>“</a:t>
            </a:r>
            <a:r>
              <a:rPr lang="en-US" b="1" dirty="0"/>
              <a:t>Take Heed that you do not your righteousness before men to be seen of them” ( Matt. 6:1)</a:t>
            </a:r>
            <a:endParaRPr lang="en-US" dirty="0">
              <a:solidFill>
                <a:srgbClr val="C00000"/>
              </a:solidFill>
            </a:endParaRPr>
          </a:p>
          <a:p>
            <a:pPr lvl="1"/>
            <a:r>
              <a:rPr lang="en-US" dirty="0"/>
              <a:t> let our light shine that they may “see our good works...” </a:t>
            </a:r>
            <a:r>
              <a:rPr lang="en-US" dirty="0">
                <a:solidFill>
                  <a:srgbClr val="C00000"/>
                </a:solidFill>
              </a:rPr>
              <a:t>(Matt. 5:16)</a:t>
            </a:r>
          </a:p>
          <a:p>
            <a:pPr lvl="1"/>
            <a:r>
              <a:rPr lang="en-US" dirty="0"/>
              <a:t>Giving alms, praying, fasting </a:t>
            </a:r>
            <a:r>
              <a:rPr lang="en-US" dirty="0">
                <a:solidFill>
                  <a:srgbClr val="C00000"/>
                </a:solidFill>
              </a:rPr>
              <a:t>(Matt. 6:2, 5, 16)</a:t>
            </a:r>
          </a:p>
          <a:p>
            <a:pPr lvl="1"/>
            <a:r>
              <a:rPr lang="en-US" b="1" dirty="0"/>
              <a:t>Harmonizing truth </a:t>
            </a:r>
            <a:r>
              <a:rPr lang="en-US" dirty="0"/>
              <a:t>– motive  behind doing righteousness is not to receive   glory from men, but to glorify God –  </a:t>
            </a:r>
            <a:r>
              <a:rPr lang="en-US" dirty="0">
                <a:solidFill>
                  <a:srgbClr val="C00000"/>
                </a:solidFill>
              </a:rPr>
              <a:t>(cf Matt. 6:3)</a:t>
            </a:r>
          </a:p>
        </p:txBody>
      </p:sp>
    </p:spTree>
    <p:extLst>
      <p:ext uri="{BB962C8B-B14F-4D97-AF65-F5344CB8AC3E}">
        <p14:creationId xmlns:p14="http://schemas.microsoft.com/office/powerpoint/2010/main" val="62760201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4E9EE64-76B7-A83C-A622-A59B556254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E929DC-2684-290B-B3AE-5F50878B2D1D}"/>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81FB4EC4-1BF3-DE5E-D6B3-D2148BD2BE2D}"/>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6387719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98</TotalTime>
  <Words>510</Words>
  <Application>Microsoft Office PowerPoint</Application>
  <PresentationFormat>On-screen Show (4:3)</PresentationFormat>
  <Paragraphs>35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PowerPoint Presentation</vt:lpstr>
      <vt:lpstr>PowerPoint Presentation</vt:lpstr>
      <vt:lpstr>                  I Corinthians 14  </vt:lpstr>
      <vt:lpstr>Examining the Context ...</vt:lpstr>
      <vt:lpstr>Examining the Context ...</vt:lpstr>
      <vt:lpstr>Harmony of Jesus’ statements...</vt:lpstr>
      <vt:lpstr>Harmony of Jesus’ statements...</vt:lpstr>
      <vt:lpstr>Harmony of Jesus’ statements...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Fite</dc:creator>
  <cp:lastModifiedBy>Jerry Fite</cp:lastModifiedBy>
  <cp:revision>1</cp:revision>
  <dcterms:created xsi:type="dcterms:W3CDTF">2026-01-18T12:43:54Z</dcterms:created>
  <dcterms:modified xsi:type="dcterms:W3CDTF">2026-01-18T14:22:12Z</dcterms:modified>
</cp:coreProperties>
</file>