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8"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73323E-E1EB-40E0-AC3D-0557474CE024}" v="11" dt="2025-09-21T13:04:37.9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94660"/>
  </p:normalViewPr>
  <p:slideViewPr>
    <p:cSldViewPr snapToGrid="0" showGuides="1">
      <p:cViewPr varScale="1">
        <p:scale>
          <a:sx n="129" d="100"/>
          <a:sy n="129" d="100"/>
        </p:scale>
        <p:origin x="1140" y="114"/>
      </p:cViewPr>
      <p:guideLst>
        <p:guide orient="horz" pos="2184"/>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ry Fite" userId="5c817e7aab5c3f9a" providerId="LiveId" clId="{C01970DF-CA25-4E40-B922-894826FCC483}"/>
    <pc:docChg chg="modSld">
      <pc:chgData name="Jerry Fite" userId="5c817e7aab5c3f9a" providerId="LiveId" clId="{C01970DF-CA25-4E40-B922-894826FCC483}" dt="2025-09-21T13:04:37.995" v="10"/>
      <pc:docMkLst>
        <pc:docMk/>
      </pc:docMkLst>
      <pc:sldChg chg="modTransition">
        <pc:chgData name="Jerry Fite" userId="5c817e7aab5c3f9a" providerId="LiveId" clId="{C01970DF-CA25-4E40-B922-894826FCC483}" dt="2025-09-21T12:59:56.229" v="0"/>
        <pc:sldMkLst>
          <pc:docMk/>
          <pc:sldMk cId="2274835915" sldId="259"/>
        </pc:sldMkLst>
      </pc:sldChg>
      <pc:sldChg chg="modTransition">
        <pc:chgData name="Jerry Fite" userId="5c817e7aab5c3f9a" providerId="LiveId" clId="{C01970DF-CA25-4E40-B922-894826FCC483}" dt="2025-09-21T13:00:11.866" v="1"/>
        <pc:sldMkLst>
          <pc:docMk/>
          <pc:sldMk cId="2333465668" sldId="260"/>
        </pc:sldMkLst>
      </pc:sldChg>
      <pc:sldChg chg="modSp modTransition">
        <pc:chgData name="Jerry Fite" userId="5c817e7aab5c3f9a" providerId="LiveId" clId="{C01970DF-CA25-4E40-B922-894826FCC483}" dt="2025-09-21T13:02:23.038" v="9" actId="20577"/>
        <pc:sldMkLst>
          <pc:docMk/>
          <pc:sldMk cId="612969804" sldId="261"/>
        </pc:sldMkLst>
        <pc:spChg chg="mod">
          <ac:chgData name="Jerry Fite" userId="5c817e7aab5c3f9a" providerId="LiveId" clId="{C01970DF-CA25-4E40-B922-894826FCC483}" dt="2025-09-21T13:02:23.038" v="9" actId="20577"/>
          <ac:spMkLst>
            <pc:docMk/>
            <pc:sldMk cId="612969804" sldId="261"/>
            <ac:spMk id="3" creationId="{0D598DE9-019B-FD96-642A-2A6FA92F9037}"/>
          </ac:spMkLst>
        </pc:spChg>
      </pc:sldChg>
      <pc:sldChg chg="modTransition">
        <pc:chgData name="Jerry Fite" userId="5c817e7aab5c3f9a" providerId="LiveId" clId="{C01970DF-CA25-4E40-B922-894826FCC483}" dt="2025-09-21T13:00:32.401" v="3"/>
        <pc:sldMkLst>
          <pc:docMk/>
          <pc:sldMk cId="336504974" sldId="262"/>
        </pc:sldMkLst>
      </pc:sldChg>
      <pc:sldChg chg="modTransition">
        <pc:chgData name="Jerry Fite" userId="5c817e7aab5c3f9a" providerId="LiveId" clId="{C01970DF-CA25-4E40-B922-894826FCC483}" dt="2025-09-21T13:00:40.097" v="4"/>
        <pc:sldMkLst>
          <pc:docMk/>
          <pc:sldMk cId="626036020" sldId="263"/>
        </pc:sldMkLst>
      </pc:sldChg>
      <pc:sldChg chg="modTransition">
        <pc:chgData name="Jerry Fite" userId="5c817e7aab5c3f9a" providerId="LiveId" clId="{C01970DF-CA25-4E40-B922-894826FCC483}" dt="2025-09-21T13:00:47.211" v="5"/>
        <pc:sldMkLst>
          <pc:docMk/>
          <pc:sldMk cId="535465813" sldId="264"/>
        </pc:sldMkLst>
      </pc:sldChg>
      <pc:sldChg chg="modTransition">
        <pc:chgData name="Jerry Fite" userId="5c817e7aab5c3f9a" providerId="LiveId" clId="{C01970DF-CA25-4E40-B922-894826FCC483}" dt="2025-09-21T13:00:54.915" v="6"/>
        <pc:sldMkLst>
          <pc:docMk/>
          <pc:sldMk cId="2558935231" sldId="265"/>
        </pc:sldMkLst>
      </pc:sldChg>
      <pc:sldChg chg="modTransition">
        <pc:chgData name="Jerry Fite" userId="5c817e7aab5c3f9a" providerId="LiveId" clId="{C01970DF-CA25-4E40-B922-894826FCC483}" dt="2025-09-21T13:00:58.568" v="7"/>
        <pc:sldMkLst>
          <pc:docMk/>
          <pc:sldMk cId="4170372949" sldId="266"/>
        </pc:sldMkLst>
      </pc:sldChg>
      <pc:sldChg chg="modTransition modAnim">
        <pc:chgData name="Jerry Fite" userId="5c817e7aab5c3f9a" providerId="LiveId" clId="{C01970DF-CA25-4E40-B922-894826FCC483}" dt="2025-09-21T13:04:37.995" v="10"/>
        <pc:sldMkLst>
          <pc:docMk/>
          <pc:sldMk cId="3878100108"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21F26-0F71-468A-826F-06A4638B9DF3}" type="datetimeFigureOut">
              <a:rPr lang="en-US" smtClean="0"/>
              <a:t>9/21/2025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AC511C-8701-47FD-989A-5BAAD04801DF}" type="slidenum">
              <a:rPr lang="en-US" smtClean="0"/>
              <a:t>‹#›</a:t>
            </a:fld>
            <a:endParaRPr lang="en-US" dirty="0"/>
          </a:p>
        </p:txBody>
      </p:sp>
    </p:spTree>
    <p:extLst>
      <p:ext uri="{BB962C8B-B14F-4D97-AF65-F5344CB8AC3E}">
        <p14:creationId xmlns:p14="http://schemas.microsoft.com/office/powerpoint/2010/main" val="3550373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AC511C-8701-47FD-989A-5BAAD04801DF}" type="slidenum">
              <a:rPr lang="en-US" smtClean="0"/>
              <a:t>1</a:t>
            </a:fld>
            <a:endParaRPr lang="en-US" dirty="0"/>
          </a:p>
        </p:txBody>
      </p:sp>
    </p:spTree>
    <p:extLst>
      <p:ext uri="{BB962C8B-B14F-4D97-AF65-F5344CB8AC3E}">
        <p14:creationId xmlns:p14="http://schemas.microsoft.com/office/powerpoint/2010/main" val="3913020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1609790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509672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1532637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2025803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2385578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3737453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2733768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2243529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38248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1558588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091B84-BA4B-4173-81F6-AF55B02A9A99}" type="datetimeFigureOut">
              <a:rPr lang="en-US" smtClean="0"/>
              <a:t>9/21/2025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C39F4-4D16-4133-A0C0-99125869DCE8}" type="slidenum">
              <a:rPr lang="en-US" smtClean="0"/>
              <a:t>‹#›</a:t>
            </a:fld>
            <a:endParaRPr lang="en-US" dirty="0"/>
          </a:p>
        </p:txBody>
      </p:sp>
    </p:spTree>
    <p:extLst>
      <p:ext uri="{BB962C8B-B14F-4D97-AF65-F5344CB8AC3E}">
        <p14:creationId xmlns:p14="http://schemas.microsoft.com/office/powerpoint/2010/main" val="291480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091B84-BA4B-4173-81F6-AF55B02A9A99}" type="datetimeFigureOut">
              <a:rPr lang="en-US" smtClean="0"/>
              <a:t>9/21/2025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1C39F4-4D16-4133-A0C0-99125869DCE8}" type="slidenum">
              <a:rPr lang="en-US" smtClean="0"/>
              <a:t>‹#›</a:t>
            </a:fld>
            <a:endParaRPr lang="en-US" dirty="0"/>
          </a:p>
        </p:txBody>
      </p:sp>
    </p:spTree>
    <p:extLst>
      <p:ext uri="{BB962C8B-B14F-4D97-AF65-F5344CB8AC3E}">
        <p14:creationId xmlns:p14="http://schemas.microsoft.com/office/powerpoint/2010/main" val="555283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Curved Up 1">
            <a:extLst>
              <a:ext uri="{FF2B5EF4-FFF2-40B4-BE49-F238E27FC236}">
                <a16:creationId xmlns:a16="http://schemas.microsoft.com/office/drawing/2014/main" id="{7089AF0C-F0E9-B8AB-02A2-BBE79C107F0D}"/>
              </a:ext>
            </a:extLst>
          </p:cNvPr>
          <p:cNvSpPr/>
          <p:nvPr/>
        </p:nvSpPr>
        <p:spPr>
          <a:xfrm rot="14599567">
            <a:off x="3842228" y="2274669"/>
            <a:ext cx="2794862" cy="1905200"/>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F47340EF-14E2-52CB-977C-39D2106B47D5}"/>
              </a:ext>
            </a:extLst>
          </p:cNvPr>
          <p:cNvSpPr txBox="1"/>
          <p:nvPr/>
        </p:nvSpPr>
        <p:spPr>
          <a:xfrm>
            <a:off x="406400" y="1054692"/>
            <a:ext cx="3497943" cy="5509200"/>
          </a:xfrm>
          <a:prstGeom prst="rect">
            <a:avLst/>
          </a:prstGeom>
          <a:noFill/>
        </p:spPr>
        <p:txBody>
          <a:bodyPr wrap="square" rtlCol="0">
            <a:spAutoFit/>
          </a:bodyPr>
          <a:lstStyle/>
          <a:p>
            <a:r>
              <a:rPr lang="en-US" sz="3200" b="1" dirty="0"/>
              <a:t>For what shall a  man be profited if he gain the whole world and forfeit  his life?  </a:t>
            </a:r>
          </a:p>
          <a:p>
            <a:endParaRPr lang="en-US" sz="3200" b="1" dirty="0"/>
          </a:p>
          <a:p>
            <a:r>
              <a:rPr lang="en-US" sz="3200" b="1" dirty="0"/>
              <a:t>Or </a:t>
            </a:r>
          </a:p>
          <a:p>
            <a:endParaRPr lang="en-US" sz="3200" b="1" dirty="0"/>
          </a:p>
          <a:p>
            <a:r>
              <a:rPr lang="en-US" sz="3200" b="1" dirty="0"/>
              <a:t>What shall a man give in exchange for his life? </a:t>
            </a:r>
          </a:p>
        </p:txBody>
      </p:sp>
      <p:sp>
        <p:nvSpPr>
          <p:cNvPr id="4" name="TextBox 3">
            <a:extLst>
              <a:ext uri="{FF2B5EF4-FFF2-40B4-BE49-F238E27FC236}">
                <a16:creationId xmlns:a16="http://schemas.microsoft.com/office/drawing/2014/main" id="{97ED400D-1698-3748-C258-B3D3CC14D87F}"/>
              </a:ext>
            </a:extLst>
          </p:cNvPr>
          <p:cNvSpPr txBox="1"/>
          <p:nvPr/>
        </p:nvSpPr>
        <p:spPr>
          <a:xfrm>
            <a:off x="1451430" y="0"/>
            <a:ext cx="6894286" cy="584775"/>
          </a:xfrm>
          <a:prstGeom prst="rect">
            <a:avLst/>
          </a:prstGeom>
          <a:noFill/>
        </p:spPr>
        <p:txBody>
          <a:bodyPr wrap="square" rtlCol="0">
            <a:spAutoFit/>
          </a:bodyPr>
          <a:lstStyle/>
          <a:p>
            <a:r>
              <a:rPr lang="en-US" sz="3200" b="1" dirty="0"/>
              <a:t>Jesus Asks Two Personal Questions? </a:t>
            </a:r>
          </a:p>
        </p:txBody>
      </p:sp>
      <p:sp>
        <p:nvSpPr>
          <p:cNvPr id="5" name="TextBox 4">
            <a:extLst>
              <a:ext uri="{FF2B5EF4-FFF2-40B4-BE49-F238E27FC236}">
                <a16:creationId xmlns:a16="http://schemas.microsoft.com/office/drawing/2014/main" id="{6418D678-5CAC-2047-0555-18B6A2FF276E}"/>
              </a:ext>
            </a:extLst>
          </p:cNvPr>
          <p:cNvSpPr txBox="1"/>
          <p:nvPr/>
        </p:nvSpPr>
        <p:spPr>
          <a:xfrm>
            <a:off x="6573060" y="1454802"/>
            <a:ext cx="2164540" cy="1569660"/>
          </a:xfrm>
          <a:prstGeom prst="rect">
            <a:avLst/>
          </a:prstGeom>
          <a:noFill/>
        </p:spPr>
        <p:txBody>
          <a:bodyPr wrap="square" rtlCol="0">
            <a:spAutoFit/>
          </a:bodyPr>
          <a:lstStyle/>
          <a:p>
            <a:pPr algn="ctr"/>
            <a:r>
              <a:rPr lang="en-US" sz="3200" b="1" dirty="0"/>
              <a:t>Jesus saved my life!</a:t>
            </a:r>
          </a:p>
        </p:txBody>
      </p:sp>
      <p:sp>
        <p:nvSpPr>
          <p:cNvPr id="6" name="TextBox 5">
            <a:extLst>
              <a:ext uri="{FF2B5EF4-FFF2-40B4-BE49-F238E27FC236}">
                <a16:creationId xmlns:a16="http://schemas.microsoft.com/office/drawing/2014/main" id="{824FD12D-757D-BA36-4C1A-3279C3A5198B}"/>
              </a:ext>
            </a:extLst>
          </p:cNvPr>
          <p:cNvSpPr txBox="1"/>
          <p:nvPr/>
        </p:nvSpPr>
        <p:spPr>
          <a:xfrm>
            <a:off x="3489730" y="3286072"/>
            <a:ext cx="2164539" cy="523220"/>
          </a:xfrm>
          <a:prstGeom prst="rect">
            <a:avLst/>
          </a:prstGeom>
          <a:noFill/>
        </p:spPr>
        <p:txBody>
          <a:bodyPr wrap="square" rtlCol="0">
            <a:spAutoFit/>
          </a:bodyPr>
          <a:lstStyle/>
          <a:p>
            <a:r>
              <a:rPr lang="en-US" sz="2800" b="1" dirty="0">
                <a:solidFill>
                  <a:srgbClr val="C00000"/>
                </a:solidFill>
              </a:rPr>
              <a:t>Matt. 16:26</a:t>
            </a:r>
          </a:p>
        </p:txBody>
      </p:sp>
      <p:sp>
        <p:nvSpPr>
          <p:cNvPr id="7" name="TextBox 6">
            <a:extLst>
              <a:ext uri="{FF2B5EF4-FFF2-40B4-BE49-F238E27FC236}">
                <a16:creationId xmlns:a16="http://schemas.microsoft.com/office/drawing/2014/main" id="{010662E4-0A8D-B89C-5256-9AFBBB9C7E5C}"/>
              </a:ext>
            </a:extLst>
          </p:cNvPr>
          <p:cNvSpPr txBox="1"/>
          <p:nvPr/>
        </p:nvSpPr>
        <p:spPr>
          <a:xfrm>
            <a:off x="6645632" y="3465951"/>
            <a:ext cx="2164540" cy="523220"/>
          </a:xfrm>
          <a:prstGeom prst="rect">
            <a:avLst/>
          </a:prstGeom>
          <a:noFill/>
        </p:spPr>
        <p:txBody>
          <a:bodyPr wrap="square" rtlCol="0">
            <a:spAutoFit/>
          </a:bodyPr>
          <a:lstStyle/>
          <a:p>
            <a:pPr algn="ctr"/>
            <a:r>
              <a:rPr lang="en-US" sz="2800" b="1" dirty="0">
                <a:solidFill>
                  <a:srgbClr val="C00000"/>
                </a:solidFill>
              </a:rPr>
              <a:t>Lk. 19:10</a:t>
            </a:r>
          </a:p>
        </p:txBody>
      </p:sp>
      <p:sp>
        <p:nvSpPr>
          <p:cNvPr id="8" name="TextBox 7">
            <a:extLst>
              <a:ext uri="{FF2B5EF4-FFF2-40B4-BE49-F238E27FC236}">
                <a16:creationId xmlns:a16="http://schemas.microsoft.com/office/drawing/2014/main" id="{14FCDB74-4D7F-F83B-67CB-830A4509FFF8}"/>
              </a:ext>
            </a:extLst>
          </p:cNvPr>
          <p:cNvSpPr txBox="1"/>
          <p:nvPr/>
        </p:nvSpPr>
        <p:spPr>
          <a:xfrm>
            <a:off x="3761115" y="3795798"/>
            <a:ext cx="1698172" cy="523220"/>
          </a:xfrm>
          <a:prstGeom prst="rect">
            <a:avLst/>
          </a:prstGeom>
          <a:noFill/>
        </p:spPr>
        <p:txBody>
          <a:bodyPr wrap="square" rtlCol="0">
            <a:spAutoFit/>
          </a:bodyPr>
          <a:lstStyle/>
          <a:p>
            <a:r>
              <a:rPr lang="en-US" sz="2800" b="1" dirty="0">
                <a:solidFill>
                  <a:srgbClr val="C00000"/>
                </a:solidFill>
              </a:rPr>
              <a:t>Lk. 9:25</a:t>
            </a:r>
          </a:p>
        </p:txBody>
      </p:sp>
      <p:sp>
        <p:nvSpPr>
          <p:cNvPr id="9" name="TextBox 8">
            <a:extLst>
              <a:ext uri="{FF2B5EF4-FFF2-40B4-BE49-F238E27FC236}">
                <a16:creationId xmlns:a16="http://schemas.microsoft.com/office/drawing/2014/main" id="{1C9789D1-7EAA-9C6B-49A6-D7C1AA00CD8F}"/>
              </a:ext>
            </a:extLst>
          </p:cNvPr>
          <p:cNvSpPr txBox="1"/>
          <p:nvPr/>
        </p:nvSpPr>
        <p:spPr>
          <a:xfrm>
            <a:off x="7112001" y="4430660"/>
            <a:ext cx="1698171" cy="1569660"/>
          </a:xfrm>
          <a:prstGeom prst="rect">
            <a:avLst/>
          </a:prstGeom>
          <a:noFill/>
        </p:spPr>
        <p:txBody>
          <a:bodyPr wrap="square" rtlCol="0">
            <a:spAutoFit/>
          </a:bodyPr>
          <a:lstStyle/>
          <a:p>
            <a:r>
              <a:rPr lang="en-US" sz="3200" b="1" dirty="0"/>
              <a:t>Jesus saved me!</a:t>
            </a:r>
          </a:p>
        </p:txBody>
      </p:sp>
      <p:sp>
        <p:nvSpPr>
          <p:cNvPr id="11" name="Speech Bubble: Oval 10">
            <a:extLst>
              <a:ext uri="{FF2B5EF4-FFF2-40B4-BE49-F238E27FC236}">
                <a16:creationId xmlns:a16="http://schemas.microsoft.com/office/drawing/2014/main" id="{C887D51C-1658-9F1B-13A7-6DFA30485BC6}"/>
              </a:ext>
            </a:extLst>
          </p:cNvPr>
          <p:cNvSpPr/>
          <p:nvPr/>
        </p:nvSpPr>
        <p:spPr>
          <a:xfrm>
            <a:off x="2917375" y="2098292"/>
            <a:ext cx="4810527" cy="2995834"/>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E6C08975-EC9C-8EDB-AC3C-0F0AF46EE2D7}"/>
              </a:ext>
            </a:extLst>
          </p:cNvPr>
          <p:cNvSpPr txBox="1"/>
          <p:nvPr/>
        </p:nvSpPr>
        <p:spPr>
          <a:xfrm>
            <a:off x="4048529" y="3080764"/>
            <a:ext cx="3083330" cy="1015663"/>
          </a:xfrm>
          <a:prstGeom prst="rect">
            <a:avLst/>
          </a:prstGeom>
          <a:noFill/>
        </p:spPr>
        <p:txBody>
          <a:bodyPr wrap="square" rtlCol="0">
            <a:spAutoFit/>
          </a:bodyPr>
          <a:lstStyle/>
          <a:p>
            <a:r>
              <a:rPr lang="en-US" sz="6000" b="1" dirty="0">
                <a:solidFill>
                  <a:schemeClr val="bg1"/>
                </a:solidFill>
              </a:rPr>
              <a:t>HOW?</a:t>
            </a:r>
          </a:p>
        </p:txBody>
      </p:sp>
    </p:spTree>
    <p:extLst>
      <p:ext uri="{BB962C8B-B14F-4D97-AF65-F5344CB8AC3E}">
        <p14:creationId xmlns:p14="http://schemas.microsoft.com/office/powerpoint/2010/main" val="621283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additive="base">
                                        <p:cTn id="14"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3"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1+#ppt_w/2"/>
                                          </p:val>
                                        </p:tav>
                                        <p:tav tm="100000">
                                          <p:val>
                                            <p:strVal val="#ppt_x"/>
                                          </p:val>
                                        </p:tav>
                                      </p:tavLst>
                                    </p:anim>
                                    <p:anim calcmode="lin" valueType="num">
                                      <p:cBhvr additive="base">
                                        <p:cTn id="35" dur="500" fill="hold"/>
                                        <p:tgtEl>
                                          <p:spTgt spid="11"/>
                                        </p:tgtEl>
                                        <p:attrNameLst>
                                          <p:attrName>ppt_y</p:attrName>
                                        </p:attrNameLst>
                                      </p:cBhvr>
                                      <p:tavLst>
                                        <p:tav tm="0">
                                          <p:val>
                                            <p:strVal val="0-#ppt_h/2"/>
                                          </p:val>
                                        </p:tav>
                                        <p:tav tm="100000">
                                          <p:val>
                                            <p:strVal val="#ppt_y"/>
                                          </p:val>
                                        </p:tav>
                                      </p:tavLst>
                                    </p:anim>
                                  </p:childTnLst>
                                </p:cTn>
                              </p:par>
                              <p:par>
                                <p:cTn id="36" presetID="2" presetClass="entr" presetSubtype="3"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1+#ppt_w/2"/>
                                          </p:val>
                                        </p:tav>
                                        <p:tav tm="100000">
                                          <p:val>
                                            <p:strVal val="#ppt_x"/>
                                          </p:val>
                                        </p:tav>
                                      </p:tavLst>
                                    </p:anim>
                                    <p:anim calcmode="lin" valueType="num">
                                      <p:cBhvr additive="base">
                                        <p:cTn id="39"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animBg="1"/>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E4BFA-307D-23D7-43A3-E47E86A5087E}"/>
            </a:ext>
          </a:extLst>
        </p:cNvPr>
        <p:cNvGrpSpPr/>
        <p:nvPr/>
      </p:nvGrpSpPr>
      <p:grpSpPr>
        <a:xfrm>
          <a:off x="0" y="0"/>
          <a:ext cx="0" cy="0"/>
          <a:chOff x="0" y="0"/>
          <a:chExt cx="0" cy="0"/>
        </a:xfrm>
      </p:grpSpPr>
      <p:sp>
        <p:nvSpPr>
          <p:cNvPr id="2" name="Arrow: Curved Up 1">
            <a:extLst>
              <a:ext uri="{FF2B5EF4-FFF2-40B4-BE49-F238E27FC236}">
                <a16:creationId xmlns:a16="http://schemas.microsoft.com/office/drawing/2014/main" id="{9A6CF27C-5241-0F2F-0B5E-FC046090B896}"/>
              </a:ext>
            </a:extLst>
          </p:cNvPr>
          <p:cNvSpPr/>
          <p:nvPr/>
        </p:nvSpPr>
        <p:spPr>
          <a:xfrm rot="16200000">
            <a:off x="3393510" y="2117254"/>
            <a:ext cx="2455092" cy="2084194"/>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4E24E021-65A6-0896-6F88-A1E8F4F64A49}"/>
              </a:ext>
            </a:extLst>
          </p:cNvPr>
          <p:cNvSpPr txBox="1"/>
          <p:nvPr/>
        </p:nvSpPr>
        <p:spPr>
          <a:xfrm>
            <a:off x="413554" y="317969"/>
            <a:ext cx="3933371" cy="1384995"/>
          </a:xfrm>
          <a:prstGeom prst="rect">
            <a:avLst/>
          </a:prstGeom>
          <a:noFill/>
        </p:spPr>
        <p:txBody>
          <a:bodyPr wrap="square" rtlCol="0">
            <a:spAutoFit/>
          </a:bodyPr>
          <a:lstStyle/>
          <a:p>
            <a:r>
              <a:rPr lang="en-US" sz="2800" b="1" dirty="0"/>
              <a:t>Your eternal soul – your true self is at stake</a:t>
            </a:r>
          </a:p>
        </p:txBody>
      </p:sp>
      <p:sp>
        <p:nvSpPr>
          <p:cNvPr id="5" name="TextBox 4">
            <a:extLst>
              <a:ext uri="{FF2B5EF4-FFF2-40B4-BE49-F238E27FC236}">
                <a16:creationId xmlns:a16="http://schemas.microsoft.com/office/drawing/2014/main" id="{15F154E4-2817-61AF-882D-3707213A0797}"/>
              </a:ext>
            </a:extLst>
          </p:cNvPr>
          <p:cNvSpPr txBox="1"/>
          <p:nvPr/>
        </p:nvSpPr>
        <p:spPr>
          <a:xfrm>
            <a:off x="284216" y="2354670"/>
            <a:ext cx="3294743" cy="1815882"/>
          </a:xfrm>
          <a:prstGeom prst="rect">
            <a:avLst/>
          </a:prstGeom>
          <a:noFill/>
        </p:spPr>
        <p:txBody>
          <a:bodyPr wrap="square" rtlCol="0">
            <a:spAutoFit/>
          </a:bodyPr>
          <a:lstStyle/>
          <a:p>
            <a:r>
              <a:rPr lang="en-US" sz="2800" b="1" dirty="0"/>
              <a:t>Remission of sins and an inheritance in heaven is promised ... </a:t>
            </a:r>
          </a:p>
        </p:txBody>
      </p:sp>
      <p:sp>
        <p:nvSpPr>
          <p:cNvPr id="6" name="TextBox 5">
            <a:extLst>
              <a:ext uri="{FF2B5EF4-FFF2-40B4-BE49-F238E27FC236}">
                <a16:creationId xmlns:a16="http://schemas.microsoft.com/office/drawing/2014/main" id="{2AA68052-92D9-9804-0354-06FE8C8E4DED}"/>
              </a:ext>
            </a:extLst>
          </p:cNvPr>
          <p:cNvSpPr txBox="1"/>
          <p:nvPr/>
        </p:nvSpPr>
        <p:spPr>
          <a:xfrm>
            <a:off x="200707" y="4593417"/>
            <a:ext cx="3461760" cy="1815882"/>
          </a:xfrm>
          <a:prstGeom prst="rect">
            <a:avLst/>
          </a:prstGeom>
          <a:noFill/>
        </p:spPr>
        <p:txBody>
          <a:bodyPr wrap="square" rtlCol="0">
            <a:spAutoFit/>
          </a:bodyPr>
          <a:lstStyle/>
          <a:p>
            <a:r>
              <a:rPr lang="en-US" sz="2800" b="1" dirty="0"/>
              <a:t>Your salvation awaits your decision... Hear the Lord (Mk. 16:16)</a:t>
            </a:r>
          </a:p>
        </p:txBody>
      </p:sp>
      <p:sp>
        <p:nvSpPr>
          <p:cNvPr id="7" name="TextBox 6">
            <a:extLst>
              <a:ext uri="{FF2B5EF4-FFF2-40B4-BE49-F238E27FC236}">
                <a16:creationId xmlns:a16="http://schemas.microsoft.com/office/drawing/2014/main" id="{523CC369-CD1C-E0A7-801B-E573C1F85B98}"/>
              </a:ext>
            </a:extLst>
          </p:cNvPr>
          <p:cNvSpPr txBox="1"/>
          <p:nvPr/>
        </p:nvSpPr>
        <p:spPr>
          <a:xfrm>
            <a:off x="5794778" y="2477781"/>
            <a:ext cx="2852160" cy="1569660"/>
          </a:xfrm>
          <a:prstGeom prst="rect">
            <a:avLst/>
          </a:prstGeom>
          <a:noFill/>
        </p:spPr>
        <p:txBody>
          <a:bodyPr wrap="square" rtlCol="0">
            <a:spAutoFit/>
          </a:bodyPr>
          <a:lstStyle/>
          <a:p>
            <a:pPr algn="ctr"/>
            <a:r>
              <a:rPr lang="en-US" sz="3200" b="1" dirty="0"/>
              <a:t>What will your turning point look like?  </a:t>
            </a:r>
          </a:p>
        </p:txBody>
      </p:sp>
    </p:spTree>
    <p:extLst>
      <p:ext uri="{BB962C8B-B14F-4D97-AF65-F5344CB8AC3E}">
        <p14:creationId xmlns:p14="http://schemas.microsoft.com/office/powerpoint/2010/main" val="3878100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Curved Up 1">
            <a:extLst>
              <a:ext uri="{FF2B5EF4-FFF2-40B4-BE49-F238E27FC236}">
                <a16:creationId xmlns:a16="http://schemas.microsoft.com/office/drawing/2014/main" id="{65B98C99-2D6D-F906-2497-3005B6F86742}"/>
              </a:ext>
            </a:extLst>
          </p:cNvPr>
          <p:cNvSpPr/>
          <p:nvPr/>
        </p:nvSpPr>
        <p:spPr>
          <a:xfrm rot="16200000">
            <a:off x="3393510" y="2117254"/>
            <a:ext cx="2455092" cy="2084194"/>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5839A19D-B12D-4A2A-5673-AC6746617164}"/>
              </a:ext>
            </a:extLst>
          </p:cNvPr>
          <p:cNvSpPr txBox="1"/>
          <p:nvPr/>
        </p:nvSpPr>
        <p:spPr>
          <a:xfrm>
            <a:off x="413554" y="911681"/>
            <a:ext cx="3933371" cy="954107"/>
          </a:xfrm>
          <a:prstGeom prst="rect">
            <a:avLst/>
          </a:prstGeom>
          <a:noFill/>
        </p:spPr>
        <p:txBody>
          <a:bodyPr wrap="square" rtlCol="0">
            <a:spAutoFit/>
          </a:bodyPr>
          <a:lstStyle/>
          <a:p>
            <a:r>
              <a:rPr lang="en-US" sz="2800" b="1" dirty="0"/>
              <a:t>Accept Jesus as your personal Savior.</a:t>
            </a:r>
          </a:p>
        </p:txBody>
      </p:sp>
      <p:sp>
        <p:nvSpPr>
          <p:cNvPr id="5" name="TextBox 4">
            <a:extLst>
              <a:ext uri="{FF2B5EF4-FFF2-40B4-BE49-F238E27FC236}">
                <a16:creationId xmlns:a16="http://schemas.microsoft.com/office/drawing/2014/main" id="{FB5F8209-0AA7-D1D6-5E93-CA9DB939E903}"/>
              </a:ext>
            </a:extLst>
          </p:cNvPr>
          <p:cNvSpPr txBox="1"/>
          <p:nvPr/>
        </p:nvSpPr>
        <p:spPr>
          <a:xfrm>
            <a:off x="497062" y="3093334"/>
            <a:ext cx="3294743" cy="954107"/>
          </a:xfrm>
          <a:prstGeom prst="rect">
            <a:avLst/>
          </a:prstGeom>
          <a:noFill/>
        </p:spPr>
        <p:txBody>
          <a:bodyPr wrap="square" rtlCol="0">
            <a:spAutoFit/>
          </a:bodyPr>
          <a:lstStyle/>
          <a:p>
            <a:r>
              <a:rPr lang="en-US" sz="2800" b="1" dirty="0"/>
              <a:t>Ask Jesus To come into your life,</a:t>
            </a:r>
          </a:p>
        </p:txBody>
      </p:sp>
      <p:sp>
        <p:nvSpPr>
          <p:cNvPr id="6" name="TextBox 5">
            <a:extLst>
              <a:ext uri="{FF2B5EF4-FFF2-40B4-BE49-F238E27FC236}">
                <a16:creationId xmlns:a16="http://schemas.microsoft.com/office/drawing/2014/main" id="{66996903-3781-A5CE-877C-5DD1CAB521A1}"/>
              </a:ext>
            </a:extLst>
          </p:cNvPr>
          <p:cNvSpPr txBox="1"/>
          <p:nvPr/>
        </p:nvSpPr>
        <p:spPr>
          <a:xfrm>
            <a:off x="413554" y="5138057"/>
            <a:ext cx="3461760" cy="954107"/>
          </a:xfrm>
          <a:prstGeom prst="rect">
            <a:avLst/>
          </a:prstGeom>
          <a:noFill/>
        </p:spPr>
        <p:txBody>
          <a:bodyPr wrap="square" rtlCol="0">
            <a:spAutoFit/>
          </a:bodyPr>
          <a:lstStyle/>
          <a:p>
            <a:r>
              <a:rPr lang="en-US" sz="2800" b="1" dirty="0"/>
              <a:t>Pray this prayer with me...</a:t>
            </a:r>
          </a:p>
        </p:txBody>
      </p:sp>
      <p:sp>
        <p:nvSpPr>
          <p:cNvPr id="7" name="TextBox 6">
            <a:extLst>
              <a:ext uri="{FF2B5EF4-FFF2-40B4-BE49-F238E27FC236}">
                <a16:creationId xmlns:a16="http://schemas.microsoft.com/office/drawing/2014/main" id="{3C4A8597-2749-B56F-7551-56139F6E8BF1}"/>
              </a:ext>
            </a:extLst>
          </p:cNvPr>
          <p:cNvSpPr txBox="1"/>
          <p:nvPr/>
        </p:nvSpPr>
        <p:spPr>
          <a:xfrm>
            <a:off x="5794778" y="2151727"/>
            <a:ext cx="2852160" cy="2554545"/>
          </a:xfrm>
          <a:prstGeom prst="rect">
            <a:avLst/>
          </a:prstGeom>
          <a:noFill/>
        </p:spPr>
        <p:txBody>
          <a:bodyPr wrap="square" rtlCol="0">
            <a:spAutoFit/>
          </a:bodyPr>
          <a:lstStyle/>
          <a:p>
            <a:pPr algn="ctr"/>
            <a:r>
              <a:rPr lang="en-US" sz="3200" b="1" dirty="0"/>
              <a:t>Is this going to be what your turning point in life looks like? </a:t>
            </a:r>
          </a:p>
        </p:txBody>
      </p:sp>
    </p:spTree>
    <p:extLst>
      <p:ext uri="{BB962C8B-B14F-4D97-AF65-F5344CB8AC3E}">
        <p14:creationId xmlns:p14="http://schemas.microsoft.com/office/powerpoint/2010/main" val="22748359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1561-63DB-B638-B249-606BA2AD771E}"/>
              </a:ext>
            </a:extLst>
          </p:cNvPr>
          <p:cNvSpPr>
            <a:spLocks noGrp="1"/>
          </p:cNvSpPr>
          <p:nvPr>
            <p:ph type="title"/>
          </p:nvPr>
        </p:nvSpPr>
        <p:spPr/>
        <p:txBody>
          <a:bodyPr/>
          <a:lstStyle/>
          <a:p>
            <a:r>
              <a:rPr lang="en-US" dirty="0"/>
              <a:t>      Why did the Lord Send Paul to  			Preach...</a:t>
            </a:r>
          </a:p>
        </p:txBody>
      </p:sp>
      <p:sp>
        <p:nvSpPr>
          <p:cNvPr id="3" name="Content Placeholder 2">
            <a:extLst>
              <a:ext uri="{FF2B5EF4-FFF2-40B4-BE49-F238E27FC236}">
                <a16:creationId xmlns:a16="http://schemas.microsoft.com/office/drawing/2014/main" id="{C9F551A1-C07F-7E4C-8E81-8E3657EC2D72}"/>
              </a:ext>
            </a:extLst>
          </p:cNvPr>
          <p:cNvSpPr>
            <a:spLocks noGrp="1"/>
          </p:cNvSpPr>
          <p:nvPr>
            <p:ph idx="1"/>
          </p:nvPr>
        </p:nvSpPr>
        <p:spPr/>
        <p:txBody>
          <a:bodyPr/>
          <a:lstStyle/>
          <a:p>
            <a:r>
              <a:rPr lang="en-US" dirty="0"/>
              <a:t>“</a:t>
            </a:r>
            <a:r>
              <a:rPr lang="en-US" sz="3600" b="1" dirty="0"/>
              <a:t>To open their eyes,  that they may turn from darkness to light and from the power of Satan unto God, that they may receive remission of sins and an inheritance among them that are sanctified by faith in me.” </a:t>
            </a:r>
          </a:p>
        </p:txBody>
      </p:sp>
      <p:sp>
        <p:nvSpPr>
          <p:cNvPr id="4" name="TextBox 3">
            <a:extLst>
              <a:ext uri="{FF2B5EF4-FFF2-40B4-BE49-F238E27FC236}">
                <a16:creationId xmlns:a16="http://schemas.microsoft.com/office/drawing/2014/main" id="{C65323F7-E94E-2AB0-B192-D0654CB583F2}"/>
              </a:ext>
            </a:extLst>
          </p:cNvPr>
          <p:cNvSpPr txBox="1"/>
          <p:nvPr/>
        </p:nvSpPr>
        <p:spPr>
          <a:xfrm>
            <a:off x="5177064" y="5377535"/>
            <a:ext cx="3338286" cy="584775"/>
          </a:xfrm>
          <a:prstGeom prst="rect">
            <a:avLst/>
          </a:prstGeom>
          <a:noFill/>
        </p:spPr>
        <p:txBody>
          <a:bodyPr wrap="square" rtlCol="0">
            <a:spAutoFit/>
          </a:bodyPr>
          <a:lstStyle/>
          <a:p>
            <a:r>
              <a:rPr lang="en-US" sz="3200" dirty="0">
                <a:solidFill>
                  <a:srgbClr val="C00000"/>
                </a:solidFill>
              </a:rPr>
              <a:t>Acts 26:18</a:t>
            </a:r>
          </a:p>
        </p:txBody>
      </p:sp>
    </p:spTree>
    <p:extLst>
      <p:ext uri="{BB962C8B-B14F-4D97-AF65-F5344CB8AC3E}">
        <p14:creationId xmlns:p14="http://schemas.microsoft.com/office/powerpoint/2010/main" val="2333465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A1E6D-891D-64AA-8C6C-54B7AEEDFB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B08DF9-2EBB-893C-EAA4-982B5FD84429}"/>
              </a:ext>
            </a:extLst>
          </p:cNvPr>
          <p:cNvSpPr>
            <a:spLocks noGrp="1"/>
          </p:cNvSpPr>
          <p:nvPr>
            <p:ph type="title"/>
          </p:nvPr>
        </p:nvSpPr>
        <p:spPr/>
        <p:txBody>
          <a:bodyPr/>
          <a:lstStyle/>
          <a:p>
            <a:r>
              <a:rPr lang="en-US" dirty="0"/>
              <a:t>      How did Paul Respond ...</a:t>
            </a:r>
          </a:p>
        </p:txBody>
      </p:sp>
      <p:sp>
        <p:nvSpPr>
          <p:cNvPr id="3" name="Content Placeholder 2">
            <a:extLst>
              <a:ext uri="{FF2B5EF4-FFF2-40B4-BE49-F238E27FC236}">
                <a16:creationId xmlns:a16="http://schemas.microsoft.com/office/drawing/2014/main" id="{0D598DE9-019B-FD96-642A-2A6FA92F9037}"/>
              </a:ext>
            </a:extLst>
          </p:cNvPr>
          <p:cNvSpPr>
            <a:spLocks noGrp="1"/>
          </p:cNvSpPr>
          <p:nvPr>
            <p:ph idx="1"/>
          </p:nvPr>
        </p:nvSpPr>
        <p:spPr/>
        <p:txBody>
          <a:bodyPr/>
          <a:lstStyle/>
          <a:p>
            <a:r>
              <a:rPr lang="en-US" dirty="0"/>
              <a:t>“</a:t>
            </a:r>
            <a:r>
              <a:rPr lang="en-US" sz="3600" b="1" dirty="0"/>
              <a:t>I was not disobedient to the heavenly vision...” </a:t>
            </a:r>
          </a:p>
          <a:p>
            <a:r>
              <a:rPr lang="en-US" sz="3600" b="1" dirty="0"/>
              <a:t>“I declared... To Jews and Gentiles...”</a:t>
            </a:r>
          </a:p>
          <a:p>
            <a:r>
              <a:rPr lang="en-US" sz="3600" b="1" dirty="0"/>
              <a:t>“That they should repent and turn to God, doing works worthy of repentance” </a:t>
            </a:r>
          </a:p>
          <a:p>
            <a:endParaRPr lang="en-US" sz="3600" b="1" dirty="0"/>
          </a:p>
        </p:txBody>
      </p:sp>
      <p:sp>
        <p:nvSpPr>
          <p:cNvPr id="4" name="TextBox 3">
            <a:extLst>
              <a:ext uri="{FF2B5EF4-FFF2-40B4-BE49-F238E27FC236}">
                <a16:creationId xmlns:a16="http://schemas.microsoft.com/office/drawing/2014/main" id="{5ACBE4EF-FD52-C951-C208-50B8A93DA004}"/>
              </a:ext>
            </a:extLst>
          </p:cNvPr>
          <p:cNvSpPr txBox="1"/>
          <p:nvPr/>
        </p:nvSpPr>
        <p:spPr>
          <a:xfrm>
            <a:off x="5177064" y="5377535"/>
            <a:ext cx="3338286" cy="584775"/>
          </a:xfrm>
          <a:prstGeom prst="rect">
            <a:avLst/>
          </a:prstGeom>
          <a:noFill/>
        </p:spPr>
        <p:txBody>
          <a:bodyPr wrap="square" rtlCol="0">
            <a:spAutoFit/>
          </a:bodyPr>
          <a:lstStyle/>
          <a:p>
            <a:r>
              <a:rPr lang="en-US" sz="3200" dirty="0">
                <a:solidFill>
                  <a:srgbClr val="C00000"/>
                </a:solidFill>
              </a:rPr>
              <a:t>Acts 26:19-20</a:t>
            </a:r>
          </a:p>
        </p:txBody>
      </p:sp>
    </p:spTree>
    <p:extLst>
      <p:ext uri="{BB962C8B-B14F-4D97-AF65-F5344CB8AC3E}">
        <p14:creationId xmlns:p14="http://schemas.microsoft.com/office/powerpoint/2010/main" val="6129698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E72C3-EC28-432E-EE39-7FDDB4A7D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3BDBC1-8475-2B97-A1AC-B662F2CE091E}"/>
              </a:ext>
            </a:extLst>
          </p:cNvPr>
          <p:cNvSpPr>
            <a:spLocks noGrp="1"/>
          </p:cNvSpPr>
          <p:nvPr>
            <p:ph type="title"/>
          </p:nvPr>
        </p:nvSpPr>
        <p:spPr/>
        <p:txBody>
          <a:bodyPr/>
          <a:lstStyle/>
          <a:p>
            <a:r>
              <a:rPr lang="en-US" dirty="0"/>
              <a:t>      How did Paul Respond ...</a:t>
            </a:r>
          </a:p>
        </p:txBody>
      </p:sp>
      <p:sp>
        <p:nvSpPr>
          <p:cNvPr id="3" name="Content Placeholder 2">
            <a:extLst>
              <a:ext uri="{FF2B5EF4-FFF2-40B4-BE49-F238E27FC236}">
                <a16:creationId xmlns:a16="http://schemas.microsoft.com/office/drawing/2014/main" id="{F5E78081-E28B-B36C-7A3A-0EB54C40DFD5}"/>
              </a:ext>
            </a:extLst>
          </p:cNvPr>
          <p:cNvSpPr>
            <a:spLocks noGrp="1"/>
          </p:cNvSpPr>
          <p:nvPr>
            <p:ph idx="1"/>
          </p:nvPr>
        </p:nvSpPr>
        <p:spPr/>
        <p:txBody>
          <a:bodyPr>
            <a:normAutofit fontScale="92500"/>
          </a:bodyPr>
          <a:lstStyle/>
          <a:p>
            <a:r>
              <a:rPr lang="en-US" sz="3600" b="1" dirty="0"/>
              <a:t>“...Testifying  to the small and great...” </a:t>
            </a:r>
          </a:p>
          <a:p>
            <a:r>
              <a:rPr lang="en-US" sz="3600" b="1" dirty="0"/>
              <a:t>“Saying nothing  but what Moses and the prophets did say should come...” </a:t>
            </a:r>
          </a:p>
          <a:p>
            <a:r>
              <a:rPr lang="en-US" sz="3600" b="1" dirty="0"/>
              <a:t>“that Christ must suffer, and how that He by the resurrection of the dead should proclaim light both to the people (Jews) and to the Gentiles.” </a:t>
            </a:r>
          </a:p>
          <a:p>
            <a:endParaRPr lang="en-US" sz="3600" b="1" dirty="0"/>
          </a:p>
        </p:txBody>
      </p:sp>
      <p:sp>
        <p:nvSpPr>
          <p:cNvPr id="4" name="TextBox 3">
            <a:extLst>
              <a:ext uri="{FF2B5EF4-FFF2-40B4-BE49-F238E27FC236}">
                <a16:creationId xmlns:a16="http://schemas.microsoft.com/office/drawing/2014/main" id="{A0BFF2E7-6795-3F16-7A0A-9FF6E962F758}"/>
              </a:ext>
            </a:extLst>
          </p:cNvPr>
          <p:cNvSpPr txBox="1"/>
          <p:nvPr/>
        </p:nvSpPr>
        <p:spPr>
          <a:xfrm>
            <a:off x="5177064" y="5884575"/>
            <a:ext cx="3338286" cy="584775"/>
          </a:xfrm>
          <a:prstGeom prst="rect">
            <a:avLst/>
          </a:prstGeom>
          <a:noFill/>
        </p:spPr>
        <p:txBody>
          <a:bodyPr wrap="square" rtlCol="0">
            <a:spAutoFit/>
          </a:bodyPr>
          <a:lstStyle/>
          <a:p>
            <a:r>
              <a:rPr lang="en-US" sz="3200" dirty="0">
                <a:solidFill>
                  <a:srgbClr val="C00000"/>
                </a:solidFill>
              </a:rPr>
              <a:t>Acts 26: 22-23</a:t>
            </a:r>
          </a:p>
        </p:txBody>
      </p:sp>
    </p:spTree>
    <p:extLst>
      <p:ext uri="{BB962C8B-B14F-4D97-AF65-F5344CB8AC3E}">
        <p14:creationId xmlns:p14="http://schemas.microsoft.com/office/powerpoint/2010/main" val="336504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BF664-4CF7-C07E-9069-07C0ADD20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49A63-FF27-7D13-6687-29D2D942872A}"/>
              </a:ext>
            </a:extLst>
          </p:cNvPr>
          <p:cNvSpPr>
            <a:spLocks noGrp="1"/>
          </p:cNvSpPr>
          <p:nvPr>
            <p:ph type="title"/>
          </p:nvPr>
        </p:nvSpPr>
        <p:spPr/>
        <p:txBody>
          <a:bodyPr/>
          <a:lstStyle/>
          <a:p>
            <a:r>
              <a:rPr lang="en-US" dirty="0"/>
              <a:t>      Paul’s Claim Regarding the            			Gospel </a:t>
            </a:r>
          </a:p>
        </p:txBody>
      </p:sp>
      <p:sp>
        <p:nvSpPr>
          <p:cNvPr id="3" name="Content Placeholder 2">
            <a:extLst>
              <a:ext uri="{FF2B5EF4-FFF2-40B4-BE49-F238E27FC236}">
                <a16:creationId xmlns:a16="http://schemas.microsoft.com/office/drawing/2014/main" id="{F7F1E96A-B4D1-CCB2-42A8-3DC706448DC5}"/>
              </a:ext>
            </a:extLst>
          </p:cNvPr>
          <p:cNvSpPr>
            <a:spLocks noGrp="1"/>
          </p:cNvSpPr>
          <p:nvPr>
            <p:ph idx="1"/>
          </p:nvPr>
        </p:nvSpPr>
        <p:spPr/>
        <p:txBody>
          <a:bodyPr>
            <a:normAutofit/>
          </a:bodyPr>
          <a:lstStyle/>
          <a:p>
            <a:r>
              <a:rPr lang="en-US" sz="3600" b="1" dirty="0"/>
              <a:t>“The Power of God  unto Salvation...”</a:t>
            </a:r>
          </a:p>
          <a:p>
            <a:r>
              <a:rPr lang="en-US" sz="3600" b="1" dirty="0"/>
              <a:t>“Revealing of the Righteousness of God...” </a:t>
            </a:r>
          </a:p>
          <a:p>
            <a:r>
              <a:rPr lang="en-US" sz="3600" b="1" dirty="0"/>
              <a:t>“From faith unto faith – righteous shall live by faith”  </a:t>
            </a:r>
          </a:p>
          <a:p>
            <a:endParaRPr lang="en-US" sz="3600" b="1" dirty="0"/>
          </a:p>
        </p:txBody>
      </p:sp>
      <p:sp>
        <p:nvSpPr>
          <p:cNvPr id="4" name="TextBox 3">
            <a:extLst>
              <a:ext uri="{FF2B5EF4-FFF2-40B4-BE49-F238E27FC236}">
                <a16:creationId xmlns:a16="http://schemas.microsoft.com/office/drawing/2014/main" id="{4F12348A-673E-310A-95E2-2EAEACF90E9C}"/>
              </a:ext>
            </a:extLst>
          </p:cNvPr>
          <p:cNvSpPr txBox="1"/>
          <p:nvPr/>
        </p:nvSpPr>
        <p:spPr>
          <a:xfrm>
            <a:off x="5177064" y="5884575"/>
            <a:ext cx="3338286" cy="584775"/>
          </a:xfrm>
          <a:prstGeom prst="rect">
            <a:avLst/>
          </a:prstGeom>
          <a:noFill/>
        </p:spPr>
        <p:txBody>
          <a:bodyPr wrap="square" rtlCol="0">
            <a:spAutoFit/>
          </a:bodyPr>
          <a:lstStyle/>
          <a:p>
            <a:r>
              <a:rPr lang="en-US" sz="3200" dirty="0">
                <a:solidFill>
                  <a:srgbClr val="C00000"/>
                </a:solidFill>
              </a:rPr>
              <a:t>Romans 1:16-17</a:t>
            </a:r>
          </a:p>
        </p:txBody>
      </p:sp>
    </p:spTree>
    <p:extLst>
      <p:ext uri="{BB962C8B-B14F-4D97-AF65-F5344CB8AC3E}">
        <p14:creationId xmlns:p14="http://schemas.microsoft.com/office/powerpoint/2010/main" val="6260360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1AD16-2779-5AC8-65F5-2E7EB0C9A5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D2251-4E2D-308C-3B54-357DD081CF4C}"/>
              </a:ext>
            </a:extLst>
          </p:cNvPr>
          <p:cNvSpPr>
            <a:spLocks noGrp="1"/>
          </p:cNvSpPr>
          <p:nvPr>
            <p:ph type="title"/>
          </p:nvPr>
        </p:nvSpPr>
        <p:spPr/>
        <p:txBody>
          <a:bodyPr/>
          <a:lstStyle/>
          <a:p>
            <a:r>
              <a:rPr lang="en-US" dirty="0"/>
              <a:t>      What is Involved in turning to 					Light ?</a:t>
            </a:r>
          </a:p>
        </p:txBody>
      </p:sp>
      <p:sp>
        <p:nvSpPr>
          <p:cNvPr id="3" name="Content Placeholder 2">
            <a:extLst>
              <a:ext uri="{FF2B5EF4-FFF2-40B4-BE49-F238E27FC236}">
                <a16:creationId xmlns:a16="http://schemas.microsoft.com/office/drawing/2014/main" id="{C48285E2-57A2-5980-4823-FA90BF50A6B4}"/>
              </a:ext>
            </a:extLst>
          </p:cNvPr>
          <p:cNvSpPr>
            <a:spLocks noGrp="1"/>
          </p:cNvSpPr>
          <p:nvPr>
            <p:ph idx="1"/>
          </p:nvPr>
        </p:nvSpPr>
        <p:spPr/>
        <p:txBody>
          <a:bodyPr/>
          <a:lstStyle/>
          <a:p>
            <a:r>
              <a:rPr lang="en-US" sz="3600" b="1" dirty="0"/>
              <a:t>You are turning to God from the power of Satan </a:t>
            </a:r>
          </a:p>
          <a:p>
            <a:r>
              <a:rPr lang="en-US" sz="3600" b="1" dirty="0"/>
              <a:t>You are turning to receive the remission of sins</a:t>
            </a:r>
          </a:p>
          <a:p>
            <a:r>
              <a:rPr lang="en-US" sz="3600" b="1" dirty="0"/>
              <a:t>You are turning to receive the inheritance of heaven offered to all sanctified by faith in Christ </a:t>
            </a:r>
          </a:p>
        </p:txBody>
      </p:sp>
      <p:sp>
        <p:nvSpPr>
          <p:cNvPr id="4" name="TextBox 3">
            <a:extLst>
              <a:ext uri="{FF2B5EF4-FFF2-40B4-BE49-F238E27FC236}">
                <a16:creationId xmlns:a16="http://schemas.microsoft.com/office/drawing/2014/main" id="{47E63AF1-C6BD-D147-E12A-7F17B74F5993}"/>
              </a:ext>
            </a:extLst>
          </p:cNvPr>
          <p:cNvSpPr txBox="1"/>
          <p:nvPr/>
        </p:nvSpPr>
        <p:spPr>
          <a:xfrm>
            <a:off x="5641521" y="5727124"/>
            <a:ext cx="3338286" cy="584775"/>
          </a:xfrm>
          <a:prstGeom prst="rect">
            <a:avLst/>
          </a:prstGeom>
          <a:noFill/>
        </p:spPr>
        <p:txBody>
          <a:bodyPr wrap="square" rtlCol="0">
            <a:spAutoFit/>
          </a:bodyPr>
          <a:lstStyle/>
          <a:p>
            <a:r>
              <a:rPr lang="en-US" sz="3200" dirty="0">
                <a:solidFill>
                  <a:srgbClr val="C00000"/>
                </a:solidFill>
              </a:rPr>
              <a:t>Acts 26:18</a:t>
            </a:r>
          </a:p>
        </p:txBody>
      </p:sp>
    </p:spTree>
    <p:extLst>
      <p:ext uri="{BB962C8B-B14F-4D97-AF65-F5344CB8AC3E}">
        <p14:creationId xmlns:p14="http://schemas.microsoft.com/office/powerpoint/2010/main" val="535465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A6EAA-7B29-7A7E-C95A-ED179936BD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D8952-B452-4F7B-042B-87667F3C9DF5}"/>
              </a:ext>
            </a:extLst>
          </p:cNvPr>
          <p:cNvSpPr>
            <a:spLocks noGrp="1"/>
          </p:cNvSpPr>
          <p:nvPr>
            <p:ph type="title"/>
          </p:nvPr>
        </p:nvSpPr>
        <p:spPr/>
        <p:txBody>
          <a:bodyPr/>
          <a:lstStyle/>
          <a:p>
            <a:r>
              <a:rPr lang="en-US" dirty="0"/>
              <a:t>      What is Involved in your Turning</a:t>
            </a:r>
          </a:p>
        </p:txBody>
      </p:sp>
      <p:sp>
        <p:nvSpPr>
          <p:cNvPr id="3" name="Content Placeholder 2">
            <a:extLst>
              <a:ext uri="{FF2B5EF4-FFF2-40B4-BE49-F238E27FC236}">
                <a16:creationId xmlns:a16="http://schemas.microsoft.com/office/drawing/2014/main" id="{624737F5-5178-54DF-10F1-F03004C1A828}"/>
              </a:ext>
            </a:extLst>
          </p:cNvPr>
          <p:cNvSpPr>
            <a:spLocks noGrp="1"/>
          </p:cNvSpPr>
          <p:nvPr>
            <p:ph idx="1"/>
          </p:nvPr>
        </p:nvSpPr>
        <p:spPr/>
        <p:txBody>
          <a:bodyPr>
            <a:normAutofit/>
          </a:bodyPr>
          <a:lstStyle/>
          <a:p>
            <a:r>
              <a:rPr lang="en-US" sz="3600" b="1" dirty="0"/>
              <a:t>Repent ye therefore, and turn again that your sins may be blotted out, that so there may come seasons of refreshing from the presence of the Lord”</a:t>
            </a:r>
          </a:p>
        </p:txBody>
      </p:sp>
      <p:sp>
        <p:nvSpPr>
          <p:cNvPr id="4" name="TextBox 3">
            <a:extLst>
              <a:ext uri="{FF2B5EF4-FFF2-40B4-BE49-F238E27FC236}">
                <a16:creationId xmlns:a16="http://schemas.microsoft.com/office/drawing/2014/main" id="{FEB9C0EF-5753-AB6D-7821-AA7337558361}"/>
              </a:ext>
            </a:extLst>
          </p:cNvPr>
          <p:cNvSpPr txBox="1"/>
          <p:nvPr/>
        </p:nvSpPr>
        <p:spPr>
          <a:xfrm>
            <a:off x="5641521" y="5727124"/>
            <a:ext cx="3338286" cy="584775"/>
          </a:xfrm>
          <a:prstGeom prst="rect">
            <a:avLst/>
          </a:prstGeom>
          <a:noFill/>
        </p:spPr>
        <p:txBody>
          <a:bodyPr wrap="square" rtlCol="0">
            <a:spAutoFit/>
          </a:bodyPr>
          <a:lstStyle/>
          <a:p>
            <a:r>
              <a:rPr lang="en-US" sz="3200" dirty="0">
                <a:solidFill>
                  <a:srgbClr val="C00000"/>
                </a:solidFill>
              </a:rPr>
              <a:t>Acts 3:19</a:t>
            </a:r>
          </a:p>
        </p:txBody>
      </p:sp>
    </p:spTree>
    <p:extLst>
      <p:ext uri="{BB962C8B-B14F-4D97-AF65-F5344CB8AC3E}">
        <p14:creationId xmlns:p14="http://schemas.microsoft.com/office/powerpoint/2010/main" val="2558935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31AEE-E3F7-A563-7077-6899705BE8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E374B5-99DC-66F9-1A61-8C707B374D67}"/>
              </a:ext>
            </a:extLst>
          </p:cNvPr>
          <p:cNvSpPr>
            <a:spLocks noGrp="1"/>
          </p:cNvSpPr>
          <p:nvPr>
            <p:ph type="title"/>
          </p:nvPr>
        </p:nvSpPr>
        <p:spPr/>
        <p:txBody>
          <a:bodyPr/>
          <a:lstStyle/>
          <a:p>
            <a:r>
              <a:rPr lang="en-US" dirty="0"/>
              <a:t>      What is Involved in your Turning</a:t>
            </a:r>
          </a:p>
        </p:txBody>
      </p:sp>
      <p:sp>
        <p:nvSpPr>
          <p:cNvPr id="3" name="Content Placeholder 2">
            <a:extLst>
              <a:ext uri="{FF2B5EF4-FFF2-40B4-BE49-F238E27FC236}">
                <a16:creationId xmlns:a16="http://schemas.microsoft.com/office/drawing/2014/main" id="{8DB19A3A-FC2B-D269-F900-199BA227B57D}"/>
              </a:ext>
            </a:extLst>
          </p:cNvPr>
          <p:cNvSpPr>
            <a:spLocks noGrp="1"/>
          </p:cNvSpPr>
          <p:nvPr>
            <p:ph idx="1"/>
          </p:nvPr>
        </p:nvSpPr>
        <p:spPr/>
        <p:txBody>
          <a:bodyPr>
            <a:normAutofit lnSpcReduction="10000"/>
          </a:bodyPr>
          <a:lstStyle/>
          <a:p>
            <a:r>
              <a:rPr lang="en-US" sz="3600" b="1" dirty="0"/>
              <a:t>What is between your repentance and the remission of your sins” </a:t>
            </a:r>
          </a:p>
          <a:p>
            <a:pPr lvl="1"/>
            <a:r>
              <a:rPr lang="en-US" sz="3200" b="1" dirty="0"/>
              <a:t>Baptism </a:t>
            </a:r>
            <a:r>
              <a:rPr lang="en-US" sz="3200" dirty="0">
                <a:solidFill>
                  <a:srgbClr val="C00000"/>
                </a:solidFill>
              </a:rPr>
              <a:t>(Acts 2:38)</a:t>
            </a:r>
          </a:p>
          <a:p>
            <a:pPr lvl="1"/>
            <a:r>
              <a:rPr lang="en-US" sz="3200" b="1" dirty="0"/>
              <a:t>The steps in review...Hearing, Believing (faith), Repenting, Confessing (Jesus is the Son of God) ...being baptized for the remission of your sins</a:t>
            </a:r>
          </a:p>
          <a:p>
            <a:pPr lvl="1"/>
            <a:r>
              <a:rPr lang="en-US" sz="3200" b="1" dirty="0"/>
              <a:t>Examples: Ethiopian </a:t>
            </a:r>
            <a:r>
              <a:rPr lang="en-US" sz="3200" dirty="0">
                <a:solidFill>
                  <a:srgbClr val="C00000"/>
                </a:solidFill>
              </a:rPr>
              <a:t>(Acts 8:36-39)</a:t>
            </a:r>
            <a:r>
              <a:rPr lang="en-US" sz="3200" b="1" dirty="0"/>
              <a:t>; Philippian Jailor </a:t>
            </a:r>
            <a:r>
              <a:rPr lang="en-US" sz="3200" dirty="0">
                <a:solidFill>
                  <a:srgbClr val="C00000"/>
                </a:solidFill>
              </a:rPr>
              <a:t>(Acts 16:21-34)</a:t>
            </a:r>
          </a:p>
        </p:txBody>
      </p:sp>
    </p:spTree>
    <p:extLst>
      <p:ext uri="{BB962C8B-B14F-4D97-AF65-F5344CB8AC3E}">
        <p14:creationId xmlns:p14="http://schemas.microsoft.com/office/powerpoint/2010/main" val="4170372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114</TotalTime>
  <Words>497</Words>
  <Application>Microsoft Office PowerPoint</Application>
  <PresentationFormat>On-screen Show (4:3)</PresentationFormat>
  <Paragraphs>52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PowerPoint Presentation</vt:lpstr>
      <vt:lpstr>PowerPoint Presentation</vt:lpstr>
      <vt:lpstr>      Why did the Lord Send Paul to     Preach...</vt:lpstr>
      <vt:lpstr>      How did Paul Respond ...</vt:lpstr>
      <vt:lpstr>      How did Paul Respond ...</vt:lpstr>
      <vt:lpstr>      Paul’s Claim Regarding the               Gospel </vt:lpstr>
      <vt:lpstr>      What is Involved in turning to      Light ?</vt:lpstr>
      <vt:lpstr>      What is Involved in your Turning</vt:lpstr>
      <vt:lpstr>      What is Involved in your Turning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Norris Long</cp:lastModifiedBy>
  <cp:revision>2</cp:revision>
  <dcterms:created xsi:type="dcterms:W3CDTF">2025-09-21T11:10:30Z</dcterms:created>
  <dcterms:modified xsi:type="dcterms:W3CDTF">2025-09-21T20:42:45Z</dcterms:modified>
</cp:coreProperties>
</file>