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3" r:id="rId3"/>
    <p:sldId id="264" r:id="rId4"/>
    <p:sldId id="265" r:id="rId5"/>
    <p:sldId id="266" r:id="rId6"/>
    <p:sldId id="259" r:id="rId7"/>
    <p:sldId id="260" r:id="rId8"/>
    <p:sldId id="258" r:id="rId9"/>
    <p:sldId id="261" r:id="rId10"/>
    <p:sldId id="267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6435B5-BB8C-4E3D-B1F0-CB8D5877E45F}" v="241" dt="2026-05-17T21:14:58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49" autoAdjust="0"/>
  </p:normalViewPr>
  <p:slideViewPr>
    <p:cSldViewPr snapToGrid="0" showGuides="1">
      <p:cViewPr varScale="1">
        <p:scale>
          <a:sx n="46" d="100"/>
          <a:sy n="46" d="100"/>
        </p:scale>
        <p:origin x="108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86C9-B8D4-4D66-BBF2-37240196F0B2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3E99D-6127-4508-8557-C243A11AE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6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33E99D-6127-4508-8557-C243A11AECD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81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8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0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347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8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8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0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5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8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7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3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77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5CAAB-97D7-4449-9758-089350F46958}" type="datetimeFigureOut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56799-479B-4B64-BDA7-02AD668664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2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D20A3-E949-FB7A-5B09-E92E769027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7D31A-D27E-8658-2B87-036F86823B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81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B02ED-728F-EECD-40D0-9908934DC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“Lively Hope”...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6FDEE-EE46-DCEE-0074-E04F150EF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Heaven – incorruptible, undefiled, fades not away </a:t>
            </a:r>
            <a:r>
              <a:rPr lang="en-US" dirty="0"/>
              <a:t>(I Pet. 1:3-5) </a:t>
            </a:r>
          </a:p>
          <a:p>
            <a:r>
              <a:rPr lang="en-US" b="1" dirty="0"/>
              <a:t>Incorruptible - Glorified – Spiritual – Body               </a:t>
            </a:r>
            <a:r>
              <a:rPr lang="en-US" dirty="0"/>
              <a:t>(I Cor. 15:42-44)</a:t>
            </a:r>
          </a:p>
          <a:p>
            <a:r>
              <a:rPr lang="en-US" b="1" dirty="0"/>
              <a:t>Formed after the glorified body of Christ        </a:t>
            </a:r>
            <a:r>
              <a:rPr lang="en-US" dirty="0"/>
              <a:t>(Phil. 3:20-21)</a:t>
            </a:r>
          </a:p>
          <a:p>
            <a:r>
              <a:rPr lang="en-US" b="1" dirty="0"/>
              <a:t>Will See Him as He is  </a:t>
            </a:r>
            <a:r>
              <a:rPr lang="en-US" dirty="0"/>
              <a:t>(I Jn. 3:2-3)</a:t>
            </a:r>
          </a:p>
        </p:txBody>
      </p:sp>
    </p:spTree>
    <p:extLst>
      <p:ext uri="{BB962C8B-B14F-4D97-AF65-F5344CB8AC3E}">
        <p14:creationId xmlns:p14="http://schemas.microsoft.com/office/powerpoint/2010/main" val="188305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56FAD8-5D14-A55F-7E23-41255835F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3C70F-4163-A87B-C1AE-F785019F98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D0B5D-A57E-1B7D-632A-89EFF7141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7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4918A3-1AC1-A4C6-923A-D5A4602C75C1}"/>
              </a:ext>
            </a:extLst>
          </p:cNvPr>
          <p:cNvSpPr txBox="1"/>
          <p:nvPr/>
        </p:nvSpPr>
        <p:spPr>
          <a:xfrm>
            <a:off x="2455818" y="372125"/>
            <a:ext cx="67534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dirty="0">
                <a:solidFill>
                  <a:srgbClr val="333333"/>
                </a:solidFill>
                <a:effectLst/>
                <a:latin typeface="Merriweather Web"/>
              </a:rPr>
              <a:t>“You, your joys and your sorrows, your memories and your ambitions, your sense of personal identity and free will, are in fact no more than the behavior of a vast assembly of nerve cells and their associated molecules”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Merriweather Web"/>
              </a:rPr>
              <a:t>                                                                            	           </a:t>
            </a:r>
            <a:r>
              <a:rPr lang="en-US" sz="2400" b="1" i="1" dirty="0">
                <a:solidFill>
                  <a:srgbClr val="333333"/>
                </a:solidFill>
                <a:latin typeface="Merriweather Web"/>
              </a:rPr>
              <a:t>T</a:t>
            </a:r>
            <a:r>
              <a:rPr lang="en-US" sz="2400" b="1" i="1" dirty="0">
                <a:solidFill>
                  <a:srgbClr val="333333"/>
                </a:solidFill>
                <a:effectLst/>
                <a:latin typeface="Merriweather Web"/>
              </a:rPr>
              <a:t>he Astonishing Hypothesis, 3. </a:t>
            </a:r>
            <a:endParaRPr lang="en-US" sz="2400" b="1" i="1" dirty="0"/>
          </a:p>
        </p:txBody>
      </p:sp>
      <p:pic>
        <p:nvPicPr>
          <p:cNvPr id="4" name="Picture 3" descr="Professor Francis Crick | Biographical summary">
            <a:extLst>
              <a:ext uri="{FF2B5EF4-FFF2-40B4-BE49-F238E27FC236}">
                <a16:creationId xmlns:a16="http://schemas.microsoft.com/office/drawing/2014/main" id="{5CB0E578-B180-6666-4910-5A68570E6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69" y="145460"/>
            <a:ext cx="1828800" cy="1838325"/>
          </a:xfrm>
          <a:prstGeom prst="rect">
            <a:avLst/>
          </a:prstGeom>
        </p:spPr>
      </p:pic>
      <p:pic>
        <p:nvPicPr>
          <p:cNvPr id="5" name="Picture 4" descr="DNA, the Language of Evolution: Francis Crick &amp; James Watson">
            <a:extLst>
              <a:ext uri="{FF2B5EF4-FFF2-40B4-BE49-F238E27FC236}">
                <a16:creationId xmlns:a16="http://schemas.microsoft.com/office/drawing/2014/main" id="{D868AAB7-B03F-0D6C-AD75-0447FDBAB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85771"/>
            <a:ext cx="3435531" cy="27627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709AC8-408A-B051-A7FA-A8AC2D3EDD1D}"/>
              </a:ext>
            </a:extLst>
          </p:cNvPr>
          <p:cNvSpPr txBox="1"/>
          <p:nvPr/>
        </p:nvSpPr>
        <p:spPr>
          <a:xfrm>
            <a:off x="391886" y="2597250"/>
            <a:ext cx="165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1916-2004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B83B3C-D100-D67F-DE0D-79F23D0614A8}"/>
              </a:ext>
            </a:extLst>
          </p:cNvPr>
          <p:cNvSpPr txBox="1"/>
          <p:nvPr/>
        </p:nvSpPr>
        <p:spPr>
          <a:xfrm>
            <a:off x="1593670" y="6213702"/>
            <a:ext cx="914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1953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BDAD91-BBB2-1438-DFE7-93637D378649}"/>
              </a:ext>
            </a:extLst>
          </p:cNvPr>
          <p:cNvSpPr txBox="1"/>
          <p:nvPr/>
        </p:nvSpPr>
        <p:spPr>
          <a:xfrm>
            <a:off x="39190" y="1978112"/>
            <a:ext cx="2416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Francis Crick</a:t>
            </a:r>
          </a:p>
        </p:txBody>
      </p:sp>
      <p:sp>
        <p:nvSpPr>
          <p:cNvPr id="2" name="Arrow: Curved Right 1">
            <a:extLst>
              <a:ext uri="{FF2B5EF4-FFF2-40B4-BE49-F238E27FC236}">
                <a16:creationId xmlns:a16="http://schemas.microsoft.com/office/drawing/2014/main" id="{4FA05264-0C16-83FB-E495-0C02CDB0C2E9}"/>
              </a:ext>
            </a:extLst>
          </p:cNvPr>
          <p:cNvSpPr/>
          <p:nvPr/>
        </p:nvSpPr>
        <p:spPr>
          <a:xfrm>
            <a:off x="3742508" y="2918811"/>
            <a:ext cx="1658983" cy="1725296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188DFA-384F-53C8-B103-8571D73E5E61}"/>
              </a:ext>
            </a:extLst>
          </p:cNvPr>
          <p:cNvSpPr txBox="1"/>
          <p:nvPr/>
        </p:nvSpPr>
        <p:spPr>
          <a:xfrm>
            <a:off x="5436523" y="3997711"/>
            <a:ext cx="30935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are what happens materially in your </a:t>
            </a:r>
            <a:r>
              <a:rPr lang="en-US" sz="2400" b="1" dirty="0"/>
              <a:t>brain.</a:t>
            </a:r>
            <a:r>
              <a:rPr lang="en-US" sz="2400" dirty="0"/>
              <a:t>.. When your brain function ends, your personhood ends – lights out – Poof!</a:t>
            </a:r>
          </a:p>
        </p:txBody>
      </p:sp>
    </p:spTree>
    <p:extLst>
      <p:ext uri="{BB962C8B-B14F-4D97-AF65-F5344CB8AC3E}">
        <p14:creationId xmlns:p14="http://schemas.microsoft.com/office/powerpoint/2010/main" val="311606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2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ain regions and functions">
            <a:extLst>
              <a:ext uri="{FF2B5EF4-FFF2-40B4-BE49-F238E27FC236}">
                <a16:creationId xmlns:a16="http://schemas.microsoft.com/office/drawing/2014/main" id="{CA2C3428-856D-806B-45FF-FFFCE3AAD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966" y="213014"/>
            <a:ext cx="6554067" cy="36801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AFAD01-53AE-39FF-AAEC-AD3954488ACA}"/>
              </a:ext>
            </a:extLst>
          </p:cNvPr>
          <p:cNvSpPr txBox="1"/>
          <p:nvPr/>
        </p:nvSpPr>
        <p:spPr>
          <a:xfrm>
            <a:off x="1294966" y="4419600"/>
            <a:ext cx="6913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When we are declared dead – “Brain-dead: -   	                  Do our senses cease?  </a:t>
            </a:r>
          </a:p>
        </p:txBody>
      </p:sp>
    </p:spTree>
    <p:extLst>
      <p:ext uri="{BB962C8B-B14F-4D97-AF65-F5344CB8AC3E}">
        <p14:creationId xmlns:p14="http://schemas.microsoft.com/office/powerpoint/2010/main" val="92017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D2BC-4872-9A0E-9157-6C5B39240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Physical Death... Buried or Not... Luke 16:22-31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5D33-4383-6C69-CF38-571781C36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195" y="1825625"/>
            <a:ext cx="7886700" cy="4351338"/>
          </a:xfrm>
        </p:spPr>
        <p:txBody>
          <a:bodyPr/>
          <a:lstStyle/>
          <a:p>
            <a:r>
              <a:rPr lang="en-US" b="1" dirty="0"/>
              <a:t>Sense of eyesight </a:t>
            </a:r>
            <a:r>
              <a:rPr lang="en-US" dirty="0"/>
              <a:t>– can see </a:t>
            </a:r>
            <a:r>
              <a:rPr lang="en-US" dirty="0">
                <a:solidFill>
                  <a:srgbClr val="C00000"/>
                </a:solidFill>
              </a:rPr>
              <a:t>(v.23)</a:t>
            </a:r>
          </a:p>
          <a:p>
            <a:r>
              <a:rPr lang="en-US" b="1" dirty="0"/>
              <a:t>Sense of pain </a:t>
            </a:r>
            <a:r>
              <a:rPr lang="en-US" dirty="0"/>
              <a:t>– in anguish </a:t>
            </a:r>
            <a:r>
              <a:rPr lang="en-US" dirty="0">
                <a:solidFill>
                  <a:srgbClr val="C00000"/>
                </a:solidFill>
              </a:rPr>
              <a:t>(v. 24)</a:t>
            </a:r>
          </a:p>
          <a:p>
            <a:r>
              <a:rPr lang="en-US" b="1" dirty="0"/>
              <a:t>Understand the concept of mercy and touch      </a:t>
            </a:r>
            <a:r>
              <a:rPr lang="en-US" dirty="0">
                <a:solidFill>
                  <a:srgbClr val="C00000"/>
                </a:solidFill>
              </a:rPr>
              <a:t>(v. 24)</a:t>
            </a:r>
          </a:p>
          <a:p>
            <a:r>
              <a:rPr lang="en-US" b="1" dirty="0"/>
              <a:t>Able to remember </a:t>
            </a:r>
            <a:r>
              <a:rPr lang="en-US" dirty="0"/>
              <a:t>– facts of our “life-time”        </a:t>
            </a:r>
            <a:r>
              <a:rPr lang="en-US" dirty="0">
                <a:solidFill>
                  <a:srgbClr val="C00000"/>
                </a:solidFill>
              </a:rPr>
              <a:t>(v. 25)</a:t>
            </a:r>
          </a:p>
          <a:p>
            <a:r>
              <a:rPr lang="en-US" b="1" dirty="0"/>
              <a:t>Able to reason </a:t>
            </a:r>
            <a:r>
              <a:rPr lang="en-US" dirty="0"/>
              <a:t>– Send warning so my five brothers so they do not come to this place of torment </a:t>
            </a:r>
            <a:r>
              <a:rPr lang="en-US" dirty="0">
                <a:solidFill>
                  <a:srgbClr val="C00000"/>
                </a:solidFill>
              </a:rPr>
              <a:t>(v.28, 30)</a:t>
            </a:r>
          </a:p>
        </p:txBody>
      </p:sp>
    </p:spTree>
    <p:extLst>
      <p:ext uri="{BB962C8B-B14F-4D97-AF65-F5344CB8AC3E}">
        <p14:creationId xmlns:p14="http://schemas.microsoft.com/office/powerpoint/2010/main" val="97076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5489D-A2C7-9347-05E2-70B7FC8B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Revelation 6:9-10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B9C98F-1679-B446-AB0F-0623921296CC}"/>
              </a:ext>
            </a:extLst>
          </p:cNvPr>
          <p:cNvSpPr/>
          <p:nvPr/>
        </p:nvSpPr>
        <p:spPr>
          <a:xfrm>
            <a:off x="5278582" y="2369127"/>
            <a:ext cx="3463636" cy="4017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DEE5E2-A71B-0087-FEA8-A707786908BE}"/>
              </a:ext>
            </a:extLst>
          </p:cNvPr>
          <p:cNvSpPr/>
          <p:nvPr/>
        </p:nvSpPr>
        <p:spPr>
          <a:xfrm>
            <a:off x="928255" y="2770909"/>
            <a:ext cx="6082145" cy="4017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9DA677-486E-263C-23F5-D1E8B49F5C4F}"/>
              </a:ext>
            </a:extLst>
          </p:cNvPr>
          <p:cNvSpPr/>
          <p:nvPr/>
        </p:nvSpPr>
        <p:spPr>
          <a:xfrm>
            <a:off x="817418" y="3172691"/>
            <a:ext cx="5375564" cy="5126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63E5D-5FE7-2EFF-6A94-998E6B62375B}"/>
              </a:ext>
            </a:extLst>
          </p:cNvPr>
          <p:cNvSpPr/>
          <p:nvPr/>
        </p:nvSpPr>
        <p:spPr>
          <a:xfrm>
            <a:off x="1925782" y="3685310"/>
            <a:ext cx="4267200" cy="4017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3CCC5-EFC8-E9F0-96E8-FF766C87D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And when he opened the fifth seal, I saw underneath the altar the souls of them that had been slain for the word of God, and for the testimony which they held: and they cried with a great voice, saying, How long, O Master, the holy and true, dost thou not judge and avenge our blood on them that dwell on the earth?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B3A17D-3626-3BA6-501A-090CDC19C13C}"/>
              </a:ext>
            </a:extLst>
          </p:cNvPr>
          <p:cNvSpPr txBox="1"/>
          <p:nvPr/>
        </p:nvSpPr>
        <p:spPr>
          <a:xfrm>
            <a:off x="1773382" y="6040582"/>
            <a:ext cx="5735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Sous no </a:t>
            </a:r>
          </a:p>
        </p:txBody>
      </p:sp>
    </p:spTree>
    <p:extLst>
      <p:ext uri="{BB962C8B-B14F-4D97-AF65-F5344CB8AC3E}">
        <p14:creationId xmlns:p14="http://schemas.microsoft.com/office/powerpoint/2010/main" val="294496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w-to-draw an Optical Illusion - Escher Cube">
            <a:extLst>
              <a:ext uri="{FF2B5EF4-FFF2-40B4-BE49-F238E27FC236}">
                <a16:creationId xmlns:a16="http://schemas.microsoft.com/office/drawing/2014/main" id="{BE6C78A8-3D3A-3870-1034-E80B28F7B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775" y="372489"/>
            <a:ext cx="6993372" cy="47940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CE2997-7DEC-B449-A1E2-4DEC46F278F1}"/>
              </a:ext>
            </a:extLst>
          </p:cNvPr>
          <p:cNvSpPr txBox="1"/>
          <p:nvPr/>
        </p:nvSpPr>
        <p:spPr>
          <a:xfrm>
            <a:off x="2341418" y="5166557"/>
            <a:ext cx="50707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Dimensions perceived just from drawing lines  on a flat one-dimension surface </a:t>
            </a:r>
          </a:p>
        </p:txBody>
      </p:sp>
    </p:spTree>
    <p:extLst>
      <p:ext uri="{BB962C8B-B14F-4D97-AF65-F5344CB8AC3E}">
        <p14:creationId xmlns:p14="http://schemas.microsoft.com/office/powerpoint/2010/main" val="323663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le:Reptiles.jpg">
            <a:extLst>
              <a:ext uri="{FF2B5EF4-FFF2-40B4-BE49-F238E27FC236}">
                <a16:creationId xmlns:a16="http://schemas.microsoft.com/office/drawing/2014/main" id="{B9ECB6F7-1AF0-3CEE-1B8B-260456EEF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0"/>
            <a:ext cx="6968836" cy="39901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2C902D-12BC-83AF-C0FA-944B22F11671}"/>
              </a:ext>
            </a:extLst>
          </p:cNvPr>
          <p:cNvSpPr txBox="1"/>
          <p:nvPr/>
        </p:nvSpPr>
        <p:spPr>
          <a:xfrm>
            <a:off x="2655419" y="4032601"/>
            <a:ext cx="47586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M. C. Escher- 1898-1972 </a:t>
            </a:r>
          </a:p>
          <a:p>
            <a:pPr algn="ctr"/>
            <a:r>
              <a:rPr lang="en-US" sz="2800" dirty="0"/>
              <a:t>Reptiles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4D91F1-36B3-B6E5-5172-6BDB64FC83A6}"/>
              </a:ext>
            </a:extLst>
          </p:cNvPr>
          <p:cNvSpPr txBox="1"/>
          <p:nvPr/>
        </p:nvSpPr>
        <p:spPr>
          <a:xfrm>
            <a:off x="1176250" y="5029200"/>
            <a:ext cx="77169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We can perceive of greater dimensions on a flat surface</a:t>
            </a:r>
          </a:p>
        </p:txBody>
      </p:sp>
    </p:spTree>
    <p:extLst>
      <p:ext uri="{BB962C8B-B14F-4D97-AF65-F5344CB8AC3E}">
        <p14:creationId xmlns:p14="http://schemas.microsoft.com/office/powerpoint/2010/main" val="280818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wo and Three Dimensions - EscherMath">
            <a:extLst>
              <a:ext uri="{FF2B5EF4-FFF2-40B4-BE49-F238E27FC236}">
                <a16:creationId xmlns:a16="http://schemas.microsoft.com/office/drawing/2014/main" id="{1B575435-FFBE-C665-FAF3-901FF1A01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965" y="530827"/>
            <a:ext cx="6704070" cy="49610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960921-3A41-6F87-3A09-2252561AF89F}"/>
              </a:ext>
            </a:extLst>
          </p:cNvPr>
          <p:cNvSpPr txBox="1"/>
          <p:nvPr/>
        </p:nvSpPr>
        <p:spPr>
          <a:xfrm>
            <a:off x="1687879" y="5803953"/>
            <a:ext cx="6513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Maurits Cornelius Escher  - 1898-1972 </a:t>
            </a:r>
          </a:p>
        </p:txBody>
      </p:sp>
    </p:spTree>
    <p:extLst>
      <p:ext uri="{BB962C8B-B14F-4D97-AF65-F5344CB8AC3E}">
        <p14:creationId xmlns:p14="http://schemas.microsoft.com/office/powerpoint/2010/main" val="304899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6766EF-4371-F5BD-F1C5-7B36110F5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556" y="-146472"/>
            <a:ext cx="4904114" cy="48061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D06D25-D651-E8BD-E816-8A23D770B0CA}"/>
              </a:ext>
            </a:extLst>
          </p:cNvPr>
          <p:cNvSpPr txBox="1"/>
          <p:nvPr/>
        </p:nvSpPr>
        <p:spPr>
          <a:xfrm>
            <a:off x="1966608" y="4703617"/>
            <a:ext cx="4904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Hand with Reflecting Sphere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63A5AF-DC6D-53D8-AE85-FC1D06DDB9FE}"/>
              </a:ext>
            </a:extLst>
          </p:cNvPr>
          <p:cNvSpPr txBox="1"/>
          <p:nvPr/>
        </p:nvSpPr>
        <p:spPr>
          <a:xfrm>
            <a:off x="480133" y="5652655"/>
            <a:ext cx="81837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C. S. Lewis – Wight of Glory  -                            Essay “Transposition”</a:t>
            </a:r>
          </a:p>
        </p:txBody>
      </p:sp>
    </p:spTree>
    <p:extLst>
      <p:ext uri="{BB962C8B-B14F-4D97-AF65-F5344CB8AC3E}">
        <p14:creationId xmlns:p14="http://schemas.microsoft.com/office/powerpoint/2010/main" val="343876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369</Words>
  <Application>Microsoft Office PowerPoint</Application>
  <PresentationFormat>On-screen Show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Merriweather Web</vt:lpstr>
      <vt:lpstr>Office Theme</vt:lpstr>
      <vt:lpstr>PowerPoint Presentation</vt:lpstr>
      <vt:lpstr>PowerPoint Presentation</vt:lpstr>
      <vt:lpstr>PowerPoint Presentation</vt:lpstr>
      <vt:lpstr>After Physical Death... Buried or Not... Luke 16:22-31</vt:lpstr>
      <vt:lpstr>                Revelation 6:9-10</vt:lpstr>
      <vt:lpstr>PowerPoint Presentation</vt:lpstr>
      <vt:lpstr>PowerPoint Presentation</vt:lpstr>
      <vt:lpstr>PowerPoint Presentation</vt:lpstr>
      <vt:lpstr>PowerPoint Presentation</vt:lpstr>
      <vt:lpstr>Our “Lively Hope”...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2</cp:revision>
  <dcterms:created xsi:type="dcterms:W3CDTF">2026-05-15T03:33:50Z</dcterms:created>
  <dcterms:modified xsi:type="dcterms:W3CDTF">2026-05-17T21:18:54Z</dcterms:modified>
</cp:coreProperties>
</file>