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69" r:id="rId3"/>
    <p:sldId id="270" r:id="rId4"/>
    <p:sldId id="271" r:id="rId5"/>
    <p:sldId id="259" r:id="rId6"/>
    <p:sldId id="272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2F3ABD-1E1C-477A-835A-02C2814AA58F}" v="3" dt="2026-02-15T14:26:43.2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5" d="100"/>
          <a:sy n="75" d="100"/>
        </p:scale>
        <p:origin x="54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modSld">
      <pc:chgData name="Jerry Fite" userId="5c817e7aab5c3f9a" providerId="LiveId" clId="{C01970DF-CA25-4E40-B922-894826FCC483}" dt="2026-02-15T14:26:43.212" v="20"/>
      <pc:docMkLst>
        <pc:docMk/>
      </pc:docMkLst>
      <pc:sldChg chg="addSp modSp mod modAnim">
        <pc:chgData name="Jerry Fite" userId="5c817e7aab5c3f9a" providerId="LiveId" clId="{C01970DF-CA25-4E40-B922-894826FCC483}" dt="2026-02-15T14:26:43.212" v="20"/>
        <pc:sldMkLst>
          <pc:docMk/>
          <pc:sldMk cId="0" sldId="268"/>
        </pc:sldMkLst>
        <pc:spChg chg="add mod">
          <ac:chgData name="Jerry Fite" userId="5c817e7aab5c3f9a" providerId="LiveId" clId="{C01970DF-CA25-4E40-B922-894826FCC483}" dt="2026-02-15T14:26:26.027" v="18" actId="207"/>
          <ac:spMkLst>
            <pc:docMk/>
            <pc:sldMk cId="0" sldId="268"/>
            <ac:spMk id="2" creationId="{7AAF9CDA-77BF-C4F5-951A-B0A0E691E11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8F8AC-3CE3-4060-9F20-CFBAD4EEE062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7B3CE-8CD7-4C78-9310-0EFD6CF51D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00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7B3CE-8CD7-4C78-9310-0EFD6CF51D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968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20B33-E5BF-4720-BF2E-9D85EC5096E9}" type="datetimeFigureOut">
              <a:rPr lang="en-US" smtClean="0"/>
              <a:t>2/15/2026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E7738-A7FF-4266-88E2-2FB9B32C287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ahUKEwjX16iMuOrJAhUI5SYKHZSCCEIQjRwIBw&amp;url=http://www.123rf.com/photo_11904576_assembly-of-human-figures-in-a-row--illustration.html&amp;psig=AFQjCNERYBX2obPGVj2O0NB9Dwh1MjKdLA&amp;ust=145070075606257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jX16iMuOrJAhUI5SYKHZSCCEIQjRwIBw&amp;url=http://www.123rf.com/photo_11904576_assembly-of-human-figures-in-a-row--illustration.html&amp;psig=AFQjCNERYBX2obPGVj2O0NB9Dwh1MjKdLA&amp;ust=1450700756062579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source=images&amp;cd=&amp;cad=rja&amp;uact=8&amp;ved=0ahUKEwjX16iMuOrJAhUI5SYKHZSCCEIQjRwIBw&amp;url=http://www.123rf.com/photo_11904576_assembly-of-human-figures-in-a-row--illustration.html&amp;psig=AFQjCNERYBX2obPGVj2O0NB9Dwh1MjKdLA&amp;ust=1450700756062579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39438" y="243108"/>
            <a:ext cx="420456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is “Attendance”</a:t>
            </a:r>
          </a:p>
        </p:txBody>
      </p:sp>
      <p:pic>
        <p:nvPicPr>
          <p:cNvPr id="1028" name="Picture 4" descr="http://previews.123rf.com/images/i3alda/i3alda1201/i3alda120100091/11904576-assembly-of-human-figures-in-a-row-illustration-Stock-Vector-equal-people-opportunity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407331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0" y="343592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800" b="1" i="1" dirty="0"/>
              <a:t>the action being present at a place or event.</a:t>
            </a:r>
          </a:p>
        </p:txBody>
      </p:sp>
      <p:sp>
        <p:nvSpPr>
          <p:cNvPr id="2" name="Arrow: Curved Down 1">
            <a:extLst>
              <a:ext uri="{FF2B5EF4-FFF2-40B4-BE49-F238E27FC236}">
                <a16:creationId xmlns:a16="http://schemas.microsoft.com/office/drawing/2014/main" id="{9158AAEB-498C-91D9-B94D-573934B43AC0}"/>
              </a:ext>
            </a:extLst>
          </p:cNvPr>
          <p:cNvSpPr/>
          <p:nvPr/>
        </p:nvSpPr>
        <p:spPr>
          <a:xfrm>
            <a:off x="850469" y="847904"/>
            <a:ext cx="4407331" cy="2993093"/>
          </a:xfrm>
          <a:prstGeom prst="curvedDownArrow">
            <a:avLst>
              <a:gd name="adj1" fmla="val 25000"/>
              <a:gd name="adj2" fmla="val 50000"/>
              <a:gd name="adj3" fmla="val 3597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565986-33F2-D048-DCF3-FCD7A3B522B6}"/>
              </a:ext>
            </a:extLst>
          </p:cNvPr>
          <p:cNvSpPr txBox="1"/>
          <p:nvPr/>
        </p:nvSpPr>
        <p:spPr>
          <a:xfrm>
            <a:off x="4939439" y="4602687"/>
            <a:ext cx="3886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/>
              <a:t>The word is often used in the context of  </a:t>
            </a:r>
            <a:r>
              <a:rPr lang="en-US" sz="2800" b="1" i="1" u="sng" dirty="0"/>
              <a:t>“going regularly” </a:t>
            </a:r>
            <a:r>
              <a:rPr lang="en-US" sz="2800" b="1" i="1" dirty="0"/>
              <a:t>to the place or event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4F4C07-6385-5DCA-50F3-976ACC18A74A}"/>
              </a:ext>
            </a:extLst>
          </p:cNvPr>
          <p:cNvSpPr txBox="1"/>
          <p:nvPr/>
        </p:nvSpPr>
        <p:spPr>
          <a:xfrm>
            <a:off x="990600" y="6010096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/>
              <a:t>Manifests Interest and Commitment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animBg="1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E248A-FA99-6A9D-B0C3-F9DCC6512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3A43CA4-6225-7118-4DFC-2E3020E2967E}"/>
              </a:ext>
            </a:extLst>
          </p:cNvPr>
          <p:cNvSpPr/>
          <p:nvPr/>
        </p:nvSpPr>
        <p:spPr>
          <a:xfrm>
            <a:off x="4038600" y="811389"/>
            <a:ext cx="5250866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Why Is</a:t>
            </a:r>
            <a:r>
              <a:rPr lang="en-US" sz="5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Your</a:t>
            </a:r>
            <a:r>
              <a:rPr lang="en-US" sz="5400" b="1" cap="none" spc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Attendance Important?</a:t>
            </a:r>
          </a:p>
        </p:txBody>
      </p:sp>
      <p:pic>
        <p:nvPicPr>
          <p:cNvPr id="1028" name="Picture 4" descr="http://previews.123rf.com/images/i3alda/i3alda1201/i3alda120100091/11904576-assembly-of-human-figures-in-a-row-illustration-Stock-Vector-equal-people-opportunity.jpg">
            <a:hlinkClick r:id="rId2"/>
            <a:extLst>
              <a:ext uri="{FF2B5EF4-FFF2-40B4-BE49-F238E27FC236}">
                <a16:creationId xmlns:a16="http://schemas.microsoft.com/office/drawing/2014/main" id="{1D866872-4D62-DA7B-ACF9-B71946725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72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53816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66BB6-6EBC-10CC-A5DC-7A3855CA3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59F04-774A-3FEB-6331-3BE2E85DC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Attendance 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E8261-1BF5-CDFD-352E-4E80A4856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To “break bread” </a:t>
            </a:r>
            <a:r>
              <a:rPr lang="en-US" b="1" dirty="0"/>
              <a:t>–  “Gathered together”; “Come together”- “Assemble yourselves together “ </a:t>
            </a:r>
            <a:r>
              <a:rPr lang="en-US" dirty="0">
                <a:solidFill>
                  <a:srgbClr val="C00000"/>
                </a:solidFill>
              </a:rPr>
              <a:t>(Acts 20:7, I Cor. 11: 17, 18, 20)</a:t>
            </a:r>
          </a:p>
          <a:p>
            <a:pPr lvl="1"/>
            <a:r>
              <a:rPr lang="en-US" sz="3200" b="1" dirty="0"/>
              <a:t>“Partake of the  Lord’s supper” 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When?</a:t>
            </a:r>
            <a:r>
              <a:rPr lang="en-US" sz="3200" b="1" dirty="0"/>
              <a:t> – “the first day of the week”</a:t>
            </a:r>
          </a:p>
          <a:p>
            <a:pPr lvl="1"/>
            <a:r>
              <a:rPr lang="en-US" sz="3200" b="1" dirty="0"/>
              <a:t>Important to remember weekly – regularly; often </a:t>
            </a:r>
            <a:r>
              <a:rPr lang="en-US" sz="3200" b="1" dirty="0">
                <a:solidFill>
                  <a:srgbClr val="002060"/>
                </a:solidFill>
              </a:rPr>
              <a:t>(cf. Acts 20:6, I Cor. 11:26)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60761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ABD05-7B10-6603-87B9-626217D96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62A64-A8F6-C3B2-D1DE-5CDEC0C73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Attendance Is Important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09D533-9CFD-691C-3E11-7B43C8814F60}"/>
              </a:ext>
            </a:extLst>
          </p:cNvPr>
          <p:cNvSpPr/>
          <p:nvPr/>
        </p:nvSpPr>
        <p:spPr>
          <a:xfrm>
            <a:off x="2819400" y="2057400"/>
            <a:ext cx="3581400" cy="6096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6625B-43A6-6866-E7D6-18C78131E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sz="3200" b="1" dirty="0"/>
              <a:t>And they continued stedfastly in the apostles' teaching and fellowship, in the breaking of bread and the prayers</a:t>
            </a:r>
            <a:r>
              <a:rPr lang="en-US" sz="3200" dirty="0"/>
              <a:t>.         </a:t>
            </a:r>
            <a:r>
              <a:rPr lang="en-US" sz="3200">
                <a:solidFill>
                  <a:srgbClr val="C00000"/>
                </a:solidFill>
              </a:rPr>
              <a:t>Acts 2:42</a:t>
            </a:r>
            <a:endParaRPr lang="en-US" sz="3200" dirty="0">
              <a:solidFill>
                <a:srgbClr val="C00000"/>
              </a:solidFill>
            </a:endParaRP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Can you be “strong” in “breaking bread” and not attend regularly to partake ?  </a:t>
            </a:r>
          </a:p>
          <a:p>
            <a:pPr lvl="1"/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7579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Hebrews 10:24-25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1AE1B4-DCEC-5C94-DF96-11CAFF76814B}"/>
              </a:ext>
            </a:extLst>
          </p:cNvPr>
          <p:cNvSpPr/>
          <p:nvPr/>
        </p:nvSpPr>
        <p:spPr>
          <a:xfrm>
            <a:off x="5791200" y="2239963"/>
            <a:ext cx="2895600" cy="427023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0CE56D-A730-BB32-F374-0FBFDBF96FEF}"/>
              </a:ext>
            </a:extLst>
          </p:cNvPr>
          <p:cNvSpPr/>
          <p:nvPr/>
        </p:nvSpPr>
        <p:spPr>
          <a:xfrm>
            <a:off x="1143000" y="2666986"/>
            <a:ext cx="4343400" cy="53341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US" sz="3200" dirty="0"/>
              <a:t>“and let us consider one another to provoke unto love and good works; not forsaking our own assembling together, as the custom of some is, but exhorting one another; and so much the more, as ye see the day drawing nigh.” (ASV)</a:t>
            </a:r>
            <a:endParaRPr lang="en-US" sz="3200" b="1" dirty="0"/>
          </a:p>
          <a:p>
            <a:pPr lvl="1"/>
            <a:endParaRPr lang="en-US" b="1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561EB97-B9B5-D531-6B1B-F8BB2DD0D675}"/>
              </a:ext>
            </a:extLst>
          </p:cNvPr>
          <p:cNvCxnSpPr/>
          <p:nvPr/>
        </p:nvCxnSpPr>
        <p:spPr>
          <a:xfrm>
            <a:off x="2971800" y="2057400"/>
            <a:ext cx="53340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410352-4D0E-0305-ABF6-F4D9F1E33570}"/>
              </a:ext>
            </a:extLst>
          </p:cNvPr>
          <p:cNvCxnSpPr/>
          <p:nvPr/>
        </p:nvCxnSpPr>
        <p:spPr>
          <a:xfrm>
            <a:off x="1371600" y="2514600"/>
            <a:ext cx="4114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840354-1C72-C076-57B9-C08FD9078E69}"/>
              </a:ext>
            </a:extLst>
          </p:cNvPr>
          <p:cNvCxnSpPr/>
          <p:nvPr/>
        </p:nvCxnSpPr>
        <p:spPr>
          <a:xfrm>
            <a:off x="2819400" y="3587858"/>
            <a:ext cx="434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D830E-48C4-C2BD-871A-733698AA0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E3BE1-3337-FEB1-F671-1EDD67504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Why Attendance Is Important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5B31C-9534-8CB5-811B-F29FC45AF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To “Consider one another” </a:t>
            </a:r>
            <a:r>
              <a:rPr lang="en-US" b="1" dirty="0"/>
              <a:t>–  </a:t>
            </a:r>
            <a:r>
              <a:rPr lang="en-US" dirty="0">
                <a:solidFill>
                  <a:srgbClr val="C00000"/>
                </a:solidFill>
              </a:rPr>
              <a:t>(Heb. 10:24-25)</a:t>
            </a:r>
          </a:p>
          <a:p>
            <a:pPr lvl="1"/>
            <a:r>
              <a:rPr lang="en-US" sz="3200" b="1" dirty="0"/>
              <a:t>Arouse one another to “love” and “good works” </a:t>
            </a:r>
            <a:r>
              <a:rPr lang="en-US" sz="3200" dirty="0">
                <a:solidFill>
                  <a:srgbClr val="C00000"/>
                </a:solidFill>
              </a:rPr>
              <a:t>(Jn.13:34-35, 2 Tim. 3:17, 2 Cor. 9:8)</a:t>
            </a:r>
          </a:p>
          <a:p>
            <a:pPr lvl="1"/>
            <a:r>
              <a:rPr lang="en-US" sz="3200" b="1" dirty="0"/>
              <a:t>Important to remember weekly – regularly; often </a:t>
            </a:r>
            <a:r>
              <a:rPr lang="en-US" sz="3200" dirty="0">
                <a:solidFill>
                  <a:srgbClr val="C00000"/>
                </a:solidFill>
              </a:rPr>
              <a:t>(2 Cor. 9:12-13,                      I Cor. 16:1-2, Eph. 5:19, Col. 3:16)</a:t>
            </a:r>
          </a:p>
          <a:p>
            <a:pPr lvl="1"/>
            <a:r>
              <a:rPr lang="en-US" sz="3200" b="1" dirty="0"/>
              <a:t>Will not be accomplished if you forsake assembling – discouraging to those there.</a:t>
            </a:r>
          </a:p>
          <a:p>
            <a:pPr lvl="1"/>
            <a:r>
              <a:rPr lang="en-US" sz="3200" b="1" dirty="0">
                <a:solidFill>
                  <a:srgbClr val="002060"/>
                </a:solidFill>
              </a:rPr>
              <a:t>Can you have “the mind of Christ” if you forsake assembling? </a:t>
            </a:r>
            <a:r>
              <a:rPr lang="en-US" sz="3200" dirty="0">
                <a:solidFill>
                  <a:srgbClr val="C00000"/>
                </a:solidFill>
              </a:rPr>
              <a:t>(Phil. 2:4-5)</a:t>
            </a:r>
          </a:p>
          <a:p>
            <a:pPr lvl="1"/>
            <a:endParaRPr lang="en-US" sz="3200" b="1" dirty="0"/>
          </a:p>
          <a:p>
            <a:pPr lvl="1">
              <a:buNone/>
            </a:pPr>
            <a:endParaRPr lang="en-US" sz="3200" b="1" dirty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21874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0" y="381000"/>
            <a:ext cx="457200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Would “Virtual Attendance” Work in Biblical Times?</a:t>
            </a:r>
          </a:p>
        </p:txBody>
      </p:sp>
      <p:pic>
        <p:nvPicPr>
          <p:cNvPr id="1028" name="Picture 4" descr="http://previews.123rf.com/images/i3alda/i3alda1201/i3alda120100091/11904576-assembly-of-human-figures-in-a-row-illustration-Stock-Vector-equal-people-opportunit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572000" cy="50292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724400" y="3810000"/>
            <a:ext cx="419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 heard the same sermon, sang the same songs, I received what I needed!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76800" y="5257800"/>
            <a:ext cx="381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But did you consider  your brother and sister in Christ?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800600"/>
            <a:ext cx="434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Psalm 35:18 , Psm. 42:4, </a:t>
            </a:r>
            <a:r>
              <a:rPr lang="en-US" sz="3200" b="1" dirty="0" err="1"/>
              <a:t>Psm</a:t>
            </a:r>
            <a:r>
              <a:rPr lang="en-US" sz="3200" b="1" dirty="0"/>
              <a:t>. 22:22, Heb. 2:12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AF9CDA-77BF-C4F5-951A-B0A0E691E110}"/>
              </a:ext>
            </a:extLst>
          </p:cNvPr>
          <p:cNvSpPr txBox="1"/>
          <p:nvPr/>
        </p:nvSpPr>
        <p:spPr>
          <a:xfrm>
            <a:off x="1066800" y="6064282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Eph. 4:15-16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375</Words>
  <Application>Microsoft Office PowerPoint</Application>
  <PresentationFormat>On-screen Show (4:3)</PresentationFormat>
  <Paragraphs>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Office Theme</vt:lpstr>
      <vt:lpstr>PowerPoint Presentation</vt:lpstr>
      <vt:lpstr>PowerPoint Presentation</vt:lpstr>
      <vt:lpstr>Why Attendance Is Important</vt:lpstr>
      <vt:lpstr>Why Attendance Is Important</vt:lpstr>
      <vt:lpstr>Hebrews 10:24-25</vt:lpstr>
      <vt:lpstr>Why Attendance Is Important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 Long</cp:lastModifiedBy>
  <cp:revision>16</cp:revision>
  <dcterms:created xsi:type="dcterms:W3CDTF">2015-12-20T12:21:46Z</dcterms:created>
  <dcterms:modified xsi:type="dcterms:W3CDTF">2026-02-15T22:30:38Z</dcterms:modified>
</cp:coreProperties>
</file>